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7" r:id="rId2"/>
    <p:sldId id="261" r:id="rId3"/>
    <p:sldId id="259" r:id="rId4"/>
    <p:sldId id="267" r:id="rId5"/>
    <p:sldId id="266" r:id="rId6"/>
    <p:sldId id="265" r:id="rId7"/>
    <p:sldId id="268" r:id="rId8"/>
    <p:sldId id="269" r:id="rId9"/>
    <p:sldId id="270" r:id="rId10"/>
    <p:sldId id="271" r:id="rId11"/>
    <p:sldId id="274" r:id="rId12"/>
    <p:sldId id="275" r:id="rId13"/>
    <p:sldId id="276" r:id="rId14"/>
    <p:sldId id="379" r:id="rId15"/>
    <p:sldId id="277" r:id="rId16"/>
    <p:sldId id="278" r:id="rId17"/>
    <p:sldId id="279" r:id="rId18"/>
    <p:sldId id="281" r:id="rId19"/>
    <p:sldId id="282" r:id="rId20"/>
    <p:sldId id="283" r:id="rId21"/>
    <p:sldId id="284" r:id="rId22"/>
    <p:sldId id="285" r:id="rId23"/>
    <p:sldId id="331" r:id="rId24"/>
    <p:sldId id="286" r:id="rId25"/>
    <p:sldId id="287" r:id="rId26"/>
    <p:sldId id="288" r:id="rId27"/>
    <p:sldId id="289" r:id="rId28"/>
    <p:sldId id="290" r:id="rId29"/>
    <p:sldId id="291" r:id="rId30"/>
    <p:sldId id="305" r:id="rId31"/>
    <p:sldId id="295" r:id="rId32"/>
    <p:sldId id="296" r:id="rId33"/>
    <p:sldId id="297" r:id="rId34"/>
    <p:sldId id="298" r:id="rId35"/>
    <p:sldId id="299" r:id="rId36"/>
    <p:sldId id="301" r:id="rId37"/>
    <p:sldId id="304" r:id="rId38"/>
    <p:sldId id="306" r:id="rId39"/>
    <p:sldId id="314" r:id="rId40"/>
    <p:sldId id="315" r:id="rId41"/>
    <p:sldId id="316" r:id="rId42"/>
    <p:sldId id="380" r:id="rId43"/>
    <p:sldId id="310" r:id="rId44"/>
    <p:sldId id="317" r:id="rId45"/>
    <p:sldId id="318" r:id="rId46"/>
    <p:sldId id="321" r:id="rId47"/>
    <p:sldId id="322" r:id="rId48"/>
    <p:sldId id="323" r:id="rId49"/>
    <p:sldId id="324" r:id="rId50"/>
    <p:sldId id="325" r:id="rId51"/>
    <p:sldId id="326" r:id="rId52"/>
    <p:sldId id="319" r:id="rId53"/>
    <p:sldId id="327" r:id="rId54"/>
    <p:sldId id="329" r:id="rId55"/>
    <p:sldId id="330" r:id="rId56"/>
    <p:sldId id="332" r:id="rId57"/>
    <p:sldId id="333" r:id="rId58"/>
    <p:sldId id="311" r:id="rId59"/>
    <p:sldId id="312" r:id="rId60"/>
    <p:sldId id="343" r:id="rId61"/>
    <p:sldId id="344" r:id="rId62"/>
    <p:sldId id="341" r:id="rId63"/>
    <p:sldId id="351" r:id="rId64"/>
    <p:sldId id="353" r:id="rId65"/>
    <p:sldId id="354" r:id="rId66"/>
    <p:sldId id="355" r:id="rId67"/>
    <p:sldId id="356" r:id="rId68"/>
    <p:sldId id="357" r:id="rId69"/>
    <p:sldId id="358" r:id="rId70"/>
    <p:sldId id="359" r:id="rId71"/>
    <p:sldId id="337" r:id="rId72"/>
    <p:sldId id="338" r:id="rId73"/>
    <p:sldId id="342" r:id="rId74"/>
    <p:sldId id="339" r:id="rId75"/>
    <p:sldId id="340" r:id="rId76"/>
    <p:sldId id="360" r:id="rId77"/>
    <p:sldId id="378" r:id="rId78"/>
    <p:sldId id="345" r:id="rId79"/>
    <p:sldId id="361" r:id="rId80"/>
    <p:sldId id="346" r:id="rId81"/>
    <p:sldId id="347" r:id="rId82"/>
    <p:sldId id="348" r:id="rId83"/>
    <p:sldId id="349" r:id="rId84"/>
    <p:sldId id="362" r:id="rId85"/>
    <p:sldId id="363" r:id="rId86"/>
    <p:sldId id="334" r:id="rId87"/>
    <p:sldId id="335" r:id="rId88"/>
    <p:sldId id="381" r:id="rId89"/>
    <p:sldId id="367" r:id="rId90"/>
    <p:sldId id="368" r:id="rId91"/>
    <p:sldId id="372" r:id="rId92"/>
    <p:sldId id="373" r:id="rId93"/>
    <p:sldId id="374" r:id="rId94"/>
    <p:sldId id="377" r:id="rId95"/>
    <p:sldId id="375" r:id="rId96"/>
    <p:sldId id="280" r:id="rId97"/>
    <p:sldId id="369" r:id="rId98"/>
    <p:sldId id="370" r:id="rId99"/>
    <p:sldId id="365" r:id="rId100"/>
    <p:sldId id="376" r:id="rId101"/>
    <p:sldId id="382" r:id="rId102"/>
    <p:sldId id="385" r:id="rId103"/>
    <p:sldId id="383" r:id="rId10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6EE"/>
    <a:srgbClr val="C3E7F9"/>
    <a:srgbClr val="FB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4970" autoAdjust="0"/>
  </p:normalViewPr>
  <p:slideViewPr>
    <p:cSldViewPr snapToGrid="0">
      <p:cViewPr varScale="1">
        <p:scale>
          <a:sx n="56" d="100"/>
          <a:sy n="56" d="100"/>
        </p:scale>
        <p:origin x="12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3E86A0-7194-4794-91BC-007E9CA572BB}" type="datetimeFigureOut">
              <a:rPr lang="fr-FR" smtClean="0"/>
              <a:t>17/11/2024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B9487-A2BB-41C2-8B6D-0386655099B1}" type="slidenum">
              <a:rPr lang="fr-FR" smtClean="0"/>
              <a:t>‹N°›</a:t>
            </a:fld>
            <a:endParaRPr lang="fr-FR"/>
          </a:p>
        </p:txBody>
      </p:sp>
    </p:spTree>
    <p:extLst>
      <p:ext uri="{BB962C8B-B14F-4D97-AF65-F5344CB8AC3E}">
        <p14:creationId xmlns:p14="http://schemas.microsoft.com/office/powerpoint/2010/main" val="253078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anttProjec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lanzone.fr/blog/statistiques-gestion-projet-surprenant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lanzone.fr/blog/statistiques-gestion-projet-surprenant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18f11f61e_0_0: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endParaRPr sz="1100" b="0" i="0" u="none" strike="noStrike" cap="none"/>
          </a:p>
        </p:txBody>
      </p:sp>
      <p:sp>
        <p:nvSpPr>
          <p:cNvPr id="128" name="Google Shape;128;g418f11f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d2a7680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6d2a768069_0_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Chef de projet</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 : </a:t>
            </a:r>
            <a:r>
              <a:rPr lang="fr-FR" dirty="0">
                <a:solidFill>
                  <a:schemeClr val="dk1"/>
                </a:solidFill>
                <a:latin typeface="Calibri"/>
                <a:ea typeface="Calibri"/>
                <a:cs typeface="Calibri"/>
                <a:sym typeface="Calibri"/>
              </a:rPr>
              <a:t>Il est responsable de la gestion globale du projet. Il planifie, organise et supervise toutes les phases du projet, en assurant la communication entre les équipes et le respect des délais, des coûts, et de la qualité.</a:t>
            </a:r>
          </a:p>
          <a:p>
            <a:pPr marL="171450" marR="0" lvl="0" indent="-17145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tabLst/>
              <a:defRP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Le chef de projet intervient tout au long du cycle en V (toutes les phases), en coordonnant les activités des phases de conception, de développement et de validation </a:t>
            </a:r>
            <a:r>
              <a:rPr lang="fr-FR" sz="1200" dirty="0">
                <a:latin typeface="Roboto"/>
                <a:ea typeface="Roboto"/>
                <a:cs typeface="Roboto"/>
                <a:sym typeface="Roboto"/>
              </a:rPr>
              <a:t>(découpe des tâches, établissement des plannings, attributions de ressources).</a:t>
            </a: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Architecte d'affaires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Il est chargé de la définition des besoins métier et de leur alignement avec les objectifs stratégiques de l'entreprise. Il travaille avec les parties prenantes pour comprendre leurs attentes et les traduire en exigences fonctionnelles.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L'architecte d'affaires intervient principalement lors de la phase d'analyse des besoins, au début du cycle en V.</a:t>
            </a:r>
          </a:p>
          <a:p>
            <a:pPr marL="0" marR="0" lvl="0" indent="0" algn="l" rtl="0">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dirty="0">
                <a:solidFill>
                  <a:schemeClr val="dk1"/>
                </a:solidFill>
                <a:latin typeface="Calibri"/>
                <a:ea typeface="Calibri"/>
                <a:cs typeface="Calibri"/>
                <a:sym typeface="Calibri"/>
              </a:rPr>
              <a:t> </a:t>
            </a:r>
            <a:r>
              <a:rPr lang="fr-FR" b="1" u="sng" dirty="0">
                <a:solidFill>
                  <a:schemeClr val="dk1"/>
                </a:solidFill>
                <a:latin typeface="Calibri"/>
                <a:ea typeface="Calibri"/>
                <a:cs typeface="Calibri"/>
                <a:sym typeface="Calibri"/>
              </a:rPr>
              <a:t>Analyste d'affaires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L'analyste d'affaires aide à collecter les besoins des utilisateurs et des parties prenantes, et à les traduire en exigences précises. Il analyse également la faisabilité du projet.</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L'analyste d'affaires participe à la phase d'analyse des besoins et de spécifications.</a:t>
            </a:r>
          </a:p>
          <a:p>
            <a:pPr marL="0" marR="0" lvl="0" indent="0" algn="l" rtl="0">
              <a:spcBef>
                <a:spcPts val="0"/>
              </a:spcBef>
              <a:spcAft>
                <a:spcPts val="0"/>
              </a:spcAft>
              <a:buClr>
                <a:schemeClr val="dk1"/>
              </a:buClr>
              <a:buSzPts val="1400"/>
              <a:buFont typeface="Arial"/>
              <a:buNone/>
            </a:pPr>
            <a:endParaRPr lang="fr-FR" b="1" u="sng"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 Architecte fonctionnel</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Il conçoit l'architecture globale du système en fonction des spécifications fournies. Il détermine comment les différents modules et composants du système interagiront.</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Il intervient lors de la phase de conception fonctionnelle et contribue à la planification des tests d'intégration.</a:t>
            </a:r>
          </a:p>
          <a:p>
            <a:pPr marL="0" marR="0" lvl="0" indent="0" algn="l" rtl="0">
              <a:spcBef>
                <a:spcPts val="0"/>
              </a:spcBef>
              <a:spcAft>
                <a:spcPts val="0"/>
              </a:spcAft>
              <a:buClr>
                <a:schemeClr val="dk1"/>
              </a:buClr>
              <a:buSzPts val="1400"/>
              <a:buFont typeface="Arial" panose="020B0604020202020204" pitchFamily="34" charset="0"/>
              <a:buNone/>
            </a:pPr>
            <a:endParaRPr lang="fr-FR" u="sng"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Architecte organique</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Aussi appelé architecte technique, il est responsable de la conception détaillée du système, des composants logiciels spécifiques et des technologies à utiliser. Il veille à ce que la conception corresponde aux exigences techniques.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L'architecte organique intervient lors de la phase de conception détaillée du cycle en V.</a:t>
            </a:r>
          </a:p>
          <a:p>
            <a:pPr marL="0" marR="0" lvl="0" indent="0" algn="l" rtl="0">
              <a:spcBef>
                <a:spcPts val="0"/>
              </a:spcBef>
              <a:spcAft>
                <a:spcPts val="0"/>
              </a:spcAft>
              <a:buClr>
                <a:schemeClr val="dk1"/>
              </a:buClr>
              <a:buSzPts val="1400"/>
              <a:buFont typeface="Arial"/>
              <a:buNone/>
            </a:pPr>
            <a:endParaRPr lang="fr-FR" b="1" u="sng"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Analystes fonctionnels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Ils détaillent les besoins métier en exigences fonctionnelles précises. Ils travaillent en étroite collaboration avec les architectes pour s'assurer que les exigences sont bien comprises.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Ils interviennent durant la phase de spécifications fonctionnelles, avant la conception architecturale.</a:t>
            </a:r>
          </a:p>
          <a:p>
            <a:pPr marL="0" marR="0" lvl="0" indent="0" algn="l" rtl="0">
              <a:spcBef>
                <a:spcPts val="0"/>
              </a:spcBef>
              <a:spcAft>
                <a:spcPts val="0"/>
              </a:spcAft>
              <a:buClr>
                <a:schemeClr val="dk1"/>
              </a:buClr>
              <a:buSzPts val="1400"/>
              <a:buFont typeface="Arial"/>
              <a:buNone/>
            </a:pPr>
            <a:endParaRPr lang="fr-FR" b="1"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Programmeurs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Les programmeurs sont responsables du développement ou du codage du système en fonction des conceptions fournies. Ils réalisent les modules et les composants du système.</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Les programmeurs interviennent lors de la phase de codage, au bas du "V", après la conception détaillée.</a:t>
            </a:r>
          </a:p>
          <a:p>
            <a:pPr marL="0" marR="0" lvl="0" indent="0" algn="l" rtl="0">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Testeur</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Il est en charge de la validation des différentes parties du système. Il planifie et exécute les tests unitaires, les tests d'intégration, les tests de validation, et enfin les tests de recette pour s'assurer que le système fonctionne comme prévu.</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Le testeur intervient :</a:t>
            </a:r>
          </a:p>
          <a:p>
            <a:pPr marL="685800" marR="0" lvl="1" indent="-228600" algn="l" rtl="0">
              <a:spcBef>
                <a:spcPts val="0"/>
              </a:spcBef>
              <a:spcAft>
                <a:spcPts val="0"/>
              </a:spcAft>
              <a:buClr>
                <a:schemeClr val="dk1"/>
              </a:buClr>
              <a:buSzPts val="1400"/>
              <a:buFont typeface="+mj-lt"/>
              <a:buAutoNum type="arabicPeriod"/>
            </a:pPr>
            <a:r>
              <a:rPr lang="fr-FR" dirty="0">
                <a:solidFill>
                  <a:schemeClr val="dk1"/>
                </a:solidFill>
                <a:latin typeface="Calibri"/>
                <a:ea typeface="Calibri"/>
                <a:cs typeface="Calibri"/>
                <a:sym typeface="Calibri"/>
              </a:rPr>
              <a:t>Lors des tests unitaires (validation des composants après codage),</a:t>
            </a:r>
          </a:p>
          <a:p>
            <a:pPr marL="685800" marR="0" lvl="1" indent="-228600" algn="l" rtl="0">
              <a:spcBef>
                <a:spcPts val="0"/>
              </a:spcBef>
              <a:spcAft>
                <a:spcPts val="0"/>
              </a:spcAft>
              <a:buClr>
                <a:schemeClr val="dk1"/>
              </a:buClr>
              <a:buSzPts val="1400"/>
              <a:buFont typeface="+mj-lt"/>
              <a:buAutoNum type="arabicPeriod"/>
            </a:pPr>
            <a:r>
              <a:rPr lang="fr-FR" dirty="0">
                <a:solidFill>
                  <a:schemeClr val="dk1"/>
                </a:solidFill>
                <a:latin typeface="Calibri"/>
                <a:ea typeface="Calibri"/>
                <a:cs typeface="Calibri"/>
                <a:sym typeface="Calibri"/>
              </a:rPr>
              <a:t>Lors des tests d'intégration (validation des interactions entre les modules),</a:t>
            </a:r>
          </a:p>
          <a:p>
            <a:pPr marL="685800" marR="0" lvl="1" indent="-228600" algn="l" rtl="0">
              <a:spcBef>
                <a:spcPts val="0"/>
              </a:spcBef>
              <a:spcAft>
                <a:spcPts val="0"/>
              </a:spcAft>
              <a:buClr>
                <a:schemeClr val="dk1"/>
              </a:buClr>
              <a:buSzPts val="1400"/>
              <a:buFont typeface="+mj-lt"/>
              <a:buAutoNum type="arabicPeriod"/>
            </a:pPr>
            <a:r>
              <a:rPr lang="fr-FR" dirty="0">
                <a:solidFill>
                  <a:schemeClr val="dk1"/>
                </a:solidFill>
                <a:latin typeface="Calibri"/>
                <a:ea typeface="Calibri"/>
                <a:cs typeface="Calibri"/>
                <a:sym typeface="Calibri"/>
              </a:rPr>
              <a:t>Lors des tests de validation (pour s'assurer que le système répond aux besoins),</a:t>
            </a:r>
          </a:p>
          <a:p>
            <a:pPr marL="685800" marR="0" lvl="1" indent="-228600" algn="l" rtl="0">
              <a:spcBef>
                <a:spcPts val="0"/>
              </a:spcBef>
              <a:spcAft>
                <a:spcPts val="0"/>
              </a:spcAft>
              <a:buClr>
                <a:schemeClr val="dk1"/>
              </a:buClr>
              <a:buSzPts val="1400"/>
              <a:buFont typeface="+mj-lt"/>
              <a:buAutoNum type="arabicPeriod"/>
            </a:pPr>
            <a:r>
              <a:rPr lang="fr-FR" dirty="0">
                <a:solidFill>
                  <a:schemeClr val="dk1"/>
                </a:solidFill>
                <a:latin typeface="Calibri"/>
                <a:ea typeface="Calibri"/>
                <a:cs typeface="Calibri"/>
                <a:sym typeface="Calibri"/>
              </a:rPr>
              <a:t>Lors de la recette finale (validation par le client).</a:t>
            </a:r>
          </a:p>
          <a:p>
            <a:pPr marL="0" marR="0" lvl="0" indent="0" algn="l" rtl="0">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DevOps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Responsabilité</a:t>
            </a:r>
            <a:r>
              <a:rPr lang="fr-FR" dirty="0">
                <a:solidFill>
                  <a:schemeClr val="dk1"/>
                </a:solidFill>
                <a:latin typeface="Calibri"/>
                <a:ea typeface="Calibri"/>
                <a:cs typeface="Calibri"/>
                <a:sym typeface="Calibri"/>
              </a:rPr>
              <a:t> : Il est responsable de l'intégration continue, du déploiement et de la mise en production du système. Il s'assure que les environnements de test et de production sont correctement configurés et gérés.</a:t>
            </a:r>
          </a:p>
          <a:p>
            <a:pPr marL="171450" marR="0" lvl="0" indent="-171450" algn="l" rtl="0">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Intervention</a:t>
            </a:r>
            <a:r>
              <a:rPr lang="fr-FR" dirty="0">
                <a:solidFill>
                  <a:schemeClr val="dk1"/>
                </a:solidFill>
                <a:latin typeface="Calibri"/>
                <a:ea typeface="Calibri"/>
                <a:cs typeface="Calibri"/>
                <a:sym typeface="Calibri"/>
              </a:rPr>
              <a:t> : Le DevOps intervient principalement lors des phases de mise en production et de maintenance, après la phase de développement, pour assurer la stabilité et l'efficacité du produit une fois en service.</a:t>
            </a:r>
            <a:endParaRPr dirty="0">
              <a:solidFill>
                <a:schemeClr val="dk1"/>
              </a:solidFill>
              <a:latin typeface="Calibri"/>
              <a:ea typeface="Calibri"/>
              <a:cs typeface="Calibri"/>
              <a:sym typeface="Calibri"/>
            </a:endParaRPr>
          </a:p>
        </p:txBody>
      </p:sp>
      <p:sp>
        <p:nvSpPr>
          <p:cNvPr id="279" name="Google Shape;279;g6d2a768069_0_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18f11f61e_0_234: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endParaRPr sz="1100" b="0" i="0" u="none" strike="noStrike" cap="none" dirty="0"/>
          </a:p>
        </p:txBody>
      </p:sp>
      <p:sp>
        <p:nvSpPr>
          <p:cNvPr id="159" name="Google Shape;159;g418f11f61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72866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DD9339A5-D0EE-6A61-BAA2-27124213594D}"/>
            </a:ext>
          </a:extLst>
        </p:cNvPr>
        <p:cNvGrpSpPr/>
        <p:nvPr/>
      </p:nvGrpSpPr>
      <p:grpSpPr>
        <a:xfrm>
          <a:off x="0" y="0"/>
          <a:ext cx="0" cy="0"/>
          <a:chOff x="0" y="0"/>
          <a:chExt cx="0" cy="0"/>
        </a:xfrm>
      </p:grpSpPr>
      <p:sp>
        <p:nvSpPr>
          <p:cNvPr id="736" name="Google Shape;736;g633ebe88e2_1_154:notes">
            <a:extLst>
              <a:ext uri="{FF2B5EF4-FFF2-40B4-BE49-F238E27FC236}">
                <a16:creationId xmlns:a16="http://schemas.microsoft.com/office/drawing/2014/main" id="{CF6D0D02-A4C9-F079-B5A6-9B50764D45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33ebe88e2_1_154:notes">
            <a:extLst>
              <a:ext uri="{FF2B5EF4-FFF2-40B4-BE49-F238E27FC236}">
                <a16:creationId xmlns:a16="http://schemas.microsoft.com/office/drawing/2014/main" id="{271972FA-4955-524E-803B-41C0CE8EBE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dirty="0">
              <a:solidFill>
                <a:srgbClr val="222222"/>
              </a:solidFill>
              <a:highlight>
                <a:srgbClr val="FFFFFF"/>
              </a:highlight>
            </a:endParaRPr>
          </a:p>
        </p:txBody>
      </p:sp>
    </p:spTree>
    <p:extLst>
      <p:ext uri="{BB962C8B-B14F-4D97-AF65-F5344CB8AC3E}">
        <p14:creationId xmlns:p14="http://schemas.microsoft.com/office/powerpoint/2010/main" val="5551961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4653528-7AA1-6EF4-BC44-235E1E4F9F3A}"/>
            </a:ext>
          </a:extLst>
        </p:cNvPr>
        <p:cNvGrpSpPr/>
        <p:nvPr/>
      </p:nvGrpSpPr>
      <p:grpSpPr>
        <a:xfrm>
          <a:off x="0" y="0"/>
          <a:ext cx="0" cy="0"/>
          <a:chOff x="0" y="0"/>
          <a:chExt cx="0" cy="0"/>
        </a:xfrm>
      </p:grpSpPr>
      <p:sp>
        <p:nvSpPr>
          <p:cNvPr id="736" name="Google Shape;736;g633ebe88e2_1_154:notes">
            <a:extLst>
              <a:ext uri="{FF2B5EF4-FFF2-40B4-BE49-F238E27FC236}">
                <a16:creationId xmlns:a16="http://schemas.microsoft.com/office/drawing/2014/main" id="{B8DA9979-3BDA-F8DC-6778-FBD5EEEBD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33ebe88e2_1_154:notes">
            <a:extLst>
              <a:ext uri="{FF2B5EF4-FFF2-40B4-BE49-F238E27FC236}">
                <a16:creationId xmlns:a16="http://schemas.microsoft.com/office/drawing/2014/main" id="{809D746E-A6CA-20FC-1A72-EF6F5D5DDD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dirty="0">
              <a:solidFill>
                <a:srgbClr val="222222"/>
              </a:solidFill>
              <a:highlight>
                <a:srgbClr val="FFFFFF"/>
              </a:highlight>
            </a:endParaRPr>
          </a:p>
        </p:txBody>
      </p:sp>
    </p:spTree>
    <p:extLst>
      <p:ext uri="{BB962C8B-B14F-4D97-AF65-F5344CB8AC3E}">
        <p14:creationId xmlns:p14="http://schemas.microsoft.com/office/powerpoint/2010/main" val="8450263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1A76C1A0-1E44-9565-5DBD-84B72910D226}"/>
            </a:ext>
          </a:extLst>
        </p:cNvPr>
        <p:cNvGrpSpPr/>
        <p:nvPr/>
      </p:nvGrpSpPr>
      <p:grpSpPr>
        <a:xfrm>
          <a:off x="0" y="0"/>
          <a:ext cx="0" cy="0"/>
          <a:chOff x="0" y="0"/>
          <a:chExt cx="0" cy="0"/>
        </a:xfrm>
      </p:grpSpPr>
      <p:sp>
        <p:nvSpPr>
          <p:cNvPr id="736" name="Google Shape;736;g633ebe88e2_1_154:notes">
            <a:extLst>
              <a:ext uri="{FF2B5EF4-FFF2-40B4-BE49-F238E27FC236}">
                <a16:creationId xmlns:a16="http://schemas.microsoft.com/office/drawing/2014/main" id="{DEE8353E-D78C-B932-E323-23B8590DF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33ebe88e2_1_154:notes">
            <a:extLst>
              <a:ext uri="{FF2B5EF4-FFF2-40B4-BE49-F238E27FC236}">
                <a16:creationId xmlns:a16="http://schemas.microsoft.com/office/drawing/2014/main" id="{7B05DB0A-5D2F-EA8E-C284-9F94BCB103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dirty="0">
              <a:solidFill>
                <a:srgbClr val="222222"/>
              </a:solidFill>
              <a:highlight>
                <a:srgbClr val="FFFFFF"/>
              </a:highlight>
            </a:endParaRPr>
          </a:p>
        </p:txBody>
      </p:sp>
    </p:spTree>
    <p:extLst>
      <p:ext uri="{BB962C8B-B14F-4D97-AF65-F5344CB8AC3E}">
        <p14:creationId xmlns:p14="http://schemas.microsoft.com/office/powerpoint/2010/main" val="9294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20322d07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g620322d07c_0_7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Arial"/>
              <a:buNone/>
            </a:pPr>
            <a:r>
              <a:rPr lang="fr" sz="1400" u="sng" dirty="0">
                <a:solidFill>
                  <a:schemeClr val="hlink"/>
                </a:solidFill>
                <a:hlinkClick r:id="rId3"/>
              </a:rPr>
              <a:t>https://en.wikipedia.org/wiki/GanttProject</a:t>
            </a:r>
            <a:endParaRPr sz="1400" dirty="0"/>
          </a:p>
          <a:p>
            <a:pPr marL="0" marR="0" lvl="0" indent="0" algn="l" rtl="0">
              <a:spcBef>
                <a:spcPts val="0"/>
              </a:spcBef>
              <a:spcAft>
                <a:spcPts val="0"/>
              </a:spcAft>
              <a:buClr>
                <a:schemeClr val="dk1"/>
              </a:buClr>
              <a:buSzPts val="1400"/>
              <a:buFont typeface="Arial"/>
              <a:buNone/>
            </a:pPr>
            <a:endParaRPr sz="1400" dirty="0"/>
          </a:p>
          <a:p>
            <a:pPr marL="0" marR="0" lvl="0" indent="0" algn="l" rtl="0">
              <a:spcBef>
                <a:spcPts val="0"/>
              </a:spcBef>
              <a:spcAft>
                <a:spcPts val="0"/>
              </a:spcAft>
              <a:buClr>
                <a:schemeClr val="dk1"/>
              </a:buClr>
              <a:buSzPts val="1400"/>
              <a:buFont typeface="Arial"/>
              <a:buNone/>
            </a:pPr>
            <a:r>
              <a:rPr lang="fr" sz="1400" dirty="0"/>
              <a:t>Ici, exemple de planning réalisé pour un projet en cascade, il est nécessaire d’avoir un vision à plusieurs semaines, savoir qui réalisera quoi et pendant combien de temps.</a:t>
            </a:r>
            <a:endParaRPr sz="1400" dirty="0"/>
          </a:p>
          <a:p>
            <a:pPr marL="0" marR="0" lvl="0" indent="0" algn="l" rtl="0">
              <a:spcBef>
                <a:spcPts val="0"/>
              </a:spcBef>
              <a:spcAft>
                <a:spcPts val="0"/>
              </a:spcAft>
              <a:buClr>
                <a:schemeClr val="dk1"/>
              </a:buClr>
              <a:buSzPts val="1400"/>
              <a:buFont typeface="Arial"/>
              <a:buNone/>
            </a:pPr>
            <a:r>
              <a:rPr lang="fr" sz="1400" dirty="0"/>
              <a:t>C’est l’illustration de l’axiome de base des méthodes type cascade, tout est planifiable, il est possible de tout prévoir.</a:t>
            </a:r>
            <a:endParaRPr sz="1400" dirty="0"/>
          </a:p>
        </p:txBody>
      </p:sp>
      <p:sp>
        <p:nvSpPr>
          <p:cNvPr id="339" name="Google Shape;339;g620322d07c_0_7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1573f97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61573f97c5_0_27: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b="1" dirty="0">
              <a:solidFill>
                <a:schemeClr val="dk1"/>
              </a:solidFill>
              <a:latin typeface="Calibri"/>
              <a:ea typeface="Calibri"/>
              <a:cs typeface="Calibri"/>
              <a:sym typeface="Calibri"/>
            </a:endParaRPr>
          </a:p>
          <a:p>
            <a:pPr marL="0" marR="0" lvl="0" indent="0" algn="l" rtl="0">
              <a:spcBef>
                <a:spcPts val="0"/>
              </a:spcBef>
              <a:spcAft>
                <a:spcPts val="0"/>
              </a:spcAft>
              <a:buNone/>
            </a:pPr>
            <a:r>
              <a:rPr lang="fr-FR" b="1" u="sng" dirty="0">
                <a:solidFill>
                  <a:schemeClr val="dk1"/>
                </a:solidFill>
                <a:latin typeface="Calibri"/>
                <a:ea typeface="Calibri"/>
                <a:cs typeface="Calibri"/>
                <a:sym typeface="Calibri"/>
              </a:rPr>
              <a:t>Simplicité du modèle :</a:t>
            </a:r>
          </a:p>
          <a:p>
            <a:pPr marL="171450" marR="0" lvl="0" indent="-171450" algn="l" rtl="0">
              <a:spcBef>
                <a:spcPts val="0"/>
              </a:spcBef>
              <a:spcAft>
                <a:spcPts val="0"/>
              </a:spcAft>
              <a:buFont typeface="Arial" panose="020B0604020202020204" pitchFamily="34" charset="0"/>
              <a:buChar char="•"/>
            </a:pPr>
            <a:r>
              <a:rPr lang="fr-FR" dirty="0">
                <a:solidFill>
                  <a:schemeClr val="dk1"/>
                </a:solidFill>
                <a:latin typeface="Calibri"/>
                <a:ea typeface="Calibri"/>
                <a:cs typeface="Calibri"/>
                <a:sym typeface="Calibri"/>
              </a:rPr>
              <a:t>Le cycle en cascade est un modèle simple et linéaire, facile à comprendre et à appliquer. Chaque étape est bien définie, avec un début et une fin clairs. Cela rend le suivi du projet plus prévisible et structuré.</a:t>
            </a:r>
          </a:p>
          <a:p>
            <a:pPr marL="171450" marR="0" lvl="0" indent="-171450" algn="l" rtl="0">
              <a:spcBef>
                <a:spcPts val="0"/>
              </a:spcBef>
              <a:spcAft>
                <a:spcPts val="0"/>
              </a:spcAft>
              <a:buFont typeface="Arial" panose="020B0604020202020204" pitchFamily="34" charset="0"/>
              <a:buChar char="•"/>
            </a:pPr>
            <a:r>
              <a:rPr lang="fr-FR" b="1" dirty="0">
                <a:solidFill>
                  <a:schemeClr val="dk1"/>
                </a:solidFill>
                <a:latin typeface="Calibri"/>
                <a:ea typeface="Calibri"/>
                <a:cs typeface="Calibri"/>
                <a:sym typeface="Calibri"/>
              </a:rPr>
              <a:t>Exemple</a:t>
            </a:r>
            <a:r>
              <a:rPr lang="fr-FR" dirty="0">
                <a:solidFill>
                  <a:schemeClr val="dk1"/>
                </a:solidFill>
                <a:latin typeface="Calibri"/>
                <a:ea typeface="Calibri"/>
                <a:cs typeface="Calibri"/>
                <a:sym typeface="Calibri"/>
              </a:rPr>
              <a:t> : Dans un projet de développement logiciel pour un système critique (par exemple, dans l’aéronautique ou le secteur médical), la clarté du processus est essentielle pour éviter les erreurs dans des environnements où les exigences sont stables et très bien définies.</a:t>
            </a:r>
          </a:p>
          <a:p>
            <a:pPr marL="171450" marR="0" lvl="0" indent="-171450" algn="l" rtl="0">
              <a:spcBef>
                <a:spcPts val="0"/>
              </a:spcBef>
              <a:spcAft>
                <a:spcPts val="0"/>
              </a:spcAft>
              <a:buFont typeface="Arial" panose="020B0604020202020204" pitchFamily="34" charset="0"/>
              <a:buChar char="•"/>
            </a:pPr>
            <a:endParaRPr lang="fr-FR" dirty="0">
              <a:solidFill>
                <a:schemeClr val="dk1"/>
              </a:solidFill>
              <a:latin typeface="Calibri"/>
              <a:ea typeface="Calibri"/>
              <a:cs typeface="Calibri"/>
              <a:sym typeface="Calibri"/>
            </a:endParaRPr>
          </a:p>
          <a:p>
            <a:pPr marL="0" marR="0" lvl="0" indent="0" algn="l" rtl="0">
              <a:spcBef>
                <a:spcPts val="0"/>
              </a:spcBef>
              <a:spcAft>
                <a:spcPts val="0"/>
              </a:spcAft>
              <a:buNone/>
            </a:pPr>
            <a:r>
              <a:rPr lang="fr-FR" b="1" u="sng" dirty="0">
                <a:solidFill>
                  <a:schemeClr val="dk1"/>
                </a:solidFill>
                <a:latin typeface="Calibri"/>
                <a:ea typeface="Calibri"/>
                <a:cs typeface="Calibri"/>
                <a:sym typeface="Calibri"/>
              </a:rPr>
              <a:t>Le planning est prévu à l’avance :</a:t>
            </a:r>
          </a:p>
          <a:p>
            <a:pPr marL="0" marR="0" lvl="0" indent="0" algn="l" rtl="0">
              <a:spcBef>
                <a:spcPts val="0"/>
              </a:spcBef>
              <a:spcAft>
                <a:spcPts val="0"/>
              </a:spcAft>
              <a:buNone/>
            </a:pPr>
            <a:endParaRPr lang="fr-FR" dirty="0">
              <a:solidFill>
                <a:schemeClr val="dk1"/>
              </a:solidFill>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fr-FR" dirty="0">
                <a:solidFill>
                  <a:schemeClr val="dk1"/>
                </a:solidFill>
                <a:latin typeface="Calibri"/>
                <a:ea typeface="Calibri"/>
                <a:cs typeface="Calibri"/>
                <a:sym typeface="Calibri"/>
              </a:rPr>
              <a:t>Grâce à la séquentialité du modèle, il est possible de prédire les délais et de planifier les ressources en fonction des étapes. Le projet avance de manière progressive, sans retour en arrière, ce qui facilite la planification à long terme.</a:t>
            </a:r>
          </a:p>
          <a:p>
            <a:pPr marL="171450" marR="0" lvl="0" indent="-171450" algn="l" rtl="0">
              <a:spcBef>
                <a:spcPts val="0"/>
              </a:spcBef>
              <a:spcAft>
                <a:spcPts val="0"/>
              </a:spcAft>
              <a:buFont typeface="Arial" panose="020B0604020202020204" pitchFamily="34" charset="0"/>
              <a:buChar char="•"/>
            </a:pPr>
            <a:r>
              <a:rPr lang="fr-FR" b="1" dirty="0">
                <a:solidFill>
                  <a:schemeClr val="dk1"/>
                </a:solidFill>
                <a:latin typeface="Calibri"/>
                <a:ea typeface="Calibri"/>
                <a:cs typeface="Calibri"/>
                <a:sym typeface="Calibri"/>
              </a:rPr>
              <a:t>Exemple</a:t>
            </a:r>
            <a:r>
              <a:rPr lang="fr-FR" dirty="0">
                <a:solidFill>
                  <a:schemeClr val="dk1"/>
                </a:solidFill>
                <a:latin typeface="Calibri"/>
                <a:ea typeface="Calibri"/>
                <a:cs typeface="Calibri"/>
                <a:sym typeface="Calibri"/>
              </a:rPr>
              <a:t> : Si vous développez une application pour une campagne de marketing qui a une date de lancement fixe, le modèle en cascade vous permet de déterminer clairement les délais de chaque phase pour atteindre cette échéance.</a:t>
            </a:r>
          </a:p>
          <a:p>
            <a:pPr marL="0" marR="0" lvl="0" indent="0" algn="l" rtl="0">
              <a:spcBef>
                <a:spcPts val="0"/>
              </a:spcBef>
              <a:spcAft>
                <a:spcPts val="0"/>
              </a:spcAft>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None/>
            </a:pPr>
            <a:r>
              <a:rPr lang="fr-FR" b="1" u="sng" dirty="0">
                <a:solidFill>
                  <a:schemeClr val="dk1"/>
                </a:solidFill>
                <a:latin typeface="Calibri"/>
                <a:ea typeface="Calibri"/>
                <a:cs typeface="Calibri"/>
                <a:sym typeface="Calibri"/>
              </a:rPr>
              <a:t>Facilement contractualisable :</a:t>
            </a:r>
            <a:endParaRPr lang="fr-FR" dirty="0">
              <a:solidFill>
                <a:schemeClr val="dk1"/>
              </a:solidFill>
              <a:latin typeface="Calibri"/>
              <a:ea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fr-FR" dirty="0">
                <a:solidFill>
                  <a:schemeClr val="dk1"/>
                </a:solidFill>
                <a:latin typeface="Calibri"/>
                <a:ea typeface="Calibri"/>
                <a:cs typeface="Calibri"/>
                <a:sym typeface="Calibri"/>
              </a:rPr>
              <a:t>La documentation et les spécifications sont très précises dès le début. Cela facilite la rédaction de contrats entre les clients et les fournisseurs, car toutes les exigences sont clairement définies à l’avance.</a:t>
            </a:r>
          </a:p>
          <a:p>
            <a:pPr marL="171450" marR="0" lvl="0" indent="-171450" algn="l" rtl="0">
              <a:spcBef>
                <a:spcPts val="0"/>
              </a:spcBef>
              <a:spcAft>
                <a:spcPts val="0"/>
              </a:spcAft>
              <a:buFont typeface="Arial" panose="020B0604020202020204" pitchFamily="34" charset="0"/>
              <a:buChar char="•"/>
            </a:pPr>
            <a:r>
              <a:rPr lang="fr-FR" b="1" dirty="0">
                <a:solidFill>
                  <a:schemeClr val="dk1"/>
                </a:solidFill>
                <a:latin typeface="Calibri"/>
                <a:ea typeface="Calibri"/>
                <a:cs typeface="Calibri"/>
                <a:sym typeface="Calibri"/>
              </a:rPr>
              <a:t>Exemple</a:t>
            </a:r>
            <a:r>
              <a:rPr lang="fr-FR" dirty="0">
                <a:solidFill>
                  <a:schemeClr val="dk1"/>
                </a:solidFill>
                <a:latin typeface="Calibri"/>
                <a:ea typeface="Calibri"/>
                <a:cs typeface="Calibri"/>
                <a:sym typeface="Calibri"/>
              </a:rPr>
              <a:t> : Dans les appels d’offres pour des projets publics, les spécifications détaillées et fixes permettent d’établir des contrats clairs avec les prestataires de services.</a:t>
            </a:r>
          </a:p>
          <a:p>
            <a:pPr marL="171450" marR="0" lvl="0" indent="-171450" algn="l" rtl="0">
              <a:spcBef>
                <a:spcPts val="0"/>
              </a:spcBef>
              <a:spcAft>
                <a:spcPts val="0"/>
              </a:spcAft>
              <a:buFont typeface="Arial" panose="020B0604020202020204" pitchFamily="34" charset="0"/>
              <a:buChar char="•"/>
            </a:pPr>
            <a:endParaRPr lang="fr-FR" dirty="0">
              <a:solidFill>
                <a:schemeClr val="dk1"/>
              </a:solidFill>
              <a:latin typeface="Calibri"/>
              <a:ea typeface="Calibri"/>
              <a:cs typeface="Calibri"/>
              <a:sym typeface="Calibri"/>
            </a:endParaRPr>
          </a:p>
          <a:p>
            <a:r>
              <a:rPr lang="fr-FR" b="1" u="sng" dirty="0"/>
              <a:t>Documentation complète :</a:t>
            </a:r>
          </a:p>
          <a:p>
            <a:pPr marL="171450" indent="-171450">
              <a:buFont typeface="Arial" panose="020B0604020202020204" pitchFamily="34" charset="0"/>
              <a:buChar char="•"/>
            </a:pPr>
            <a:r>
              <a:rPr lang="fr-FR" dirty="0"/>
              <a:t>Le cycle en V requiert une </a:t>
            </a:r>
            <a:r>
              <a:rPr lang="fr-FR" b="1" dirty="0"/>
              <a:t>documentation complète</a:t>
            </a:r>
            <a:r>
              <a:rPr lang="fr-FR" dirty="0"/>
              <a:t> à chaque étape, ce qui permet une meilleure traçabilité et un historique clair du projet. Cela peut être particulièrement utile dans des secteurs réglementés (aérospatial, médical, etc.) où la conformité est cruciale.</a:t>
            </a:r>
          </a:p>
          <a:p>
            <a:pPr marL="171450" indent="-171450">
              <a:buFont typeface="Arial" panose="020B0604020202020204" pitchFamily="34" charset="0"/>
              <a:buChar char="•"/>
            </a:pPr>
            <a:endParaRPr lang="fr-FR" dirty="0"/>
          </a:p>
          <a:p>
            <a:pPr marL="0" indent="0" algn="l" defTabSz="914400" rtl="0" eaLnBrk="1" latinLnBrk="0" hangingPunct="1">
              <a:buFont typeface="Arial" panose="020B0604020202020204" pitchFamily="34" charset="0"/>
              <a:buNone/>
            </a:pPr>
            <a:r>
              <a:rPr lang="fr-FR" sz="1200" b="1" u="sng" kern="1200" dirty="0">
                <a:solidFill>
                  <a:schemeClr val="tx1"/>
                </a:solidFill>
                <a:latin typeface="+mn-lt"/>
                <a:ea typeface="+mn-ea"/>
                <a:cs typeface="+mn-cs"/>
              </a:rPr>
              <a:t>Idéal pour des projets à exigences stables :</a:t>
            </a:r>
            <a:endParaRPr lang="fr-FR" dirty="0"/>
          </a:p>
          <a:p>
            <a:pPr marL="171450" indent="-171450">
              <a:buFont typeface="Arial" panose="020B0604020202020204" pitchFamily="34" charset="0"/>
              <a:buChar char="•"/>
            </a:pPr>
            <a:r>
              <a:rPr lang="fr-FR" dirty="0"/>
              <a:t>Ce modèle est bien adapté lorsque les exigences du projet sont clairement définies dès le départ et peu susceptibles de changer, comme dans les projets industriels ou les systèmes embarqués.</a:t>
            </a:r>
          </a:p>
          <a:p>
            <a:pPr marL="0" marR="0" lvl="0" indent="0" algn="l" rtl="0">
              <a:spcBef>
                <a:spcPts val="0"/>
              </a:spcBef>
              <a:spcAft>
                <a:spcPts val="0"/>
              </a:spcAft>
              <a:buFont typeface="Arial" panose="020B0604020202020204" pitchFamily="34" charset="0"/>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351" name="Google Shape;351;g61573f97c5_0_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2a7680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6d2a768069_0_4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Calibri"/>
              <a:buNone/>
            </a:pPr>
            <a:r>
              <a:rPr lang="fr-FR" b="1" u="sng" dirty="0">
                <a:solidFill>
                  <a:schemeClr val="dk1"/>
                </a:solidFill>
                <a:latin typeface="Calibri"/>
                <a:ea typeface="Calibri"/>
                <a:cs typeface="Calibri"/>
                <a:sym typeface="Calibri"/>
              </a:rPr>
              <a:t>Faible tolérance à l’erreur:</a:t>
            </a:r>
          </a:p>
          <a:p>
            <a:pPr marL="330200" lvl="0" indent="-171450" algn="l" rtl="0">
              <a:spcBef>
                <a:spcPts val="0"/>
              </a:spcBef>
              <a:spcAft>
                <a:spcPts val="0"/>
              </a:spcAft>
              <a:buClr>
                <a:schemeClr val="dk1"/>
              </a:buClr>
              <a:buSzPts val="1100"/>
              <a:buFont typeface="Arial" panose="020B0604020202020204" pitchFamily="34" charset="0"/>
              <a:buChar char="•"/>
            </a:pPr>
            <a:r>
              <a:rPr lang="fr-FR" dirty="0"/>
              <a:t>Ce modèle ne permet pas de </a:t>
            </a:r>
            <a:r>
              <a:rPr lang="fr-FR" b="1" dirty="0"/>
              <a:t>retours en arrière</a:t>
            </a:r>
            <a:r>
              <a:rPr lang="fr-FR" dirty="0"/>
              <a:t> facilement. Si une erreur est détectée tardivement, il peut être coûteux et long de revenir en arrière pour la corriger, car chaque phase est dépendante des précédentes.</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Si une erreur de conception est découverte en phase de tests, elle nécessitera de revenir aux premières phases de spécifications ou de conception, augmentant considérablement le coût et le délai de livraison.</a:t>
            </a:r>
          </a:p>
          <a:p>
            <a:pPr marL="330200" lvl="0" indent="-171450" algn="l" rtl="0">
              <a:spcBef>
                <a:spcPts val="0"/>
              </a:spcBef>
              <a:spcAft>
                <a:spcPts val="0"/>
              </a:spcAft>
              <a:buClr>
                <a:schemeClr val="dk1"/>
              </a:buClr>
              <a:buSzPts val="1100"/>
              <a:buFont typeface="Arial" panose="020B0604020202020204" pitchFamily="34" charset="0"/>
              <a:buChar char="•"/>
            </a:pPr>
            <a:endParaRPr lang="fr-FR" b="1" u="sng" dirty="0"/>
          </a:p>
          <a:p>
            <a:pPr marL="158750" lvl="0" indent="0" algn="l" rtl="0">
              <a:spcBef>
                <a:spcPts val="0"/>
              </a:spcBef>
              <a:spcAft>
                <a:spcPts val="0"/>
              </a:spcAft>
              <a:buClr>
                <a:schemeClr val="dk1"/>
              </a:buClr>
              <a:buSzPts val="1100"/>
              <a:buFont typeface="Arial" panose="020B0604020202020204" pitchFamily="34" charset="0"/>
              <a:buNone/>
            </a:pPr>
            <a:r>
              <a:rPr lang="fr-FR" b="1" u="sng" dirty="0"/>
              <a:t>Tout est anticipé, aucune possibilité de s’adapter :</a:t>
            </a:r>
            <a:endParaRPr lang="fr-FR" dirty="0"/>
          </a:p>
          <a:p>
            <a:pPr marL="330200" lvl="0" indent="-171450" algn="l" rtl="0">
              <a:spcBef>
                <a:spcPts val="0"/>
              </a:spcBef>
              <a:spcAft>
                <a:spcPts val="0"/>
              </a:spcAft>
              <a:buClr>
                <a:schemeClr val="dk1"/>
              </a:buClr>
              <a:buSzPts val="1100"/>
              <a:buFont typeface="Arial" panose="020B0604020202020204" pitchFamily="34" charset="0"/>
              <a:buChar char="•"/>
            </a:pPr>
            <a:r>
              <a:rPr lang="fr-FR" dirty="0"/>
              <a:t>Le cycle en cascade suppose que toutes les exigences sont fixes dès le début du projet (</a:t>
            </a:r>
            <a:r>
              <a:rPr lang="fr" dirty="0">
                <a:solidFill>
                  <a:schemeClr val="dk1"/>
                </a:solidFill>
                <a:latin typeface="Calibri"/>
                <a:cs typeface="Calibri"/>
                <a:sym typeface="Calibri"/>
              </a:rPr>
              <a:t>o</a:t>
            </a:r>
            <a:r>
              <a:rPr lang="fr" dirty="0">
                <a:solidFill>
                  <a:schemeClr val="dk1"/>
                </a:solidFill>
                <a:latin typeface="Calibri"/>
                <a:ea typeface="Calibri"/>
                <a:cs typeface="Calibri"/>
                <a:sym typeface="Calibri"/>
              </a:rPr>
              <a:t>n parle alors </a:t>
            </a:r>
            <a:r>
              <a:rPr lang="fr" b="1" dirty="0">
                <a:solidFill>
                  <a:schemeClr val="dk1"/>
                </a:solidFill>
                <a:latin typeface="Calibri"/>
                <a:ea typeface="Calibri"/>
                <a:cs typeface="Calibri"/>
                <a:sym typeface="Calibri"/>
              </a:rPr>
              <a:t>d’effet tunnel</a:t>
            </a:r>
            <a:r>
              <a:rPr lang="fr" b="0" dirty="0">
                <a:solidFill>
                  <a:schemeClr val="dk1"/>
                </a:solidFill>
                <a:latin typeface="Calibri"/>
                <a:ea typeface="Calibri"/>
                <a:cs typeface="Calibri"/>
                <a:sym typeface="Calibri"/>
              </a:rPr>
              <a:t>)</a:t>
            </a:r>
            <a:r>
              <a:rPr lang="fr-FR" dirty="0"/>
              <a:t>. Cela empêche une adaptation en cours de projet si les besoins des clients ou du marché changent.</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Dans un environnement dynamique comme le développement d’une application mobile, les tendances peuvent changer pendant le développement, mais le modèle en cascade n’autorise pas de révision facile des priorités en cours de route.</a:t>
            </a:r>
          </a:p>
          <a:p>
            <a:pPr marL="330200" lvl="0" indent="-171450" algn="l" rtl="0">
              <a:spcBef>
                <a:spcPts val="0"/>
              </a:spcBef>
              <a:spcAft>
                <a:spcPts val="0"/>
              </a:spcAft>
              <a:buClr>
                <a:schemeClr val="dk1"/>
              </a:buClr>
              <a:buSzPts val="1100"/>
              <a:buFont typeface="Arial" panose="020B0604020202020204" pitchFamily="34" charset="0"/>
              <a:buChar char="•"/>
            </a:pPr>
            <a:endParaRPr lang="fr-FR" dirty="0"/>
          </a:p>
          <a:p>
            <a:r>
              <a:rPr lang="fr-FR" b="1" u="sng" dirty="0"/>
              <a:t>Aucune innovation possible :</a:t>
            </a:r>
          </a:p>
          <a:p>
            <a:pPr marL="171450" indent="-171450">
              <a:buFont typeface="Arial" panose="020B0604020202020204" pitchFamily="34" charset="0"/>
              <a:buChar char="•"/>
            </a:pPr>
            <a:r>
              <a:rPr lang="fr-FR" dirty="0"/>
              <a:t>Le cadre rigide du cycle en V limite les possibilités d’</a:t>
            </a:r>
            <a:r>
              <a:rPr lang="fr-FR" b="1" dirty="0"/>
              <a:t>itérations rapides</a:t>
            </a:r>
            <a:r>
              <a:rPr lang="fr-FR" dirty="0"/>
              <a:t> et d’expérimentation. Tout changement ou ajustement doit passer par un processus de validation complexe, ce qui limite les innovations spontanées. (Ceci est du au fait que </a:t>
            </a:r>
            <a:r>
              <a:rPr lang="fr" dirty="0">
                <a:solidFill>
                  <a:schemeClr val="dk1"/>
                </a:solidFill>
                <a:latin typeface="Calibri"/>
                <a:ea typeface="Calibri"/>
                <a:cs typeface="Calibri"/>
                <a:sym typeface="Calibri"/>
              </a:rPr>
              <a:t>planning est prévu depuis x années et tout est budgété)</a:t>
            </a:r>
            <a:endParaRPr lang="fr-FR" dirty="0"/>
          </a:p>
          <a:p>
            <a:pPr marL="171450" indent="-171450">
              <a:buFont typeface="Arial" panose="020B0604020202020204" pitchFamily="34" charset="0"/>
              <a:buChar char="•"/>
            </a:pPr>
            <a:r>
              <a:rPr lang="fr-FR" b="1" dirty="0"/>
              <a:t>Exemple</a:t>
            </a:r>
            <a:r>
              <a:rPr lang="fr-FR" dirty="0"/>
              <a:t> : Si des opportunités d’amélioration du produit apparaissent en cours de route (nouveaux outils technologiques, fonctionnalités supplémentaires), le cycle en cascade ne permet pas facilement de les intégrer sans perturber le calendrier.</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marL="158750" lvl="0" indent="0" algn="l" rtl="0">
              <a:spcBef>
                <a:spcPts val="0"/>
              </a:spcBef>
              <a:spcAft>
                <a:spcPts val="0"/>
              </a:spcAft>
              <a:buClr>
                <a:schemeClr val="dk1"/>
              </a:buClr>
              <a:buSzPts val="1100"/>
              <a:buFont typeface="Calibri"/>
              <a:buNone/>
            </a:pPr>
            <a:r>
              <a:rPr lang="fr-FR" dirty="0">
                <a:solidFill>
                  <a:schemeClr val="tx1"/>
                </a:solidFill>
                <a:latin typeface="+mn-lt"/>
                <a:ea typeface="+mn-ea"/>
                <a:cs typeface="+mn-cs"/>
                <a:sym typeface="Calibri"/>
              </a:rPr>
              <a:t>Les deux derniers points sont complémentaires.</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algn="l" defTabSz="914400" rtl="0" eaLnBrk="1" latinLnBrk="0" hangingPunct="1"/>
            <a:r>
              <a:rPr lang="fr-FR" sz="1200" b="1" u="sng" kern="1200" dirty="0">
                <a:solidFill>
                  <a:schemeClr val="tx1"/>
                </a:solidFill>
                <a:latin typeface="+mn-lt"/>
                <a:ea typeface="+mn-ea"/>
                <a:cs typeface="+mn-cs"/>
              </a:rPr>
              <a:t>Réalisation qui peut s’éloigner de l’objectif du client :</a:t>
            </a:r>
          </a:p>
          <a:p>
            <a:pPr marL="171450" indent="-171450">
              <a:buFont typeface="Arial" panose="020B0604020202020204" pitchFamily="34" charset="0"/>
              <a:buChar char="•"/>
            </a:pPr>
            <a:r>
              <a:rPr lang="fr-FR" dirty="0"/>
              <a:t>Comme les </a:t>
            </a:r>
            <a:r>
              <a:rPr lang="fr-FR" b="1" dirty="0"/>
              <a:t>exigences sont définies</a:t>
            </a:r>
            <a:r>
              <a:rPr lang="fr-FR" dirty="0"/>
              <a:t> en amont et qu’il n’y a pas de retour d’information fréquent, il est possible que le produit final ne corresponde pas parfaitement aux attentes des utilisateurs finaux.</a:t>
            </a:r>
          </a:p>
          <a:p>
            <a:pPr marL="171450" indent="-171450">
              <a:buFont typeface="Arial" panose="020B0604020202020204" pitchFamily="34" charset="0"/>
              <a:buChar char="•"/>
            </a:pPr>
            <a:r>
              <a:rPr lang="fr-FR" b="1" dirty="0"/>
              <a:t>Exemple</a:t>
            </a:r>
            <a:r>
              <a:rPr lang="fr-FR" dirty="0"/>
              <a:t> : Si un client ne participe pas activement à chaque étape (comme dans l'agilité), il pourrait constater à la fin que le produit livré ne répond pas exactement à ses besoins ou à ses attentes.</a:t>
            </a:r>
          </a:p>
          <a:p>
            <a:pPr marL="158750" lvl="0" indent="0" algn="l" rtl="0">
              <a:spcBef>
                <a:spcPts val="0"/>
              </a:spcBef>
              <a:spcAft>
                <a:spcPts val="0"/>
              </a:spcAft>
              <a:buClr>
                <a:schemeClr val="dk1"/>
              </a:buClr>
              <a:buSzPts val="1100"/>
              <a:buFont typeface="Calibri"/>
              <a:buNone/>
            </a:pPr>
            <a:endParaRPr lang="fr-FR" dirty="0">
              <a:solidFill>
                <a:schemeClr val="dk1"/>
              </a:solidFill>
              <a:latin typeface="Calibri"/>
              <a:ea typeface="Calibri"/>
              <a:cs typeface="Calibri"/>
              <a:sym typeface="Calibri"/>
            </a:endParaRPr>
          </a:p>
          <a:p>
            <a:r>
              <a:rPr lang="fr-FR" b="1" u="sng" dirty="0"/>
              <a:t>Risque de découverte tardive de spécifications fausses ou incomplètes :</a:t>
            </a:r>
          </a:p>
          <a:p>
            <a:pPr marL="171450" indent="-171450">
              <a:buFont typeface="Arial" panose="020B0604020202020204" pitchFamily="34" charset="0"/>
              <a:buChar char="•"/>
            </a:pPr>
            <a:r>
              <a:rPr lang="fr-FR" dirty="0"/>
              <a:t>Si des </a:t>
            </a:r>
            <a:r>
              <a:rPr lang="fr-FR" b="1" dirty="0"/>
              <a:t>spécifications incorrectes ou manquantes</a:t>
            </a:r>
            <a:r>
              <a:rPr lang="fr-FR" dirty="0"/>
              <a:t> sont identifiées après la phase de conception ou de développement, cela peut entraîner des retards et des coûts supplémentaires, car il est difficile de revenir en arrière dans le cycle en cascade.</a:t>
            </a:r>
          </a:p>
          <a:p>
            <a:pPr marL="171450" indent="-171450">
              <a:buFont typeface="Arial" panose="020B0604020202020204" pitchFamily="34" charset="0"/>
              <a:buChar char="•"/>
            </a:pPr>
            <a:r>
              <a:rPr lang="fr-FR" b="1" dirty="0"/>
              <a:t>Exemple</a:t>
            </a:r>
            <a:r>
              <a:rPr lang="fr-FR" dirty="0"/>
              <a:t> : Si des besoins critiques sont omis dans la phase de spécifications et ne sont découverts qu'en phase de tests, la correction entraînera un effet domino à travers toutes les étapes précédentes, augmentant considérablement les délais et coûts.</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366" name="Google Shape;366;g6d2a768069_0_4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2a7680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6d2a768069_0_4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Calibri"/>
              <a:buNone/>
            </a:pPr>
            <a:r>
              <a:rPr lang="fr-FR" b="1" u="sng" dirty="0">
                <a:solidFill>
                  <a:schemeClr val="dk1"/>
                </a:solidFill>
                <a:latin typeface="Calibri"/>
                <a:ea typeface="Calibri"/>
                <a:cs typeface="Calibri"/>
                <a:sym typeface="Calibri"/>
              </a:rPr>
              <a:t>Faible tolérance à l’erreur:</a:t>
            </a:r>
          </a:p>
          <a:p>
            <a:pPr marL="330200" lvl="0" indent="-171450" algn="l" rtl="0">
              <a:spcBef>
                <a:spcPts val="0"/>
              </a:spcBef>
              <a:spcAft>
                <a:spcPts val="0"/>
              </a:spcAft>
              <a:buClr>
                <a:schemeClr val="dk1"/>
              </a:buClr>
              <a:buSzPts val="1100"/>
              <a:buFont typeface="Arial" panose="020B0604020202020204" pitchFamily="34" charset="0"/>
              <a:buChar char="•"/>
            </a:pPr>
            <a:r>
              <a:rPr lang="fr-FR" dirty="0"/>
              <a:t>Ce modèle ne permet pas de </a:t>
            </a:r>
            <a:r>
              <a:rPr lang="fr-FR" b="1" dirty="0"/>
              <a:t>retours en arrière</a:t>
            </a:r>
            <a:r>
              <a:rPr lang="fr-FR" dirty="0"/>
              <a:t> facilement. Si une erreur est détectée tardivement, il peut être coûteux et long de revenir en arrière pour la corriger, car chaque phase est dépendante des précédentes.</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Si une erreur de conception est découverte en phase de tests, elle nécessitera de revenir aux premières phases de spécifications ou de conception, augmentant considérablement le coût et le délai de livraison.</a:t>
            </a:r>
          </a:p>
          <a:p>
            <a:pPr marL="330200" lvl="0" indent="-171450" algn="l" rtl="0">
              <a:spcBef>
                <a:spcPts val="0"/>
              </a:spcBef>
              <a:spcAft>
                <a:spcPts val="0"/>
              </a:spcAft>
              <a:buClr>
                <a:schemeClr val="dk1"/>
              </a:buClr>
              <a:buSzPts val="1100"/>
              <a:buFont typeface="Arial" panose="020B0604020202020204" pitchFamily="34" charset="0"/>
              <a:buChar char="•"/>
            </a:pPr>
            <a:endParaRPr lang="fr-FR" b="1" u="sng" dirty="0"/>
          </a:p>
          <a:p>
            <a:pPr marL="158750" lvl="0" indent="0" algn="l" rtl="0">
              <a:spcBef>
                <a:spcPts val="0"/>
              </a:spcBef>
              <a:spcAft>
                <a:spcPts val="0"/>
              </a:spcAft>
              <a:buClr>
                <a:schemeClr val="dk1"/>
              </a:buClr>
              <a:buSzPts val="1100"/>
              <a:buFont typeface="Arial" panose="020B0604020202020204" pitchFamily="34" charset="0"/>
              <a:buNone/>
            </a:pPr>
            <a:r>
              <a:rPr lang="fr-FR" b="1" u="sng" dirty="0"/>
              <a:t>Tout est anticipé, aucune possibilité de s’adapter :</a:t>
            </a:r>
            <a:endParaRPr lang="fr-FR" dirty="0"/>
          </a:p>
          <a:p>
            <a:pPr marL="330200" lvl="0" indent="-171450" algn="l" rtl="0">
              <a:spcBef>
                <a:spcPts val="0"/>
              </a:spcBef>
              <a:spcAft>
                <a:spcPts val="0"/>
              </a:spcAft>
              <a:buClr>
                <a:schemeClr val="dk1"/>
              </a:buClr>
              <a:buSzPts val="1100"/>
              <a:buFont typeface="Arial" panose="020B0604020202020204" pitchFamily="34" charset="0"/>
              <a:buChar char="•"/>
            </a:pPr>
            <a:r>
              <a:rPr lang="fr-FR" dirty="0"/>
              <a:t>Le cycle en cascade suppose que toutes les exigences sont fixes dès le début du projet (</a:t>
            </a:r>
            <a:r>
              <a:rPr lang="fr" dirty="0">
                <a:solidFill>
                  <a:schemeClr val="dk1"/>
                </a:solidFill>
                <a:latin typeface="Calibri"/>
                <a:cs typeface="Calibri"/>
                <a:sym typeface="Calibri"/>
              </a:rPr>
              <a:t>o</a:t>
            </a:r>
            <a:r>
              <a:rPr lang="fr" dirty="0">
                <a:solidFill>
                  <a:schemeClr val="dk1"/>
                </a:solidFill>
                <a:latin typeface="Calibri"/>
                <a:ea typeface="Calibri"/>
                <a:cs typeface="Calibri"/>
                <a:sym typeface="Calibri"/>
              </a:rPr>
              <a:t>n parle alors </a:t>
            </a:r>
            <a:r>
              <a:rPr lang="fr" b="1" dirty="0">
                <a:solidFill>
                  <a:schemeClr val="dk1"/>
                </a:solidFill>
                <a:latin typeface="Calibri"/>
                <a:ea typeface="Calibri"/>
                <a:cs typeface="Calibri"/>
                <a:sym typeface="Calibri"/>
              </a:rPr>
              <a:t>d’effet tunnel</a:t>
            </a:r>
            <a:r>
              <a:rPr lang="fr" b="0" dirty="0">
                <a:solidFill>
                  <a:schemeClr val="dk1"/>
                </a:solidFill>
                <a:latin typeface="Calibri"/>
                <a:ea typeface="Calibri"/>
                <a:cs typeface="Calibri"/>
                <a:sym typeface="Calibri"/>
              </a:rPr>
              <a:t>)</a:t>
            </a:r>
            <a:r>
              <a:rPr lang="fr-FR" dirty="0"/>
              <a:t>. Cela empêche une adaptation en cours de projet si les besoins des clients ou du marché changent.</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Dans un environnement dynamique comme le développement d’une application mobile, les tendances peuvent changer pendant le développement, mais le modèle en cascade n’autorise pas de révision facile des priorités en cours de route.</a:t>
            </a:r>
          </a:p>
          <a:p>
            <a:pPr marL="330200" lvl="0" indent="-171450" algn="l" rtl="0">
              <a:spcBef>
                <a:spcPts val="0"/>
              </a:spcBef>
              <a:spcAft>
                <a:spcPts val="0"/>
              </a:spcAft>
              <a:buClr>
                <a:schemeClr val="dk1"/>
              </a:buClr>
              <a:buSzPts val="1100"/>
              <a:buFont typeface="Arial" panose="020B0604020202020204" pitchFamily="34" charset="0"/>
              <a:buChar char="•"/>
            </a:pPr>
            <a:endParaRPr lang="fr-FR" dirty="0"/>
          </a:p>
          <a:p>
            <a:r>
              <a:rPr lang="fr-FR" b="1" u="sng" dirty="0"/>
              <a:t>Aucune innovation possible :</a:t>
            </a:r>
          </a:p>
          <a:p>
            <a:pPr marL="171450" indent="-171450">
              <a:buFont typeface="Arial" panose="020B0604020202020204" pitchFamily="34" charset="0"/>
              <a:buChar char="•"/>
            </a:pPr>
            <a:r>
              <a:rPr lang="fr-FR" dirty="0"/>
              <a:t>Le cadre rigide du cycle en V limite les possibilités d’</a:t>
            </a:r>
            <a:r>
              <a:rPr lang="fr-FR" b="1" dirty="0"/>
              <a:t>itérations rapides</a:t>
            </a:r>
            <a:r>
              <a:rPr lang="fr-FR" dirty="0"/>
              <a:t> et d’expérimentation. Tout changement ou ajustement doit passer par un processus de validation complexe, ce qui limite les innovations spontanées. (Ceci est du au fait que </a:t>
            </a:r>
            <a:r>
              <a:rPr lang="fr" dirty="0">
                <a:solidFill>
                  <a:schemeClr val="dk1"/>
                </a:solidFill>
                <a:latin typeface="Calibri"/>
                <a:ea typeface="Calibri"/>
                <a:cs typeface="Calibri"/>
                <a:sym typeface="Calibri"/>
              </a:rPr>
              <a:t>planning est prévu depuis x années et tout est budgété)</a:t>
            </a:r>
            <a:endParaRPr lang="fr-FR" dirty="0"/>
          </a:p>
          <a:p>
            <a:pPr marL="171450" indent="-171450">
              <a:buFont typeface="Arial" panose="020B0604020202020204" pitchFamily="34" charset="0"/>
              <a:buChar char="•"/>
            </a:pPr>
            <a:r>
              <a:rPr lang="fr-FR" b="1" dirty="0"/>
              <a:t>Exemple</a:t>
            </a:r>
            <a:r>
              <a:rPr lang="fr-FR" dirty="0"/>
              <a:t> : Si des opportunités d’amélioration du produit apparaissent en cours de route (nouveaux outils technologiques, fonctionnalités supplémentaires), le cycle en cascade ne permet pas facilement de les intégrer sans perturber le calendrier.</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marL="158750" lvl="0" indent="0" algn="l" rtl="0">
              <a:spcBef>
                <a:spcPts val="0"/>
              </a:spcBef>
              <a:spcAft>
                <a:spcPts val="0"/>
              </a:spcAft>
              <a:buClr>
                <a:schemeClr val="dk1"/>
              </a:buClr>
              <a:buSzPts val="1100"/>
              <a:buFont typeface="Calibri"/>
              <a:buNone/>
            </a:pPr>
            <a:r>
              <a:rPr lang="fr-FR" dirty="0">
                <a:solidFill>
                  <a:schemeClr val="tx1"/>
                </a:solidFill>
                <a:latin typeface="+mn-lt"/>
                <a:ea typeface="+mn-ea"/>
                <a:cs typeface="+mn-cs"/>
                <a:sym typeface="Calibri"/>
              </a:rPr>
              <a:t>Les deux derniers points sont complémentaires.</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algn="l" defTabSz="914400" rtl="0" eaLnBrk="1" latinLnBrk="0" hangingPunct="1"/>
            <a:r>
              <a:rPr lang="fr-FR" sz="1200" b="1" u="sng" kern="1200" dirty="0">
                <a:solidFill>
                  <a:schemeClr val="tx1"/>
                </a:solidFill>
                <a:latin typeface="+mn-lt"/>
                <a:ea typeface="+mn-ea"/>
                <a:cs typeface="+mn-cs"/>
              </a:rPr>
              <a:t>Réalisation qui peut s’éloigner de l’objectif du client :</a:t>
            </a:r>
          </a:p>
          <a:p>
            <a:pPr marL="171450" indent="-171450">
              <a:buFont typeface="Arial" panose="020B0604020202020204" pitchFamily="34" charset="0"/>
              <a:buChar char="•"/>
            </a:pPr>
            <a:r>
              <a:rPr lang="fr-FR" dirty="0"/>
              <a:t>Comme les </a:t>
            </a:r>
            <a:r>
              <a:rPr lang="fr-FR" b="1" dirty="0"/>
              <a:t>exigences sont définies</a:t>
            </a:r>
            <a:r>
              <a:rPr lang="fr-FR" dirty="0"/>
              <a:t> en amont et qu’il n’y a pas de retour d’information fréquent, il est possible que le produit final ne corresponde pas parfaitement aux attentes des utilisateurs finaux.</a:t>
            </a:r>
          </a:p>
          <a:p>
            <a:pPr marL="171450" indent="-171450">
              <a:buFont typeface="Arial" panose="020B0604020202020204" pitchFamily="34" charset="0"/>
              <a:buChar char="•"/>
            </a:pPr>
            <a:r>
              <a:rPr lang="fr-FR" b="1" dirty="0"/>
              <a:t>Exemple</a:t>
            </a:r>
            <a:r>
              <a:rPr lang="fr-FR" dirty="0"/>
              <a:t> : Si un client ne participe pas activement à chaque étape (comme dans l'agilité), il pourrait constater à la fin que le produit livré ne répond pas exactement à ses besoins ou à ses attentes.</a:t>
            </a:r>
          </a:p>
          <a:p>
            <a:pPr marL="158750" lvl="0" indent="0" algn="l" rtl="0">
              <a:spcBef>
                <a:spcPts val="0"/>
              </a:spcBef>
              <a:spcAft>
                <a:spcPts val="0"/>
              </a:spcAft>
              <a:buClr>
                <a:schemeClr val="dk1"/>
              </a:buClr>
              <a:buSzPts val="1100"/>
              <a:buFont typeface="Calibri"/>
              <a:buNone/>
            </a:pPr>
            <a:endParaRPr lang="fr-FR" dirty="0">
              <a:solidFill>
                <a:schemeClr val="dk1"/>
              </a:solidFill>
              <a:latin typeface="Calibri"/>
              <a:ea typeface="Calibri"/>
              <a:cs typeface="Calibri"/>
              <a:sym typeface="Calibri"/>
            </a:endParaRPr>
          </a:p>
          <a:p>
            <a:r>
              <a:rPr lang="fr-FR" b="1" u="sng" dirty="0"/>
              <a:t>Risque de découverte tardive de spécifications fausses ou incomplètes :</a:t>
            </a:r>
          </a:p>
          <a:p>
            <a:pPr marL="171450" indent="-171450">
              <a:buFont typeface="Arial" panose="020B0604020202020204" pitchFamily="34" charset="0"/>
              <a:buChar char="•"/>
            </a:pPr>
            <a:r>
              <a:rPr lang="fr-FR" dirty="0"/>
              <a:t>Si des </a:t>
            </a:r>
            <a:r>
              <a:rPr lang="fr-FR" b="1" dirty="0"/>
              <a:t>spécifications incorrectes ou manquantes</a:t>
            </a:r>
            <a:r>
              <a:rPr lang="fr-FR" dirty="0"/>
              <a:t> sont identifiées après la phase de conception ou de développement, cela peut entraîner des retards et des coûts supplémentaires, car il est difficile de revenir en arrière dans le cycle en cascade.</a:t>
            </a:r>
          </a:p>
          <a:p>
            <a:pPr marL="171450" indent="-171450">
              <a:buFont typeface="Arial" panose="020B0604020202020204" pitchFamily="34" charset="0"/>
              <a:buChar char="•"/>
            </a:pPr>
            <a:r>
              <a:rPr lang="fr-FR" b="1" dirty="0"/>
              <a:t>Exemple</a:t>
            </a:r>
            <a:r>
              <a:rPr lang="fr-FR" dirty="0"/>
              <a:t> : Si des besoins critiques sont omis dans la phase de spécifications et ne sont découverts qu'en phase de tests, la correction entraînera un effet domino à travers toutes les étapes précédentes, augmentant considérablement les délais et coûts.</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366" name="Google Shape;366;g6d2a768069_0_4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1903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18f11f61e_0_212: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endParaRPr sz="1100" b="0" i="0" u="none" strike="noStrike" cap="none" dirty="0"/>
          </a:p>
          <a:p>
            <a:pPr marL="0" marR="0" lvl="0" indent="0" algn="l" rtl="0">
              <a:spcBef>
                <a:spcPts val="0"/>
              </a:spcBef>
              <a:spcAft>
                <a:spcPts val="0"/>
              </a:spcAft>
              <a:buSzPts val="1400"/>
              <a:buFont typeface="Arial"/>
              <a:buNone/>
            </a:pPr>
            <a:r>
              <a:rPr lang="fr" dirty="0"/>
              <a:t>Nous venons de voir les deux modèles prédictifs, avec leurs avantages et les inconvénients associés.</a:t>
            </a:r>
            <a:endParaRPr sz="1100" b="0" i="0" u="none" strike="noStrike" cap="none" dirty="0"/>
          </a:p>
        </p:txBody>
      </p:sp>
      <p:sp>
        <p:nvSpPr>
          <p:cNvPr id="384" name="Google Shape;384;g418f11f61e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Aujourd'hui, l'agilité est devenue indispensable dans les projets en raison de la </a:t>
            </a:r>
            <a:r>
              <a:rPr lang="fr-FR" b="1" dirty="0"/>
              <a:t>rapidité des changements</a:t>
            </a:r>
            <a:r>
              <a:rPr lang="fr-FR" dirty="0"/>
              <a:t> dans notre environnement. Les marchés, les technologies, et même les attentes des clients évoluent constamment, souvent de manière imprévisible. Par exemple, ce qui était pertinent il y a six mois peut ne plus l'être aujourd'hui. Pour rester compétitifs, les projets doivent être capables de s'adapter rapidement à ces nouvelles réalités.</a:t>
            </a:r>
          </a:p>
          <a:p>
            <a:endParaRPr lang="fr-FR" dirty="0"/>
          </a:p>
          <a:p>
            <a:r>
              <a:rPr lang="fr-FR" dirty="0"/>
              <a:t>L’agilité permet justement de répondre à cette </a:t>
            </a:r>
            <a:r>
              <a:rPr lang="fr-FR" b="1" dirty="0"/>
              <a:t>incertitude</a:t>
            </a:r>
            <a:r>
              <a:rPr lang="fr-FR" dirty="0"/>
              <a:t> en adoptant une approche itérative. Plutôt que de définir des exigences figées dès le début, les équipes peuvent ajuster leurs priorités et leurs livraisons en fonction des nouveaux besoins ou opportunités. Cela permet non seulement de minimiser les risques, mais aussi d'assurer que le produit final reste pertinent pour les utilisateurs.</a:t>
            </a:r>
          </a:p>
          <a:p>
            <a:pPr marL="0" marR="0" lvl="0" indent="0" algn="l" rtl="0">
              <a:spcBef>
                <a:spcPts val="0"/>
              </a:spcBef>
              <a:spcAft>
                <a:spcPts val="0"/>
              </a:spcAft>
              <a:buClr>
                <a:srgbClr val="000000"/>
              </a:buClr>
              <a:buSzPts val="11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1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100"/>
              <a:buFont typeface="Arial"/>
              <a:buNone/>
            </a:pPr>
            <a:r>
              <a:rPr lang="fr-FR" dirty="0">
                <a:solidFill>
                  <a:schemeClr val="dk1"/>
                </a:solidFill>
                <a:latin typeface="Calibri"/>
                <a:ea typeface="Calibri"/>
                <a:cs typeface="Calibri"/>
                <a:sym typeface="Calibri"/>
              </a:rPr>
              <a:t>Donner exemple SV.</a:t>
            </a:r>
            <a:endParaRPr dirty="0">
              <a:solidFill>
                <a:schemeClr val="dk1"/>
              </a:solidFill>
              <a:latin typeface="Calibri"/>
              <a:ea typeface="Calibri"/>
              <a:cs typeface="Calibri"/>
              <a:sym typeface="Calibri"/>
            </a:endParaRP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Aujourd'hui, l'agilité est devenue indispensable dans les projets en raison de la </a:t>
            </a:r>
            <a:r>
              <a:rPr lang="fr-FR" b="1" dirty="0"/>
              <a:t>rapidité des changements</a:t>
            </a:r>
            <a:r>
              <a:rPr lang="fr-FR" dirty="0"/>
              <a:t> dans notre environnement. Les marchés, les technologies, et même les attentes des clients évoluent constamment, souvent de manière imprévisible. Par exemple, ce qui était pertinent il y a six mois peut ne plus l'être aujourd'hui. Pour rester compétitifs, les projets doivent être capables de s'adapter rapidement à ces nouvelles réalités.</a:t>
            </a:r>
          </a:p>
          <a:p>
            <a:endParaRPr lang="fr-FR" dirty="0"/>
          </a:p>
          <a:p>
            <a:r>
              <a:rPr lang="fr-FR" dirty="0"/>
              <a:t>L’agilité permet justement de répondre à cette </a:t>
            </a:r>
            <a:r>
              <a:rPr lang="fr-FR" b="1" dirty="0"/>
              <a:t>incertitude</a:t>
            </a:r>
            <a:r>
              <a:rPr lang="fr-FR" dirty="0"/>
              <a:t> en adoptant une approche itérative. Plutôt que de définir des exigences figées dès le début, les équipes peuvent ajuster leurs priorités et leurs livraisons en fonction des nouveaux besoins ou opportunités. Cela permet non seulement de minimiser les risques, mais aussi d'assurer que le produit final reste pertinent pour les utilisateurs.</a:t>
            </a:r>
          </a:p>
          <a:p>
            <a:pPr marL="0" marR="0" lvl="0" indent="0" algn="l" rtl="0">
              <a:spcBef>
                <a:spcPts val="0"/>
              </a:spcBef>
              <a:spcAft>
                <a:spcPts val="0"/>
              </a:spcAft>
              <a:buClr>
                <a:srgbClr val="000000"/>
              </a:buClr>
              <a:buSzPts val="11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1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100"/>
              <a:buFont typeface="Arial"/>
              <a:buNone/>
            </a:pPr>
            <a:r>
              <a:rPr lang="fr-FR" dirty="0">
                <a:solidFill>
                  <a:schemeClr val="dk1"/>
                </a:solidFill>
                <a:latin typeface="Calibri"/>
                <a:ea typeface="Calibri"/>
                <a:cs typeface="Calibri"/>
                <a:sym typeface="Calibri"/>
              </a:rPr>
              <a:t>Donner exemple SV.</a:t>
            </a:r>
            <a:endParaRPr dirty="0">
              <a:solidFill>
                <a:schemeClr val="dk1"/>
              </a:solidFill>
              <a:latin typeface="Calibri"/>
              <a:ea typeface="Calibri"/>
              <a:cs typeface="Calibri"/>
              <a:sym typeface="Calibri"/>
            </a:endParaRP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001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61573f97c5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61573f97c5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dirty="0"/>
              <a:t>Le </a:t>
            </a:r>
            <a:r>
              <a:rPr lang="fr-FR" b="1" dirty="0"/>
              <a:t>Manifeste Agile</a:t>
            </a:r>
            <a:r>
              <a:rPr lang="fr-FR" dirty="0"/>
              <a:t> est un document fondateur publié en 2001 par un groupe de 17 experts en développement logiciel, appelés les </a:t>
            </a:r>
            <a:r>
              <a:rPr lang="fr-FR" b="1" dirty="0"/>
              <a:t>"</a:t>
            </a:r>
            <a:r>
              <a:rPr lang="fr-FR" b="1" dirty="0" err="1"/>
              <a:t>Agilistes</a:t>
            </a:r>
            <a:r>
              <a:rPr lang="fr-FR" b="1" dirty="0"/>
              <a:t>"</a:t>
            </a:r>
            <a:r>
              <a:rPr lang="fr-FR" dirty="0"/>
              <a:t>.</a:t>
            </a:r>
          </a:p>
          <a:p>
            <a:r>
              <a:rPr lang="fr-FR" dirty="0"/>
              <a:t>Ce manifeste a été rédigé pour répondre aux limitations des méthodes traditionnelles de gestion de projet (comme le cycle en cascade) dans des environnements complexes où les exigences évoluent rapidement.</a:t>
            </a:r>
          </a:p>
          <a:p>
            <a:r>
              <a:rPr lang="fr-FR" dirty="0"/>
              <a:t>Il met en avant une nouvelle approche de gestion de projet, particulièrement adaptée au développement logiciel, en favorisant l'</a:t>
            </a:r>
            <a:r>
              <a:rPr lang="fr-FR" b="1" dirty="0"/>
              <a:t>adaptabilité</a:t>
            </a:r>
            <a:r>
              <a:rPr lang="fr-FR" dirty="0"/>
              <a:t>, la </a:t>
            </a:r>
            <a:r>
              <a:rPr lang="fr-FR" b="1" dirty="0"/>
              <a:t>collaboration</a:t>
            </a:r>
            <a:r>
              <a:rPr lang="fr-FR" dirty="0"/>
              <a:t>, et la </a:t>
            </a:r>
            <a:r>
              <a:rPr lang="fr-FR" b="1" dirty="0"/>
              <a:t>livraison continue de valeur</a:t>
            </a:r>
            <a:r>
              <a:rPr lang="fr-FR" dirty="0"/>
              <a:t>. Le Manifeste Agile repose sur </a:t>
            </a:r>
            <a:r>
              <a:rPr lang="fr-FR" b="1" dirty="0"/>
              <a:t>4 valeurs fondamentales</a:t>
            </a:r>
            <a:r>
              <a:rPr lang="fr-FR" dirty="0"/>
              <a:t> et </a:t>
            </a:r>
            <a:r>
              <a:rPr lang="fr-FR" b="1" dirty="0"/>
              <a:t>12 principes</a:t>
            </a:r>
            <a:r>
              <a:rPr lang="fr-FR" dirty="0"/>
              <a:t> qui guident la manière dont les équipes doivent travailler pour être plus efficaces dans un environnement changeant.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lnSpc>
                <a:spcPct val="150000"/>
              </a:lnSpc>
              <a:buFont typeface="Arial" panose="020B0604020202020204" pitchFamily="34" charset="0"/>
              <a:buChar char="•"/>
            </a:pPr>
            <a:r>
              <a:rPr lang="fr-FR" b="1" dirty="0"/>
              <a:t>Équipe idéalement colocalisée</a:t>
            </a:r>
            <a:r>
              <a:rPr lang="fr-FR" dirty="0"/>
              <a:t> : Lorsque les membres de l’équipe travaillent dans le même lieu, cela facilite les discussions spontanées, résout rapidement les problèmes et réduit les malentendus.</a:t>
            </a:r>
          </a:p>
          <a:p>
            <a:pPr marL="171450" indent="-171450">
              <a:lnSpc>
                <a:spcPct val="150000"/>
              </a:lnSpc>
              <a:buFont typeface="Arial" panose="020B0604020202020204" pitchFamily="34" charset="0"/>
              <a:buChar char="•"/>
            </a:pPr>
            <a:r>
              <a:rPr lang="fr-FR" b="1" dirty="0"/>
              <a:t>Communique au maximum et s’entend bien</a:t>
            </a:r>
            <a:r>
              <a:rPr lang="fr-FR" dirty="0"/>
              <a:t> : Une communication ouverte et régulière favorise la cohésion et renforce la capacité de l’équipe à résoudre les conflits ou les blocages rapidement.</a:t>
            </a:r>
          </a:p>
          <a:p>
            <a:pPr marL="171450" indent="-171450">
              <a:lnSpc>
                <a:spcPct val="150000"/>
              </a:lnSpc>
              <a:buFont typeface="Arial" panose="020B0604020202020204" pitchFamily="34" charset="0"/>
              <a:buChar char="•"/>
            </a:pPr>
            <a:r>
              <a:rPr lang="fr-FR" b="1" dirty="0"/>
              <a:t>Pluridisciplinaire</a:t>
            </a:r>
            <a:r>
              <a:rPr lang="fr-FR" dirty="0"/>
              <a:t> : Avoir des compétences variées dans l'équipe permet de couvrir plusieurs aspects du projet (développement, tests, design, etc.), ce qui améliore la qualité et la créativité des solutions.</a:t>
            </a:r>
          </a:p>
          <a:p>
            <a:pPr marL="171450" indent="-171450">
              <a:lnSpc>
                <a:spcPct val="150000"/>
              </a:lnSpc>
              <a:buFont typeface="Arial" panose="020B0604020202020204" pitchFamily="34" charset="0"/>
              <a:buChar char="•"/>
            </a:pPr>
            <a:r>
              <a:rPr lang="fr-FR" b="1" dirty="0"/>
              <a:t>Collaboration au quotidien</a:t>
            </a:r>
            <a:r>
              <a:rPr lang="fr-FR" dirty="0"/>
              <a:t> : Les réunions quotidiennes, comme les </a:t>
            </a:r>
            <a:r>
              <a:rPr lang="fr-FR" b="1" dirty="0"/>
              <a:t>stand-ups</a:t>
            </a:r>
            <a:r>
              <a:rPr lang="fr-FR" dirty="0"/>
              <a:t> dans Scrum, permettent aux membres de l’équipe de rester synchronisés et d’ajuster leurs priorités rapidement.</a:t>
            </a:r>
          </a:p>
          <a:p>
            <a:pPr marL="171450" indent="-171450">
              <a:lnSpc>
                <a:spcPct val="150000"/>
              </a:lnSpc>
              <a:buFont typeface="Arial" panose="020B0604020202020204" pitchFamily="34" charset="0"/>
              <a:buChar char="•"/>
            </a:pPr>
            <a:r>
              <a:rPr lang="fr-FR" b="1" dirty="0"/>
              <a:t>Amélioration continue</a:t>
            </a:r>
            <a:r>
              <a:rPr lang="fr-FR" dirty="0"/>
              <a:t> : Les rétrospectives d’équipe après chaque sprint permettent de réfléchir sur les interactions et d'améliorer la collaboration dans le futur.</a:t>
            </a:r>
          </a:p>
          <a:p>
            <a:pPr marL="171450" indent="-171450">
              <a:lnSpc>
                <a:spcPct val="150000"/>
              </a:lnSpc>
              <a:buFont typeface="Arial" panose="020B0604020202020204" pitchFamily="34" charset="0"/>
              <a:buChar char="•"/>
            </a:pPr>
            <a:endParaRPr dirty="0">
              <a:solidFill>
                <a:schemeClr val="dk1"/>
              </a:solidFill>
              <a:latin typeface="Calibri"/>
              <a:ea typeface="Calibri"/>
              <a:cs typeface="Calibri"/>
              <a:sym typeface="Calibri"/>
            </a:endParaRP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0773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1532ea7a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61532ea7aa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sz="1800" dirty="0"/>
              <a:t>Introduction au module Agilité, l’objectif est de permettre aux étudiants de comprendre les principes et les valeurs des méthodes agiles. Le sens de ces valeurs/principes et quelles sont leurs apports.</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r>
              <a:rPr lang="fr" sz="1800" dirty="0"/>
              <a:t>Pouvoir comprendre les avantages des méthodes agiles par rapport aux méthodes prédictives (ne pas parler de méthode traditionnelle, l’Agilité devient la “norme” dans beaucoup d’organisation et les preuves sont déjà là!!),</a:t>
            </a:r>
            <a:endParaRPr sz="1800" dirty="0"/>
          </a:p>
          <a:p>
            <a:pPr marL="0" marR="0" lvl="0" indent="0" algn="l" rtl="0">
              <a:spcBef>
                <a:spcPts val="0"/>
              </a:spcBef>
              <a:spcAft>
                <a:spcPts val="0"/>
              </a:spcAft>
              <a:buSzPts val="1400"/>
              <a:buFont typeface="Arial"/>
              <a:buNone/>
            </a:pPr>
            <a:r>
              <a:rPr lang="fr" sz="1800" dirty="0"/>
              <a:t>pour cela, les méthodes prédictives sont présentées, ainsi que leurs avantages et inconvénients.</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r>
              <a:rPr lang="fr" sz="1800" dirty="0"/>
              <a:t>Un des autres objectifs est de permettre aux étudiants de  pouvoir s’intégrer à un projet “agile” en ayant suffisamment de connaissances (pratiques, rituels, rôles, responsabilité …)</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endParaRPr sz="18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Livraisons fréquentes et incrémentales</a:t>
            </a:r>
            <a:r>
              <a:rPr lang="fr-FR" dirty="0"/>
              <a:t> : Livrer des versions fonctionnelles du produit à des intervalles réguliers, même avec des fonctionnalités limitées, permet aux utilisateurs de voir des progrès tangibles et de donner des retours rapidement.</a:t>
            </a:r>
          </a:p>
          <a:p>
            <a:pPr marL="171450" indent="-171450">
              <a:buFont typeface="Arial" panose="020B0604020202020204" pitchFamily="34" charset="0"/>
              <a:buChar char="•"/>
            </a:pPr>
            <a:r>
              <a:rPr lang="fr-FR" b="1" dirty="0"/>
              <a:t>Documentation légère mais suffisante</a:t>
            </a:r>
            <a:r>
              <a:rPr lang="fr-FR" dirty="0"/>
              <a:t> : La documentation est réduite à l'essentiel, juste ce qu'il faut pour guider le développement sans ralentir l'équipe. Le produit évolue, mais la documentation se concentre sur les points critiques.</a:t>
            </a:r>
          </a:p>
          <a:p>
            <a:pPr marL="171450" indent="-171450">
              <a:buFont typeface="Arial" panose="020B0604020202020204" pitchFamily="34" charset="0"/>
              <a:buChar char="•"/>
            </a:pPr>
            <a:r>
              <a:rPr lang="fr-FR" b="1" dirty="0"/>
              <a:t>Améliorations continues basées sur les retours</a:t>
            </a:r>
            <a:r>
              <a:rPr lang="fr-FR" dirty="0"/>
              <a:t> : Les utilisateurs ou les clients testent chaque nouvelle version du produit et offrent des retours d'expérience. Cela permet à l'équipe de faire des ajustements plus rapidement, en fonction de besoins réels</a:t>
            </a:r>
          </a:p>
          <a:p>
            <a:pPr marL="171450" indent="-171450">
              <a:buFont typeface="Arial" panose="020B0604020202020204" pitchFamily="34" charset="0"/>
              <a:buChar char="•"/>
            </a:pPr>
            <a:r>
              <a:rPr lang="fr-FR" dirty="0"/>
              <a:t> </a:t>
            </a:r>
            <a:r>
              <a:rPr lang="fr-FR" b="1" dirty="0"/>
              <a:t>Prototypes utilisables</a:t>
            </a:r>
            <a:r>
              <a:rPr lang="fr-FR" dirty="0"/>
              <a:t> : Au lieu de longues spécifications théoriques, livrer rapidement des prototypes permet d'ajuster en fonction des retours pratiques plutôt que sur des idées non vérifiées.</a:t>
            </a:r>
            <a:endParaRPr dirty="0">
              <a:solidFill>
                <a:schemeClr val="dk1"/>
              </a:solidFill>
              <a:latin typeface="Calibri"/>
              <a:ea typeface="Calibri"/>
              <a:cs typeface="Calibri"/>
              <a:sym typeface="Calibri"/>
            </a:endParaRP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921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Échanges réguliers et constructifs</a:t>
            </a:r>
            <a:r>
              <a:rPr lang="fr-FR" dirty="0"/>
              <a:t> : Le client participe activement tout au long du projet. Plutôt que de se concentrer uniquement sur les clauses du contrat, l'équipe et le client collaborent pour ajuster les priorités et s’assurer que le produit répond aux vrais besoins.</a:t>
            </a:r>
          </a:p>
          <a:p>
            <a:pPr marL="171450" indent="-171450">
              <a:buFont typeface="Arial" panose="020B0604020202020204" pitchFamily="34" charset="0"/>
              <a:buChar char="•"/>
            </a:pPr>
            <a:r>
              <a:rPr lang="fr-FR" b="1" dirty="0"/>
              <a:t>Adaptation aux priorités changeantes</a:t>
            </a:r>
            <a:r>
              <a:rPr lang="fr-FR" dirty="0"/>
              <a:t> : Si le client réalise en cours de route que certaines fonctionnalités sont plus importantes que d'autres, l'équipe peut ajuster la roadmap sans être bloquée par des négociations de contrats.</a:t>
            </a:r>
          </a:p>
          <a:p>
            <a:pPr marL="171450" indent="-171450">
              <a:buFont typeface="Arial" panose="020B0604020202020204" pitchFamily="34" charset="0"/>
              <a:buChar char="•"/>
            </a:pPr>
            <a:r>
              <a:rPr lang="fr-FR" b="1" dirty="0"/>
              <a:t>Partenariat plutôt que relation fournisseur-client</a:t>
            </a:r>
            <a:r>
              <a:rPr lang="fr-FR" dirty="0"/>
              <a:t> : L'objectif est de créer une relation de confiance avec le client, en le traitant comme un membre de l'équipe qui participe à la prise de décisions, plutôt que comme une entité externe avec laquelle on négocie.</a:t>
            </a:r>
          </a:p>
          <a:p>
            <a:pPr marL="171450" indent="-171450">
              <a:buFont typeface="Arial" panose="020B0604020202020204" pitchFamily="34" charset="0"/>
              <a:buChar char="•"/>
            </a:pPr>
            <a:r>
              <a:rPr lang="fr-FR" b="1" dirty="0"/>
              <a:t>Validation continue</a:t>
            </a:r>
            <a:r>
              <a:rPr lang="fr-FR" dirty="0"/>
              <a:t> : En impliquant régulièrement le client, l'équipe s'assure que chaque incrément du produit est validé et aligné avec les attentes réelles, évitant ainsi les mauvaises surprises à la fin du projet.</a:t>
            </a: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7588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Revoir les priorités à chaque itération</a:t>
            </a:r>
            <a:r>
              <a:rPr lang="fr-FR" dirty="0"/>
              <a:t> : Les projets évoluent constamment. À chaque sprint, l'équipe peut ajuster les fonctionnalités en fonction des retours ou des besoins changeants du client ou du marché</a:t>
            </a:r>
          </a:p>
          <a:p>
            <a:pPr marL="171450" indent="-171450">
              <a:buFont typeface="Arial" panose="020B0604020202020204" pitchFamily="34" charset="0"/>
              <a:buChar char="•"/>
            </a:pPr>
            <a:r>
              <a:rPr lang="fr-FR" b="1" dirty="0"/>
              <a:t>Flexibilité face aux imprévus</a:t>
            </a:r>
            <a:r>
              <a:rPr lang="fr-FR" dirty="0"/>
              <a:t> : Si un nouveau concurrent introduit une fonctionnalité disruptive, une équipe agile peut ajuster ses priorités pour rester compétitive, au lieu de s'en tenir à un plan initial figé.</a:t>
            </a:r>
          </a:p>
          <a:p>
            <a:pPr marL="171450" indent="-171450">
              <a:buFont typeface="Arial" panose="020B0604020202020204" pitchFamily="34" charset="0"/>
              <a:buChar char="•"/>
            </a:pPr>
            <a:r>
              <a:rPr lang="fr-FR" b="1" dirty="0"/>
              <a:t>Anticipation des risques</a:t>
            </a:r>
            <a:r>
              <a:rPr lang="fr-FR" dirty="0"/>
              <a:t> : Plutôt que d'ignorer les nouveaux problèmes ou changements, l'agilité permet de les aborder immédiatement, limitant ainsi les risques sur la livraison du produit.</a:t>
            </a:r>
          </a:p>
          <a:p>
            <a:pPr marL="171450" indent="-171450">
              <a:buFont typeface="Arial" panose="020B0604020202020204" pitchFamily="34" charset="0"/>
              <a:buChar char="•"/>
            </a:pPr>
            <a:r>
              <a:rPr lang="fr-FR" b="1" dirty="0"/>
              <a:t>S’adapter rapidement aux nouvelles opportunités</a:t>
            </a:r>
            <a:r>
              <a:rPr lang="fr-FR" dirty="0"/>
              <a:t> : Par exemple, si une nouvelle technologie ou tendance apparaît pendant le projet, l'équipe peut pivoter pour l'intégrer, maximisant ainsi la pertinence du produit sur le marché.</a:t>
            </a:r>
          </a:p>
          <a:p>
            <a:pPr marL="171450" indent="-171450">
              <a:buFont typeface="Arial" panose="020B0604020202020204" pitchFamily="34" charset="0"/>
              <a:buChar char="•"/>
            </a:pPr>
            <a:r>
              <a:rPr lang="fr-FR" b="1" dirty="0"/>
              <a:t>Plans flexibles et révisables</a:t>
            </a:r>
            <a:r>
              <a:rPr lang="fr-FR" dirty="0"/>
              <a:t> : Le plan de projet est vivant et peut être ajusté à chaque itération. Il n’est pas conçu pour être suivi aveuglément, mais pour servir de guide en fonction des informations les plus récentes.</a:t>
            </a: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43000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1573f97c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61573f97c5_0_14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Revoir les priorités à chaque itération</a:t>
            </a:r>
            <a:r>
              <a:rPr lang="fr-FR" dirty="0"/>
              <a:t> : Les projets évoluent constamment. À chaque sprint, l'équipe peut ajuster les fonctionnalités en fonction des retours ou des besoins changeants du client ou du marché</a:t>
            </a:r>
          </a:p>
          <a:p>
            <a:pPr marL="171450" indent="-171450">
              <a:buFont typeface="Arial" panose="020B0604020202020204" pitchFamily="34" charset="0"/>
              <a:buChar char="•"/>
            </a:pPr>
            <a:r>
              <a:rPr lang="fr-FR" b="1" dirty="0"/>
              <a:t>Flexibilité face aux imprévus</a:t>
            </a:r>
            <a:r>
              <a:rPr lang="fr-FR" dirty="0"/>
              <a:t> : Si un nouveau concurrent introduit une fonctionnalité disruptive, une équipe agile peut ajuster ses priorités pour rester compétitive, au lieu de s'en tenir à un plan initial figé.</a:t>
            </a:r>
          </a:p>
          <a:p>
            <a:pPr marL="171450" indent="-171450">
              <a:buFont typeface="Arial" panose="020B0604020202020204" pitchFamily="34" charset="0"/>
              <a:buChar char="•"/>
            </a:pPr>
            <a:r>
              <a:rPr lang="fr-FR" b="1" dirty="0"/>
              <a:t>Anticipation des risques</a:t>
            </a:r>
            <a:r>
              <a:rPr lang="fr-FR" dirty="0"/>
              <a:t> : Plutôt que d'ignorer les nouveaux problèmes ou changements, l'agilité permet de les aborder immédiatement, limitant ainsi les risques sur la livraison du produit.</a:t>
            </a:r>
          </a:p>
          <a:p>
            <a:pPr marL="171450" indent="-171450">
              <a:buFont typeface="Arial" panose="020B0604020202020204" pitchFamily="34" charset="0"/>
              <a:buChar char="•"/>
            </a:pPr>
            <a:r>
              <a:rPr lang="fr-FR" b="1" dirty="0"/>
              <a:t>S’adapter rapidement aux nouvelles opportunités</a:t>
            </a:r>
            <a:r>
              <a:rPr lang="fr-FR" dirty="0"/>
              <a:t> : Par exemple, si une nouvelle technologie ou tendance apparaît pendant le projet, l'équipe peut pivoter pour l'intégrer, maximisant ainsi la pertinence du produit sur le marché.</a:t>
            </a:r>
          </a:p>
          <a:p>
            <a:pPr marL="171450" indent="-171450">
              <a:buFont typeface="Arial" panose="020B0604020202020204" pitchFamily="34" charset="0"/>
              <a:buChar char="•"/>
            </a:pPr>
            <a:r>
              <a:rPr lang="fr-FR" b="1" dirty="0"/>
              <a:t>Plans flexibles et révisables</a:t>
            </a:r>
            <a:r>
              <a:rPr lang="fr-FR" dirty="0"/>
              <a:t> : Le plan de projet est vivant et peut être ajusté à chaque itération. Il n’est pas conçu pour être suivi aveuglément, mais pour servir de guide en fonction des informations les plus récentes.</a:t>
            </a:r>
          </a:p>
        </p:txBody>
      </p:sp>
      <p:sp>
        <p:nvSpPr>
          <p:cNvPr id="398" name="Google Shape;398;g61573f97c5_0_14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163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1b70e48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1b70e48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fr-FR" b="1" dirty="0"/>
              <a:t>Satisfaction du client</a:t>
            </a:r>
            <a:r>
              <a:rPr lang="fr-FR" dirty="0"/>
              <a:t> : La priorité est de livrer rapidement et régulièrement des fonctionnalités de valeur au client.</a:t>
            </a:r>
          </a:p>
          <a:p>
            <a:pPr marL="171450" indent="-171450">
              <a:buFont typeface="Arial" panose="020B0604020202020204" pitchFamily="34" charset="0"/>
              <a:buChar char="•"/>
            </a:pPr>
            <a:r>
              <a:rPr lang="fr-FR" b="1" dirty="0"/>
              <a:t>Accueillir favorablement les changements</a:t>
            </a:r>
            <a:r>
              <a:rPr lang="fr-FR" dirty="0"/>
              <a:t> : Même tard dans le développement, l'agilité permet de s'adapter aux changements de besoins pour maximiser la satisfaction du client.</a:t>
            </a:r>
          </a:p>
          <a:p>
            <a:pPr marL="171450" indent="-171450">
              <a:buFont typeface="Arial" panose="020B0604020202020204" pitchFamily="34" charset="0"/>
              <a:buChar char="•"/>
            </a:pPr>
            <a:r>
              <a:rPr lang="fr-FR" b="1" dirty="0"/>
              <a:t>Livraison fréquente</a:t>
            </a:r>
            <a:r>
              <a:rPr lang="fr-FR" dirty="0"/>
              <a:t> : Livrer des versions fonctionnelles du produit à intervalle régulier (toutes les semaines ou tous les mois).</a:t>
            </a:r>
          </a:p>
          <a:p>
            <a:pPr marL="171450" indent="-171450">
              <a:buFont typeface="Arial" panose="020B0604020202020204" pitchFamily="34" charset="0"/>
              <a:buChar char="•"/>
            </a:pPr>
            <a:r>
              <a:rPr lang="fr-FR" b="1" dirty="0"/>
              <a:t>Collaboration étroite avec les utilisateurs</a:t>
            </a:r>
            <a:r>
              <a:rPr lang="fr-FR" dirty="0"/>
              <a:t> : Le client et les équipes doivent travailler ensemble de manière continue tout au long du projet.</a:t>
            </a:r>
          </a:p>
          <a:p>
            <a:pPr marL="171450" indent="-171450">
              <a:buFont typeface="Arial" panose="020B0604020202020204" pitchFamily="34" charset="0"/>
              <a:buChar char="•"/>
            </a:pPr>
            <a:r>
              <a:rPr lang="fr-FR" b="1" dirty="0"/>
              <a:t>Motivation des équipes</a:t>
            </a:r>
            <a:r>
              <a:rPr lang="fr-FR" dirty="0"/>
              <a:t> : Un environnement propice à la confiance et au soutien doit être instauré pour permettre aux membres de l’équipe d’être motivés et efficaces.</a:t>
            </a:r>
          </a:p>
          <a:p>
            <a:pPr marL="171450" indent="-171450">
              <a:buFont typeface="Arial" panose="020B0604020202020204" pitchFamily="34" charset="0"/>
              <a:buChar char="•"/>
            </a:pPr>
            <a:r>
              <a:rPr lang="fr-FR" b="1" dirty="0"/>
              <a:t>Privilégier la communication directe</a:t>
            </a:r>
            <a:r>
              <a:rPr lang="fr-FR" dirty="0"/>
              <a:t> : La communication en face à face est la méthode la plus efficace et la plus humaine pour échanger des informations.</a:t>
            </a:r>
          </a:p>
          <a:p>
            <a:pPr marL="171450" indent="-171450">
              <a:buFont typeface="Arial" panose="020B0604020202020204" pitchFamily="34" charset="0"/>
              <a:buChar char="•"/>
            </a:pPr>
            <a:r>
              <a:rPr lang="fr-FR" b="1" dirty="0"/>
              <a:t>Un produit fonctionnel comme principale mesure d'avancement</a:t>
            </a:r>
            <a:r>
              <a:rPr lang="fr-FR" dirty="0"/>
              <a:t> : Le progrès du projet est évalué à travers la livraison de fonctionnalités opérationnelles.</a:t>
            </a:r>
          </a:p>
          <a:p>
            <a:pPr marL="171450" indent="-171450">
              <a:buFont typeface="Arial" panose="020B0604020202020204" pitchFamily="34" charset="0"/>
              <a:buChar char="•"/>
            </a:pPr>
            <a:r>
              <a:rPr lang="fr-FR" b="1" dirty="0"/>
              <a:t>Soutenir un rythme de travail soutenable</a:t>
            </a:r>
            <a:r>
              <a:rPr lang="fr-FR" dirty="0"/>
              <a:t> : Les équipes doivent maintenir un rythme de travail constant et soutenable, sans épuiser les ressources humaines.</a:t>
            </a:r>
          </a:p>
          <a:p>
            <a:pPr marL="171450" indent="-171450">
              <a:buFont typeface="Arial" panose="020B0604020202020204" pitchFamily="34" charset="0"/>
              <a:buChar char="•"/>
            </a:pPr>
            <a:r>
              <a:rPr lang="fr-FR" b="1" dirty="0"/>
              <a:t>Excellence technique et conception</a:t>
            </a:r>
            <a:r>
              <a:rPr lang="fr-FR" dirty="0"/>
              <a:t> : La qualité du produit est essentielle pour garantir une agilité durable. L’amélioration continue de la conception et des techniques doit être encouragée.</a:t>
            </a:r>
          </a:p>
          <a:p>
            <a:pPr marL="171450" indent="-171450">
              <a:buFont typeface="Arial" panose="020B0604020202020204" pitchFamily="34" charset="0"/>
              <a:buChar char="•"/>
            </a:pPr>
            <a:r>
              <a:rPr lang="fr-FR" b="1" dirty="0"/>
              <a:t>Simplicité</a:t>
            </a:r>
            <a:r>
              <a:rPr lang="fr-FR" dirty="0"/>
              <a:t> : L’art de maximiser la quantité de travail non fait est crucial. Se concentrer sur l'essentiel et éviter les complexités inutiles.</a:t>
            </a:r>
          </a:p>
          <a:p>
            <a:pPr marL="171450" indent="-171450">
              <a:buFont typeface="Arial" panose="020B0604020202020204" pitchFamily="34" charset="0"/>
              <a:buChar char="•"/>
            </a:pPr>
            <a:r>
              <a:rPr lang="fr-FR" b="1" dirty="0"/>
              <a:t>Auto-organisation des équipes</a:t>
            </a:r>
            <a:r>
              <a:rPr lang="fr-FR" dirty="0"/>
              <a:t> : Les équipes sont les plus productives lorsqu’elles s’organisent elles-mêmes et prennent des décisions collectives.</a:t>
            </a:r>
          </a:p>
          <a:p>
            <a:pPr marL="171450" indent="-171450">
              <a:buFont typeface="Arial" panose="020B0604020202020204" pitchFamily="34" charset="0"/>
              <a:buChar char="•"/>
            </a:pPr>
            <a:r>
              <a:rPr lang="fr-FR" b="1" dirty="0"/>
              <a:t>Amélioration continue</a:t>
            </a:r>
            <a:r>
              <a:rPr lang="fr-FR" dirty="0"/>
              <a:t> : À intervalles réguliers, les équipes doivent réfléchir à la manière d'améliorer leur productivité et ajuster leurs comportements en conséquence.</a:t>
            </a:r>
          </a:p>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620d182091_0_1: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Font typeface="Arial"/>
              <a:buNone/>
            </a:pPr>
            <a:r>
              <a:rPr lang="fr-FR" dirty="0"/>
              <a:t>Cette image illustre, de manière humoristique, les écarts de communication et de compréhension qui peuvent survenir lors de la réalisation d’un projet, notamment dans le domaine du développement logiciel ou de la gestion de projet.</a:t>
            </a:r>
          </a:p>
          <a:p>
            <a:pPr marL="0" lvl="0" indent="0" algn="l" rtl="0">
              <a:spcBef>
                <a:spcPts val="0"/>
              </a:spcBef>
              <a:spcAft>
                <a:spcPts val="0"/>
              </a:spcAft>
              <a:buSzPts val="1400"/>
              <a:buFont typeface="Arial"/>
              <a:buNone/>
            </a:pPr>
            <a:endParaRPr lang="fr-FR" dirty="0"/>
          </a:p>
          <a:p>
            <a:pPr marL="0" lvl="0" indent="0" algn="l" rtl="0">
              <a:spcBef>
                <a:spcPts val="0"/>
              </a:spcBef>
              <a:spcAft>
                <a:spcPts val="0"/>
              </a:spcAft>
              <a:buSzPts val="1400"/>
              <a:buFont typeface="Arial"/>
              <a:buNone/>
            </a:pPr>
            <a:r>
              <a:rPr lang="fr-FR" dirty="0"/>
              <a:t>Elle montre les différentes perceptions et interprétations de la même demande tout au long du cycle de vie du projet, mettant en lumière les décalages entre ce que le client veut et ce qui est réellement livré. Voici un résumé des différentes parties de l'image :</a:t>
            </a:r>
          </a:p>
          <a:p>
            <a:pPr marL="0" lvl="0" indent="0" algn="l" rtl="0">
              <a:spcBef>
                <a:spcPts val="0"/>
              </a:spcBef>
              <a:spcAft>
                <a:spcPts val="0"/>
              </a:spcAft>
              <a:buSzPts val="1400"/>
              <a:buFont typeface="Arial"/>
              <a:buNone/>
            </a:pPr>
            <a:endParaRPr lang="fr-FR" dirty="0"/>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Comment le client a exprimé son besoin :</a:t>
            </a:r>
          </a:p>
          <a:p>
            <a:pPr marL="171450" lvl="0" indent="-171450" algn="l" rtl="0">
              <a:spcBef>
                <a:spcPts val="0"/>
              </a:spcBef>
              <a:spcAft>
                <a:spcPts val="0"/>
              </a:spcAft>
              <a:buSzPts val="1400"/>
              <a:buFont typeface="Arial" panose="020B0604020202020204" pitchFamily="34" charset="0"/>
              <a:buChar char="•"/>
            </a:pPr>
            <a:r>
              <a:rPr lang="fr-FR" dirty="0"/>
              <a:t>Le client a demandé un simple balançoire avec une assise, ce qui représente son besoin initial simple et clair.</a:t>
            </a:r>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Comment le chef de projet l'a compris :</a:t>
            </a:r>
          </a:p>
          <a:p>
            <a:pPr marL="171450" lvl="0" indent="-171450" algn="l" rtl="0">
              <a:spcBef>
                <a:spcPts val="0"/>
              </a:spcBef>
              <a:spcAft>
                <a:spcPts val="0"/>
              </a:spcAft>
              <a:buSzPts val="1400"/>
              <a:buFont typeface="Arial" panose="020B0604020202020204" pitchFamily="34" charset="0"/>
              <a:buChar char="•"/>
            </a:pPr>
            <a:r>
              <a:rPr lang="fr-FR" dirty="0"/>
              <a:t>L'ingénieur a modifié le concept initial avec une conception complexe et moins intuitive. Cela montre que parfois, la conception technique ne correspond pas exactement à ce qui est demandé.</a:t>
            </a:r>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Comment le programmeur l’a écrit :</a:t>
            </a:r>
          </a:p>
          <a:p>
            <a:pPr marL="171450" lvl="0" indent="-171450" algn="l" rtl="0">
              <a:spcBef>
                <a:spcPts val="0"/>
              </a:spcBef>
              <a:spcAft>
                <a:spcPts val="0"/>
              </a:spcAft>
              <a:buSzPts val="1400"/>
              <a:buFont typeface="Arial" panose="020B0604020202020204" pitchFamily="34" charset="0"/>
              <a:buChar char="•"/>
            </a:pPr>
            <a:r>
              <a:rPr lang="fr-FR" dirty="0"/>
              <a:t>Le développeur a encore modifié le produit en le codant de manière non optimale, avec une mauvaise implémentation du besoin initial.</a:t>
            </a:r>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Comment le responsable des ventes l’a décrit :</a:t>
            </a:r>
          </a:p>
          <a:p>
            <a:pPr marL="171450" lvl="0" indent="-171450" algn="l" rtl="0">
              <a:spcBef>
                <a:spcPts val="0"/>
              </a:spcBef>
              <a:spcAft>
                <a:spcPts val="0"/>
              </a:spcAft>
              <a:buSzPts val="1400"/>
              <a:buFont typeface="Arial" panose="020B0604020202020204" pitchFamily="34" charset="0"/>
              <a:buChar char="•"/>
            </a:pPr>
            <a:r>
              <a:rPr lang="fr-FR" dirty="0"/>
              <a:t>Le service commercial a embelli et exagéré la présentation du produit pour plaire au client, créant une déconnexion avec la réalité.</a:t>
            </a:r>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Comment le projet a été documenté :</a:t>
            </a:r>
          </a:p>
          <a:p>
            <a:pPr marL="171450" lvl="0" indent="-171450" algn="l" rtl="0">
              <a:spcBef>
                <a:spcPts val="0"/>
              </a:spcBef>
              <a:spcAft>
                <a:spcPts val="0"/>
              </a:spcAft>
              <a:buSzPts val="1400"/>
              <a:buFont typeface="Arial" panose="020B0604020202020204" pitchFamily="34" charset="0"/>
              <a:buChar char="•"/>
            </a:pPr>
            <a:r>
              <a:rPr lang="fr-FR" dirty="0"/>
              <a:t>La documentation ne reflète pas clairement la solution réelle, illustrant un manque de clarté ou de cohérence dans les livrables documentés.</a:t>
            </a:r>
          </a:p>
          <a:p>
            <a:pPr marL="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rPr>
              <a:t>Ce qui a finalement été installé :</a:t>
            </a:r>
          </a:p>
          <a:p>
            <a:pPr marL="171450" lvl="0" indent="-171450" algn="l" rtl="0">
              <a:spcBef>
                <a:spcPts val="0"/>
              </a:spcBef>
              <a:spcAft>
                <a:spcPts val="0"/>
              </a:spcAft>
              <a:buSzPts val="1400"/>
              <a:buFont typeface="Arial" panose="020B0604020202020204" pitchFamily="34" charset="0"/>
              <a:buChar char="•"/>
            </a:pPr>
            <a:r>
              <a:rPr lang="fr-FR" dirty="0"/>
              <a:t>Le produit final livré ne correspond pas du tout aux attentes du client, ce qui montre que les problèmes de compréhension se sont amplifiés jusqu'à la livraison.</a:t>
            </a:r>
          </a:p>
          <a:p>
            <a:pPr marL="0" lvl="0" indent="0" algn="l" rtl="0">
              <a:spcBef>
                <a:spcPts val="0"/>
              </a:spcBef>
              <a:spcAft>
                <a:spcPts val="0"/>
              </a:spcAft>
              <a:buSzPts val="1400"/>
              <a:buFont typeface="Arial"/>
              <a:buNone/>
            </a:pPr>
            <a:r>
              <a:rPr lang="fr-FR" b="1" u="sng" dirty="0"/>
              <a:t>Comment le client a été facturé :</a:t>
            </a:r>
            <a:endParaRPr lang="fr-FR" dirty="0"/>
          </a:p>
          <a:p>
            <a:pPr marL="0" lvl="0" indent="0" algn="l" rtl="0">
              <a:spcBef>
                <a:spcPts val="0"/>
              </a:spcBef>
              <a:spcAft>
                <a:spcPts val="0"/>
              </a:spcAft>
              <a:buSzPts val="1400"/>
              <a:buFont typeface="Arial"/>
              <a:buNone/>
            </a:pPr>
            <a:r>
              <a:rPr lang="fr-FR" dirty="0"/>
              <a:t>Le client a payé pour un produit complexe et coûteux, beaucoup plus cher que ce qu'il voulait ou nécessitait.</a:t>
            </a:r>
          </a:p>
          <a:p>
            <a:pPr marL="0" lvl="0" indent="0" algn="l" rtl="0">
              <a:spcBef>
                <a:spcPts val="0"/>
              </a:spcBef>
              <a:spcAft>
                <a:spcPts val="0"/>
              </a:spcAft>
              <a:buSzPts val="1400"/>
              <a:buFont typeface="Arial"/>
              <a:buNone/>
            </a:pPr>
            <a:r>
              <a:rPr lang="fr-FR" b="1" u="sng" dirty="0"/>
              <a:t>Comment la hotline répond aux demandes :</a:t>
            </a:r>
            <a:endParaRPr lang="fr-FR" u="sng" dirty="0"/>
          </a:p>
          <a:p>
            <a:pPr marL="171450" lvl="0" indent="-171450" algn="l" rtl="0">
              <a:spcBef>
                <a:spcPts val="0"/>
              </a:spcBef>
              <a:spcAft>
                <a:spcPts val="0"/>
              </a:spcAft>
              <a:buSzPts val="1400"/>
              <a:buFont typeface="Arial" panose="020B0604020202020204" pitchFamily="34" charset="0"/>
              <a:buChar char="•"/>
            </a:pPr>
            <a:r>
              <a:rPr lang="fr-FR" dirty="0"/>
              <a:t>Le service après-vente ne comprend pas bien le produit, ce qui complique encore la gestion des retours ou des problèmes rencontrés par le client.</a:t>
            </a:r>
          </a:p>
          <a:p>
            <a:pPr marL="0" lvl="0" indent="0" algn="l" rtl="0">
              <a:spcBef>
                <a:spcPts val="0"/>
              </a:spcBef>
              <a:spcAft>
                <a:spcPts val="0"/>
              </a:spcAft>
              <a:buSzPts val="1400"/>
              <a:buFont typeface="Arial"/>
              <a:buNone/>
            </a:pPr>
            <a:r>
              <a:rPr lang="fr-FR" b="1" u="sng" dirty="0"/>
              <a:t>Ce dont le client avait réellement besoin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fr-FR" dirty="0"/>
              <a:t>Le client voulait quelque chose de simple et fonctionnel, qui ne correspond en rien à ce qui a été livré après toute cette chaîne d’incompréhensions.</a:t>
            </a:r>
          </a:p>
          <a:p>
            <a:pPr marL="0" lvl="0" indent="0" algn="l" rtl="0">
              <a:spcBef>
                <a:spcPts val="0"/>
              </a:spcBef>
              <a:spcAft>
                <a:spcPts val="0"/>
              </a:spcAft>
              <a:buSzPts val="1400"/>
              <a:buFont typeface="Arial"/>
              <a:buNone/>
            </a:pPr>
            <a:r>
              <a:rPr lang="fr-FR" b="1" u="sng" dirty="0"/>
              <a:t>Ce que cette image illustre :</a:t>
            </a:r>
          </a:p>
          <a:p>
            <a:pPr marL="171450" lvl="0" indent="-171450" algn="l" rtl="0">
              <a:spcBef>
                <a:spcPts val="0"/>
              </a:spcBef>
              <a:spcAft>
                <a:spcPts val="0"/>
              </a:spcAft>
              <a:buSzPts val="1400"/>
              <a:buFont typeface="Arial" panose="020B0604020202020204" pitchFamily="34" charset="0"/>
              <a:buChar char="•"/>
            </a:pPr>
            <a:r>
              <a:rPr lang="fr-FR" dirty="0"/>
              <a:t>Elle met en avant les problèmes de communication qui peuvent surgir à différentes étapes d’un projet : du recueil des besoins à la conception, au développement, à la livraison, et au support client. Cela souligne l’importance d’une bonne collaboration entre les différentes parties prenantes et une communication claire pour éviter les erreurs d’interprétation.</a:t>
            </a:r>
          </a:p>
          <a:p>
            <a:pPr marL="0" lvl="0" indent="0" algn="l" rtl="0">
              <a:spcBef>
                <a:spcPts val="0"/>
              </a:spcBef>
              <a:spcAft>
                <a:spcPts val="0"/>
              </a:spcAft>
              <a:buSzPts val="1400"/>
              <a:buFont typeface="Arial"/>
              <a:buNone/>
            </a:pPr>
            <a:r>
              <a:rPr lang="fr-FR" b="1" u="sng" dirty="0"/>
              <a:t>Liens avec l’agilité :</a:t>
            </a:r>
          </a:p>
          <a:p>
            <a:pPr marL="171450" lvl="0" indent="-171450" algn="l" rtl="0">
              <a:spcBef>
                <a:spcPts val="0"/>
              </a:spcBef>
              <a:spcAft>
                <a:spcPts val="0"/>
              </a:spcAft>
              <a:buSzPts val="1400"/>
              <a:buFont typeface="Arial" panose="020B0604020202020204" pitchFamily="34" charset="0"/>
              <a:buChar char="•"/>
            </a:pPr>
            <a:r>
              <a:rPr lang="fr-FR" dirty="0"/>
              <a:t>L'agilité tente de résoudre ce genre de problèmes en adoptant une approche collaborative, itérative, où le client est constamment impliqué tout au long du processus. Cela permet d'ajuster le projet en temps réel, de recueillir des retours fréquents et de s'assurer que le produit final correspond aux attentes du client.</a:t>
            </a:r>
            <a:endParaRPr dirty="0"/>
          </a:p>
        </p:txBody>
      </p:sp>
      <p:sp>
        <p:nvSpPr>
          <p:cNvPr id="613" name="Google Shape;613;g620d18209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6d2a768069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6d2a768069_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dirty="0"/>
              <a:t>Impossibilité de tout prévoir en une seule fois, il faut donc réaliser les choses autrement: en découpant ce qui doit être réalisé en petits morceaux (appelé incrément), il est plus facile de suivre l’avancée des tâches et de la réalisation. C’est ce qu’on appelle une réalisation incrémentale. Au fur et à mesure on réalise les incréments constituant la solution.</a:t>
            </a:r>
            <a:endParaRPr dirty="0"/>
          </a:p>
          <a:p>
            <a:pPr marL="0" marR="0" lvl="0" indent="0" algn="l" rtl="0">
              <a:spcBef>
                <a:spcPts val="0"/>
              </a:spcBef>
              <a:spcAft>
                <a:spcPts val="0"/>
              </a:spcAft>
              <a:buSzPts val="1400"/>
              <a:buFont typeface="Arial"/>
              <a:buNone/>
            </a:pPr>
            <a:r>
              <a:rPr lang="fr" dirty="0"/>
              <a:t>Mais cela n’est pas suffisant  pour optimiser la solution.</a:t>
            </a: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dirty="0"/>
              <a:t>En complément de la réalisation incrémentale, le côté itératif permet de mieux s’adapter aux potentielles évolutions qui apparaissent dans le temps.</a:t>
            </a:r>
            <a:endParaRPr dirty="0"/>
          </a:p>
          <a:p>
            <a:pPr marL="0" marR="0" lvl="0" indent="0" algn="l" rtl="0">
              <a:spcBef>
                <a:spcPts val="0"/>
              </a:spcBef>
              <a:spcAft>
                <a:spcPts val="0"/>
              </a:spcAft>
              <a:buSzPts val="1400"/>
              <a:buFont typeface="Arial"/>
              <a:buNone/>
            </a:pPr>
            <a:r>
              <a:rPr lang="fr" dirty="0"/>
              <a:t>En incrémentale, on affine la réalisation dans le temps grâce aux connaissances acquises avec l'expérience de la réalisation.</a:t>
            </a: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dirty="0"/>
              <a:t>Mais attention à avoir une vision de ce que l’on souhaite sans cela, il y a risque à ce que la réalisation ne corresponde pas à l’attendu.</a:t>
            </a: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dirty="0"/>
              <a:t>On change de paradigme: de l’incrémental et l’itératif permet d’être agile.</a:t>
            </a:r>
            <a:endParaRPr dirty="0"/>
          </a:p>
          <a:p>
            <a:pPr marL="0" marR="0" lvl="0" indent="0" algn="l" rtl="0">
              <a:spcBef>
                <a:spcPts val="0"/>
              </a:spcBef>
              <a:spcAft>
                <a:spcPts val="0"/>
              </a:spcAft>
              <a:buSzPts val="1400"/>
              <a:buFont typeface="Arial"/>
              <a:buNone/>
            </a:pPr>
            <a:r>
              <a:rPr lang="fr" dirty="0"/>
              <a:t>Ce n’est pas parce qu'on livre de façon incrémental que l’on est agile. </a:t>
            </a: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6d2a76806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6d2a768069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sz="1800" dirty="0"/>
              <a:t>Impossibilité de tout prévoir en une seule fois, il faut donc réaliser les choses autrement: en découpant ce qui doit être réalisé en petits morceaux (appelé incrément), il est plus facile de suivre l’avancée des tâches et de la réalisation. C’est ce qu’on appelle une réalisation incrémentale. Au fur et à mesure on réalise les incréments constituant la solution.</a:t>
            </a:r>
            <a:endParaRPr sz="1800" dirty="0"/>
          </a:p>
          <a:p>
            <a:pPr marL="0" marR="0" lvl="0" indent="0" algn="l" rtl="0">
              <a:spcBef>
                <a:spcPts val="0"/>
              </a:spcBef>
              <a:spcAft>
                <a:spcPts val="0"/>
              </a:spcAft>
              <a:buSzPts val="1400"/>
              <a:buFont typeface="Arial"/>
              <a:buNone/>
            </a:pPr>
            <a:r>
              <a:rPr lang="fr" sz="1800" dirty="0"/>
              <a:t>Mais cela n’est pas suffisant  pour optimiser la solution.</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r>
              <a:rPr lang="fr" sz="1800" dirty="0"/>
              <a:t>En complément de la réalisation incrémentale, le côté itératif permet de mieux s’adapter aux potentielles évolutions qui apparaissent dans le temps.</a:t>
            </a:r>
            <a:endParaRPr sz="1800" dirty="0"/>
          </a:p>
          <a:p>
            <a:pPr marL="0" marR="0" lvl="0" indent="0" algn="l" rtl="0">
              <a:spcBef>
                <a:spcPts val="0"/>
              </a:spcBef>
              <a:spcAft>
                <a:spcPts val="0"/>
              </a:spcAft>
              <a:buSzPts val="1400"/>
              <a:buFont typeface="Arial"/>
              <a:buNone/>
            </a:pPr>
            <a:r>
              <a:rPr lang="fr" sz="1800" dirty="0"/>
              <a:t>En incrémentale, on affine la réalisation dans le temps grâce aux connaissances acquises avec l'expérience de la réalisation.</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r>
              <a:rPr lang="fr" sz="1800" dirty="0"/>
              <a:t>Mais attention à avoir une vision de ce que l’on souhaite sans cela, il y a risque à ce que la réalisation ne corresponde pas à l’attendu.</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r>
              <a:rPr lang="fr" sz="1800" dirty="0"/>
              <a:t>On change de paradigme: de l’incrémental et l’itératif permet d’être agile.</a:t>
            </a:r>
            <a:endParaRPr sz="1800" dirty="0"/>
          </a:p>
          <a:p>
            <a:pPr marL="0" marR="0" lvl="0" indent="0" algn="l" rtl="0">
              <a:spcBef>
                <a:spcPts val="0"/>
              </a:spcBef>
              <a:spcAft>
                <a:spcPts val="0"/>
              </a:spcAft>
              <a:buSzPts val="1400"/>
              <a:buFont typeface="Arial"/>
              <a:buNone/>
            </a:pPr>
            <a:r>
              <a:rPr lang="fr" sz="1800" dirty="0"/>
              <a:t>Ce n’est pas parce qu'on livre de façon incrémental que l’on est agile. </a:t>
            </a: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endParaRPr sz="1800" dirty="0"/>
          </a:p>
          <a:p>
            <a:pPr marL="0" marR="0" lvl="0" indent="0" algn="l" rtl="0">
              <a:spcBef>
                <a:spcPts val="0"/>
              </a:spcBef>
              <a:spcAft>
                <a:spcPts val="0"/>
              </a:spcAft>
              <a:buSzPts val="1400"/>
              <a:buFont typeface="Arial"/>
              <a:buNone/>
            </a:pPr>
            <a:endParaRPr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d2a76806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6d2a768069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a:t>Impossibilité de tout prévoir en une seule fois, il faut donc réaliser les choses autrement: en découpant ce qui doit être réalisé en petits morceaux (appelé incrément), il est plus facile de suivre l’avancée des tâches et de la réalisation. C’est ce qu’on appelle une réalisation incrémentale. Au fur et à mesure on réalise les incréments constituant la solution.</a:t>
            </a:r>
            <a:endParaRPr/>
          </a:p>
          <a:p>
            <a:pPr marL="0" marR="0" lvl="0" indent="0" algn="l" rtl="0">
              <a:spcBef>
                <a:spcPts val="0"/>
              </a:spcBef>
              <a:spcAft>
                <a:spcPts val="0"/>
              </a:spcAft>
              <a:buSzPts val="1400"/>
              <a:buFont typeface="Arial"/>
              <a:buNone/>
            </a:pPr>
            <a:r>
              <a:rPr lang="fr"/>
              <a:t>Mais cela n’est pas suffisant  pour optimiser la solution.</a:t>
            </a:r>
            <a:endParaRPr/>
          </a:p>
          <a:p>
            <a:pPr marL="0" marR="0" lvl="0" indent="0" algn="l" rtl="0">
              <a:spcBef>
                <a:spcPts val="0"/>
              </a:spcBef>
              <a:spcAft>
                <a:spcPts val="0"/>
              </a:spcAft>
              <a:buSzPts val="1400"/>
              <a:buFont typeface="Arial"/>
              <a:buNone/>
            </a:pPr>
            <a:endParaRPr/>
          </a:p>
          <a:p>
            <a:pPr marL="0" marR="0" lvl="0" indent="0" algn="l" rtl="0">
              <a:spcBef>
                <a:spcPts val="0"/>
              </a:spcBef>
              <a:spcAft>
                <a:spcPts val="0"/>
              </a:spcAft>
              <a:buSzPts val="1400"/>
              <a:buFont typeface="Arial"/>
              <a:buNone/>
            </a:pPr>
            <a:r>
              <a:rPr lang="fr"/>
              <a:t>En complément de la réalisation incrémentale, le côté itératif permet de mieux s’adapter aux potentielles évolutions qui apparaissent dans le temps.</a:t>
            </a:r>
            <a:endParaRPr/>
          </a:p>
          <a:p>
            <a:pPr marL="0" marR="0" lvl="0" indent="0" algn="l" rtl="0">
              <a:spcBef>
                <a:spcPts val="0"/>
              </a:spcBef>
              <a:spcAft>
                <a:spcPts val="0"/>
              </a:spcAft>
              <a:buSzPts val="1400"/>
              <a:buFont typeface="Arial"/>
              <a:buNone/>
            </a:pPr>
            <a:r>
              <a:rPr lang="fr"/>
              <a:t>En incrémentale, on affine la réalisation dans le temps grâce aux connaissances acquises avec l'expérience de la réalisation.</a:t>
            </a:r>
            <a:endParaRPr/>
          </a:p>
          <a:p>
            <a:pPr marL="0" marR="0" lvl="0" indent="0" algn="l" rtl="0">
              <a:spcBef>
                <a:spcPts val="0"/>
              </a:spcBef>
              <a:spcAft>
                <a:spcPts val="0"/>
              </a:spcAft>
              <a:buSzPts val="1400"/>
              <a:buFont typeface="Arial"/>
              <a:buNone/>
            </a:pPr>
            <a:endParaRPr/>
          </a:p>
          <a:p>
            <a:pPr marL="0" marR="0" lvl="0" indent="0" algn="l" rtl="0">
              <a:spcBef>
                <a:spcPts val="0"/>
              </a:spcBef>
              <a:spcAft>
                <a:spcPts val="0"/>
              </a:spcAft>
              <a:buSzPts val="1400"/>
              <a:buFont typeface="Arial"/>
              <a:buNone/>
            </a:pPr>
            <a:r>
              <a:rPr lang="fr"/>
              <a:t>Mais attention à avoir une vision de ce que l’on souhaite sans cela, il y a risque à ce que la réalisation ne corresponde pas à l’attendu.</a:t>
            </a:r>
            <a:endParaRPr/>
          </a:p>
          <a:p>
            <a:pPr marL="0" marR="0" lvl="0" indent="0" algn="l" rtl="0">
              <a:spcBef>
                <a:spcPts val="0"/>
              </a:spcBef>
              <a:spcAft>
                <a:spcPts val="0"/>
              </a:spcAft>
              <a:buSzPts val="1400"/>
              <a:buFont typeface="Arial"/>
              <a:buNone/>
            </a:pPr>
            <a:endParaRPr/>
          </a:p>
          <a:p>
            <a:pPr marL="0" marR="0" lvl="0" indent="0" algn="l" rtl="0">
              <a:spcBef>
                <a:spcPts val="0"/>
              </a:spcBef>
              <a:spcAft>
                <a:spcPts val="0"/>
              </a:spcAft>
              <a:buSzPts val="1400"/>
              <a:buFont typeface="Arial"/>
              <a:buNone/>
            </a:pPr>
            <a:r>
              <a:rPr lang="fr"/>
              <a:t>On change de paradigme: de l’incrémental et l’itératif permet d’être agile.</a:t>
            </a:r>
            <a:endParaRPr/>
          </a:p>
          <a:p>
            <a:pPr marL="0" marR="0" lvl="0" indent="0" algn="l" rtl="0">
              <a:spcBef>
                <a:spcPts val="0"/>
              </a:spcBef>
              <a:spcAft>
                <a:spcPts val="0"/>
              </a:spcAft>
              <a:buSzPts val="1400"/>
              <a:buFont typeface="Arial"/>
              <a:buNone/>
            </a:pPr>
            <a:r>
              <a:rPr lang="fr"/>
              <a:t>Ce n’est pas parce qu'on livre de façon incrémental que l’on est agile. </a:t>
            </a:r>
            <a:endParaRPr/>
          </a:p>
          <a:p>
            <a:pPr marL="0" marR="0" lvl="0" indent="0" algn="l" rtl="0">
              <a:spcBef>
                <a:spcPts val="0"/>
              </a:spcBef>
              <a:spcAft>
                <a:spcPts val="0"/>
              </a:spcAft>
              <a:buSzPts val="1400"/>
              <a:buFont typeface="Arial"/>
              <a:buNone/>
            </a:pPr>
            <a:endParaRPr/>
          </a:p>
          <a:p>
            <a:pPr marL="0" marR="0" lvl="0" indent="0" algn="l" rtl="0">
              <a:spcBef>
                <a:spcPts val="0"/>
              </a:spcBef>
              <a:spcAft>
                <a:spcPts val="0"/>
              </a:spcAft>
              <a:buSzPts val="1400"/>
              <a:buFont typeface="Arial"/>
              <a:buNone/>
            </a:pPr>
            <a:endParaRPr/>
          </a:p>
          <a:p>
            <a:pPr marL="0" marR="0" lvl="0" indent="0" algn="l" rtl="0">
              <a:spcBef>
                <a:spcPts val="0"/>
              </a:spcBef>
              <a:spcAft>
                <a:spcPts val="0"/>
              </a:spcAft>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6d2a76806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6d2a768069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dirty="0"/>
              <a:t>Ne pas confondre simplicité et simplissime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18f11f61e_0_234: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u="sng" dirty="0">
                <a:solidFill>
                  <a:schemeClr val="hlink"/>
                </a:solidFill>
                <a:hlinkClick r:id="rId3"/>
              </a:rPr>
              <a:t>https://www.planzone.fr/blog/statistiques-gestion-projet-surprenantes</a:t>
            </a:r>
            <a:r>
              <a:rPr lang="fr" dirty="0"/>
              <a:t> quelques statistiques. Ajouter un slide pour formaliser le tout?</a:t>
            </a:r>
            <a:endParaRPr sz="1100" b="0" i="0" u="none" strike="noStrike" cap="none" dirty="0"/>
          </a:p>
        </p:txBody>
      </p:sp>
      <p:sp>
        <p:nvSpPr>
          <p:cNvPr id="159" name="Google Shape;159;g418f11f61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18f11f61e_0_234: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u="sng">
                <a:solidFill>
                  <a:schemeClr val="hlink"/>
                </a:solidFill>
                <a:hlinkClick r:id="rId3"/>
              </a:rPr>
              <a:t>https://www.planzone.fr/blog/statistiques-gestion-projet-surprenantes</a:t>
            </a:r>
            <a:r>
              <a:rPr lang="fr"/>
              <a:t> quelques statistiques. Ajouter un slide pour formaliser le tout?</a:t>
            </a:r>
            <a:endParaRPr sz="1100" b="0" i="0" u="none" strike="noStrike" cap="none"/>
          </a:p>
        </p:txBody>
      </p:sp>
      <p:sp>
        <p:nvSpPr>
          <p:cNvPr id="159" name="Google Shape;159;g418f11f61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046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61573f97c5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61573f97c5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400"/>
              <a:buFont typeface="Arial"/>
              <a:buNone/>
              <a:tabLst/>
              <a:defRPr/>
            </a:pPr>
            <a:r>
              <a:rPr lang="fr-FR" dirty="0"/>
              <a:t>En pratique, que ce soit dans les approches </a:t>
            </a:r>
            <a:r>
              <a:rPr lang="fr-FR" b="1" dirty="0"/>
              <a:t>traditionnelles </a:t>
            </a:r>
            <a:r>
              <a:rPr lang="fr" dirty="0"/>
              <a:t>(c’est à dire prédictives) </a:t>
            </a:r>
            <a:r>
              <a:rPr lang="fr-FR" dirty="0"/>
              <a:t> ou </a:t>
            </a:r>
            <a:r>
              <a:rPr lang="fr-FR" b="1" dirty="0"/>
              <a:t>agiles </a:t>
            </a:r>
            <a:r>
              <a:rPr lang="fr" dirty="0"/>
              <a:t>( adaptative).</a:t>
            </a:r>
            <a:r>
              <a:rPr lang="fr-FR" dirty="0"/>
              <a:t>, il est rare de pouvoir tout verrouiller. Les </a:t>
            </a:r>
            <a:r>
              <a:rPr lang="fr-FR" b="1" dirty="0"/>
              <a:t>quatre variables clés</a:t>
            </a:r>
            <a:r>
              <a:rPr lang="fr-FR" dirty="0"/>
              <a:t> dans tout projet sont toujours présentes : </a:t>
            </a:r>
            <a:r>
              <a:rPr lang="fr-FR" b="1" dirty="0"/>
              <a:t>délai, coût, périmètre et qualité</a:t>
            </a:r>
            <a:r>
              <a:rPr lang="fr-FR" dirty="0"/>
              <a:t>. </a:t>
            </a:r>
            <a:endParaRPr dirty="0"/>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b="1" u="sng" dirty="0"/>
              <a:t>Dans l’approche traditionnelle :</a:t>
            </a:r>
            <a:r>
              <a:rPr lang="fr" b="0" u="none" dirty="0"/>
              <a:t> </a:t>
            </a:r>
            <a:r>
              <a:rPr lang="fr-FR" dirty="0"/>
              <a:t>Dans la méthode </a:t>
            </a:r>
            <a:r>
              <a:rPr lang="fr-FR" b="1" dirty="0"/>
              <a:t>traditionnelle en cascade</a:t>
            </a:r>
            <a:r>
              <a:rPr lang="fr-FR" dirty="0"/>
              <a:t>, </a:t>
            </a:r>
            <a:r>
              <a:rPr lang="fr-FR" b="1" dirty="0"/>
              <a:t>le périmètre est souvent fixé dès le départ.</a:t>
            </a:r>
          </a:p>
          <a:p>
            <a:pPr marL="171450" marR="0" lvl="0" indent="-171450" algn="l" rtl="0">
              <a:spcBef>
                <a:spcPts val="0"/>
              </a:spcBef>
              <a:spcAft>
                <a:spcPts val="0"/>
              </a:spcAft>
              <a:buSzPts val="1400"/>
              <a:buFont typeface="Arial" panose="020B0604020202020204" pitchFamily="34" charset="0"/>
              <a:buChar char="•"/>
            </a:pPr>
            <a:r>
              <a:rPr lang="fr-FR" b="1" dirty="0"/>
              <a:t>Périmètre fixé</a:t>
            </a:r>
            <a:r>
              <a:rPr lang="fr-FR" dirty="0"/>
              <a:t> : Les fonctionnalités, les livrables et les exigences du produit sont rigoureusement définis dès le début, souvent sous la forme d’un cahier des charges. Cela rend tout changement complexe à intégrer.</a:t>
            </a:r>
            <a:endParaRPr lang="fr-FR" b="1" dirty="0"/>
          </a:p>
          <a:p>
            <a:pPr marL="171450" marR="0" lvl="0" indent="-171450" algn="l" rtl="0">
              <a:spcBef>
                <a:spcPts val="0"/>
              </a:spcBef>
              <a:spcAft>
                <a:spcPts val="0"/>
              </a:spcAft>
              <a:buSzPts val="1400"/>
              <a:buFont typeface="Arial" panose="020B0604020202020204" pitchFamily="34" charset="0"/>
              <a:buChar char="•"/>
            </a:pPr>
            <a:r>
              <a:rPr lang="fr-FR" b="1" dirty="0"/>
              <a:t>Délai et coût ajustables</a:t>
            </a:r>
            <a:r>
              <a:rPr lang="fr-FR" dirty="0"/>
              <a:t> : En réalité, si des imprévus surviennent (problèmes techniques, nouvelles demandes du client), il devient nécessaire de </a:t>
            </a:r>
            <a:r>
              <a:rPr lang="fr-FR" b="1" dirty="0"/>
              <a:t>repousser les délais</a:t>
            </a:r>
            <a:r>
              <a:rPr lang="fr-FR" dirty="0"/>
              <a:t> ou </a:t>
            </a:r>
            <a:r>
              <a:rPr lang="fr-FR" b="1" dirty="0"/>
              <a:t>d’augmenter les coûts</a:t>
            </a:r>
            <a:r>
              <a:rPr lang="fr-FR" dirty="0"/>
              <a:t>. Souvent, le projet dépasse les prévisions initiales parce qu'il est difficile de s'adapter au changement sans affecter ces paramètres.</a:t>
            </a:r>
            <a:endParaRPr lang="fr-FR" b="1" dirty="0"/>
          </a:p>
          <a:p>
            <a:pPr marL="171450" marR="0" lvl="0" indent="-171450" algn="l" rtl="0">
              <a:spcBef>
                <a:spcPts val="0"/>
              </a:spcBef>
              <a:spcAft>
                <a:spcPts val="0"/>
              </a:spcAft>
              <a:buSzPts val="1400"/>
              <a:buFont typeface="Arial" panose="020B0604020202020204" pitchFamily="34" charset="0"/>
              <a:buChar char="•"/>
            </a:pPr>
            <a:r>
              <a:rPr lang="fr-FR" b="1" dirty="0"/>
              <a:t>Qualité compromise</a:t>
            </a:r>
            <a:r>
              <a:rPr lang="fr-FR" dirty="0"/>
              <a:t> : Si le délai ou le budget est serré et que le périmètre ne peut pas être changé, la </a:t>
            </a:r>
            <a:r>
              <a:rPr lang="fr-FR" b="1" dirty="0"/>
              <a:t>qualité du produit</a:t>
            </a:r>
            <a:r>
              <a:rPr lang="fr-FR" dirty="0"/>
              <a:t> peut être compromise pour respecter ces autres contraintes.</a:t>
            </a:r>
            <a:endParaRPr lang="fr" b="1" u="sng" dirty="0"/>
          </a:p>
          <a:p>
            <a:pPr marL="0" marR="0" lvl="0" indent="0" algn="l" rtl="0">
              <a:spcBef>
                <a:spcPts val="0"/>
              </a:spcBef>
              <a:spcAft>
                <a:spcPts val="0"/>
              </a:spcAft>
              <a:buSzPts val="1400"/>
              <a:buFont typeface="Arial"/>
              <a:buNone/>
            </a:pPr>
            <a:endParaRPr lang="fr" b="1" u="sng" dirty="0"/>
          </a:p>
          <a:p>
            <a:pPr marL="0" marR="0" lvl="0" indent="0" algn="l" rtl="0">
              <a:spcBef>
                <a:spcPts val="0"/>
              </a:spcBef>
              <a:spcAft>
                <a:spcPts val="0"/>
              </a:spcAft>
              <a:buSzPts val="1400"/>
              <a:buFont typeface="Arial"/>
              <a:buNone/>
            </a:pPr>
            <a:r>
              <a:rPr lang="fr" b="1" u="sng" dirty="0"/>
              <a:t>Dans l’approche agile:</a:t>
            </a:r>
            <a:r>
              <a:rPr lang="fr" b="1" u="none" dirty="0"/>
              <a:t> </a:t>
            </a:r>
            <a:r>
              <a:rPr lang="fr-FR" dirty="0"/>
              <a:t>Dans une approche </a:t>
            </a:r>
            <a:r>
              <a:rPr lang="fr-FR" b="1" dirty="0"/>
              <a:t>agile</a:t>
            </a:r>
            <a:r>
              <a:rPr lang="fr-FR" dirty="0"/>
              <a:t>, le </a:t>
            </a:r>
            <a:r>
              <a:rPr lang="fr-FR" b="1" dirty="0"/>
              <a:t>périmètre est flexible</a:t>
            </a:r>
            <a:r>
              <a:rPr lang="fr-FR" dirty="0"/>
              <a:t>, tandis que les autres variables comme les délais et les coûts sont fixées pour chaque itération.</a:t>
            </a:r>
          </a:p>
          <a:p>
            <a:pPr marL="171450" indent="-171450">
              <a:buFont typeface="Arial" panose="020B0604020202020204" pitchFamily="34" charset="0"/>
              <a:buChar char="•"/>
            </a:pPr>
            <a:r>
              <a:rPr lang="fr-FR" b="1" dirty="0"/>
              <a:t>Délai et coût verrouillés</a:t>
            </a:r>
            <a:r>
              <a:rPr lang="fr-FR" dirty="0"/>
              <a:t> : Les sprints (cycles de travail itératifs) sont de durée fixe, et le budget global du projet est établi dès le début. L’objectif est de livrer des </a:t>
            </a:r>
            <a:r>
              <a:rPr lang="fr-FR" b="1" dirty="0"/>
              <a:t>versions fonctionnelles</a:t>
            </a:r>
            <a:r>
              <a:rPr lang="fr-FR" dirty="0"/>
              <a:t> à la fin de chaque itération, sans dépassement de budget ni de temps.</a:t>
            </a:r>
          </a:p>
          <a:p>
            <a:pPr marL="171450" indent="-171450">
              <a:buFont typeface="Arial" panose="020B0604020202020204" pitchFamily="34" charset="0"/>
              <a:buChar char="•"/>
            </a:pPr>
            <a:r>
              <a:rPr lang="fr-FR" b="1" dirty="0"/>
              <a:t>Périmètre flexible</a:t>
            </a:r>
            <a:r>
              <a:rPr lang="fr-FR" dirty="0"/>
              <a:t> : Le contenu (fonctionnalités) est ajusté en fonction des </a:t>
            </a:r>
            <a:r>
              <a:rPr lang="fr-FR" b="1" dirty="0"/>
              <a:t>priorités</a:t>
            </a:r>
            <a:r>
              <a:rPr lang="fr-FR" dirty="0"/>
              <a:t> définies avec le client à chaque sprint. Si des fonctionnalités sont jugées moins prioritaires, elles peuvent être reportées ou abandonnées au profit de nouvelles priorités. Cela rend l'agilité particulièrement adaptée à des environnements incertains et changeants.</a:t>
            </a:r>
          </a:p>
          <a:p>
            <a:pPr marL="171450" indent="-171450">
              <a:buFont typeface="Arial" panose="020B0604020202020204" pitchFamily="34" charset="0"/>
              <a:buChar char="•"/>
            </a:pPr>
            <a:r>
              <a:rPr lang="fr-FR" b="1" dirty="0"/>
              <a:t>Qualité garantie</a:t>
            </a:r>
            <a:r>
              <a:rPr lang="fr-FR" dirty="0"/>
              <a:t> : La qualité est maintenue tout au long des cycles grâce à des tests réguliers à chaque itération, évitant ainsi les compromis sur ce point.</a:t>
            </a:r>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dirty="0"/>
              <a:t>Ici, nous sommes dans une approche orientée valeur. Le but est de délivrer de la valeur.</a:t>
            </a:r>
            <a:endParaRPr dirty="0"/>
          </a:p>
          <a:p>
            <a:pPr marL="0" marR="0" lvl="0" indent="0" algn="l" rtl="0">
              <a:spcBef>
                <a:spcPts val="0"/>
              </a:spcBef>
              <a:spcAft>
                <a:spcPts val="0"/>
              </a:spcAft>
              <a:buSzPts val="1400"/>
              <a:buFont typeface="Arial"/>
              <a:buNone/>
            </a:pPr>
            <a:r>
              <a:rPr lang="fr" dirty="0"/>
              <a:t>Avant, l’approche était orientée plan, l’important était de respecter ce qui a été convenu.</a:t>
            </a:r>
          </a:p>
          <a:p>
            <a:pPr marL="0" marR="0" lvl="0" indent="0" algn="l" rtl="0">
              <a:spcBef>
                <a:spcPts val="0"/>
              </a:spcBef>
              <a:spcAft>
                <a:spcPts val="0"/>
              </a:spcAft>
              <a:buSzPts val="1400"/>
              <a:buFont typeface="Arial"/>
              <a:buNone/>
            </a:pPr>
            <a:endParaRPr lang="fr" dirty="0"/>
          </a:p>
          <a:p>
            <a:pPr marL="0" marR="0" lvl="0" indent="0" algn="l" rtl="0">
              <a:spcBef>
                <a:spcPts val="0"/>
              </a:spcBef>
              <a:spcAft>
                <a:spcPts val="0"/>
              </a:spcAft>
              <a:buSzPts val="1400"/>
              <a:buFont typeface="Arial"/>
              <a:buNone/>
            </a:pPr>
            <a:r>
              <a:rPr lang="fr" sz="1400" b="1" u="sng" dirty="0"/>
              <a:t>Récapitulatif:</a:t>
            </a:r>
          </a:p>
          <a:p>
            <a:r>
              <a:rPr lang="fr-FR" b="1" dirty="0"/>
              <a:t>Approche traditionnelle</a:t>
            </a:r>
            <a:r>
              <a:rPr lang="fr-FR" dirty="0"/>
              <a:t> : En réalité, les projets en cascade </a:t>
            </a:r>
            <a:r>
              <a:rPr lang="fr-FR" b="1" dirty="0"/>
              <a:t>dépassent souvent les délais</a:t>
            </a:r>
            <a:r>
              <a:rPr lang="fr-FR" dirty="0"/>
              <a:t> et les </a:t>
            </a:r>
            <a:r>
              <a:rPr lang="fr-FR" b="1" dirty="0"/>
              <a:t>budgets</a:t>
            </a:r>
            <a:r>
              <a:rPr lang="fr-FR" dirty="0"/>
              <a:t>, car tout changement ou imprévu nécessite des ajustements. Le fait de </a:t>
            </a:r>
            <a:r>
              <a:rPr lang="fr-FR" b="1" dirty="0"/>
              <a:t>verrouiller le périmètre</a:t>
            </a:r>
            <a:r>
              <a:rPr lang="fr-FR" dirty="0"/>
              <a:t> au départ limite la flexibilité nécessaire pour s’adapter aux imprévus, ce qui fait que des compromis sont souvent nécessaires sur la qualité ou les coûts.</a:t>
            </a:r>
          </a:p>
          <a:p>
            <a:r>
              <a:rPr lang="fr-FR" b="1" dirty="0"/>
              <a:t>Approche Agile</a:t>
            </a:r>
            <a:r>
              <a:rPr lang="fr-FR" dirty="0"/>
              <a:t> : En agilité, la réalité est plus fluide. En permettant au </a:t>
            </a:r>
            <a:r>
              <a:rPr lang="fr-FR" b="1" dirty="0"/>
              <a:t>périmètre d’évoluer</a:t>
            </a:r>
            <a:r>
              <a:rPr lang="fr-FR" dirty="0"/>
              <a:t>, l'équipe peut s'assurer que les </a:t>
            </a:r>
            <a:r>
              <a:rPr lang="fr-FR" b="1" dirty="0"/>
              <a:t>délai et budget</a:t>
            </a:r>
            <a:r>
              <a:rPr lang="fr-FR" dirty="0"/>
              <a:t> sont respectés. Cela permet une meilleure adaptation aux besoins changeants du client et du marché. Les itérations permettent également de </a:t>
            </a:r>
            <a:r>
              <a:rPr lang="fr-FR" b="1" dirty="0"/>
              <a:t>livrer des résultats fonctionnels</a:t>
            </a:r>
            <a:r>
              <a:rPr lang="fr-FR" dirty="0"/>
              <a:t> tout au long du projet, sans attendre la fin pour découvrir des problèmes majeurs.</a:t>
            </a:r>
          </a:p>
          <a:p>
            <a:pPr marL="0" marR="0" lvl="0" indent="0" algn="l" rtl="0">
              <a:spcBef>
                <a:spcPts val="0"/>
              </a:spcBef>
              <a:spcAft>
                <a:spcPts val="0"/>
              </a:spcAft>
              <a:buSzPts val="1400"/>
              <a:buFont typeface="Arial"/>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573f97c5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g61573f97c5_0_39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Sur la partie gauche de l'image, on voit un schéma représentant l'approche </a:t>
            </a:r>
            <a:r>
              <a:rPr lang="fr-FR" b="1" dirty="0"/>
              <a:t>traditionnelle</a:t>
            </a:r>
            <a:r>
              <a:rPr lang="fr-FR" dirty="0"/>
              <a:t>, où chaque phase du projet (exigences, conception, développement/codage, tests) est réalisée </a:t>
            </a:r>
            <a:r>
              <a:rPr lang="fr-FR" b="1" dirty="0"/>
              <a:t>séquentiellement</a:t>
            </a:r>
            <a:r>
              <a:rPr lang="fr-FR" dirty="0"/>
              <a:t> et de manière linéaire.</a:t>
            </a:r>
          </a:p>
          <a:p>
            <a:pPr marL="171450" indent="-171450">
              <a:buFont typeface="Arial" panose="020B0604020202020204" pitchFamily="34" charset="0"/>
              <a:buChar char="•"/>
            </a:pPr>
            <a:r>
              <a:rPr lang="fr-FR" b="1" dirty="0"/>
              <a:t>Séquentielle</a:t>
            </a:r>
            <a:r>
              <a:rPr lang="fr-FR" dirty="0"/>
              <a:t> : Les exigences sont définies en premier, ensuite on passe à la conception, puis au codage, et enfin aux tests. Chaque étape doit être terminée avant de passer à la suivante.</a:t>
            </a:r>
          </a:p>
          <a:p>
            <a:pPr marL="171450" indent="-171450">
              <a:buFont typeface="Arial" panose="020B0604020202020204" pitchFamily="34" charset="0"/>
              <a:buChar char="•"/>
            </a:pPr>
            <a:r>
              <a:rPr lang="fr-FR" b="1" dirty="0"/>
              <a:t>Travail en silo</a:t>
            </a:r>
            <a:r>
              <a:rPr lang="fr-FR" dirty="0"/>
              <a:t> : Chaque équipe travaille sur sa partie sans nécessairement échanger avec les autres. Il y a un </a:t>
            </a:r>
            <a:r>
              <a:rPr lang="fr-FR" b="1" dirty="0"/>
              <a:t>manque d'interactions simultanées</a:t>
            </a:r>
            <a:r>
              <a:rPr lang="fr-FR" dirty="0"/>
              <a:t> entre les équipes.</a:t>
            </a:r>
          </a:p>
          <a:p>
            <a:pPr marL="171450" indent="-171450">
              <a:buFont typeface="Arial" panose="020B0604020202020204" pitchFamily="34" charset="0"/>
              <a:buChar char="•"/>
            </a:pPr>
            <a:r>
              <a:rPr lang="fr-FR" b="1" dirty="0"/>
              <a:t>Risque d'erreurs tardives</a:t>
            </a:r>
            <a:r>
              <a:rPr lang="fr-FR" dirty="0"/>
              <a:t> : Si une erreur est découverte lors des tests, il est souvent trop tard pour revenir facilement en arrière, car chaque phase est cloisonnée. Cela peut entraîner des délais supplémentaires et des coûts accrus pour corriger les erreurs.</a:t>
            </a:r>
          </a:p>
          <a:p>
            <a:br>
              <a:rPr lang="fr" dirty="0">
                <a:solidFill>
                  <a:schemeClr val="dk1"/>
                </a:solidFill>
                <a:latin typeface="Calibri"/>
                <a:ea typeface="Calibri"/>
                <a:cs typeface="Calibri"/>
                <a:sym typeface="Calibri"/>
              </a:rPr>
            </a:br>
            <a:br>
              <a:rPr lang="fr" dirty="0">
                <a:solidFill>
                  <a:schemeClr val="dk1"/>
                </a:solidFill>
                <a:latin typeface="Calibri"/>
                <a:ea typeface="Calibri"/>
                <a:cs typeface="Calibri"/>
                <a:sym typeface="Calibri"/>
              </a:rPr>
            </a:br>
            <a:r>
              <a:rPr lang="fr-FR" dirty="0"/>
              <a:t>La partie droite de l’image montre une autre façon de travailler, représentée par une équipe </a:t>
            </a:r>
            <a:r>
              <a:rPr lang="fr-FR" b="1" dirty="0"/>
              <a:t>Scrum</a:t>
            </a:r>
            <a:r>
              <a:rPr lang="fr-FR" dirty="0"/>
              <a:t>. L'idée est qu'au lieu de tout faire de manière séquentielle, comme dans l'approche en cascade, les équipes Scrum travaillent </a:t>
            </a:r>
            <a:r>
              <a:rPr lang="fr-FR" b="1" dirty="0"/>
              <a:t>simultanément sur différentes parties</a:t>
            </a:r>
            <a:r>
              <a:rPr lang="fr-FR" dirty="0"/>
              <a:t> du projet, de façon itérative.</a:t>
            </a:r>
          </a:p>
          <a:p>
            <a:pPr marL="171450" indent="-171450">
              <a:buFont typeface="Arial" panose="020B0604020202020204" pitchFamily="34" charset="0"/>
              <a:buChar char="•"/>
            </a:pPr>
            <a:r>
              <a:rPr lang="fr-FR" b="1" dirty="0"/>
              <a:t>Simultanéité</a:t>
            </a:r>
            <a:r>
              <a:rPr lang="fr-FR" dirty="0"/>
              <a:t> : Les équipes travaillent sur un peu de tout, tout le temps, c’est-à-dire que l’on peut traiter une partie des exigences, réaliser un bout de conception, coder et tester en parallèle dans une même itération (ou sprint).</a:t>
            </a:r>
          </a:p>
          <a:p>
            <a:pPr marL="171450" indent="-171450">
              <a:buFont typeface="Arial" panose="020B0604020202020204" pitchFamily="34" charset="0"/>
              <a:buChar char="•"/>
            </a:pPr>
            <a:r>
              <a:rPr lang="fr-FR" b="1" dirty="0"/>
              <a:t>Itérations continues</a:t>
            </a:r>
            <a:r>
              <a:rPr lang="fr-FR" dirty="0"/>
              <a:t> : Plutôt que d’attendre la fin du projet pour effectuer les tests, les équipes livrent des fonctionnalités régulièrement et font évoluer le produit petit à petit.</a:t>
            </a:r>
          </a:p>
          <a:p>
            <a:pPr marL="171450" indent="-171450">
              <a:buFont typeface="Arial" panose="020B0604020202020204" pitchFamily="34" charset="0"/>
              <a:buChar char="•"/>
            </a:pPr>
            <a:r>
              <a:rPr lang="fr-FR" b="1" dirty="0"/>
              <a:t>Collaboration accrue</a:t>
            </a:r>
            <a:r>
              <a:rPr lang="fr-FR" dirty="0"/>
              <a:t> : Les équipes échangent en continu, les rôles sont souvent pluridisciplinaires (développeurs, testeurs, designers travaillent ensemble) et cela permet d'ajuster le produit en fonction des retours fréquents des utilisateurs.</a:t>
            </a:r>
          </a:p>
          <a:p>
            <a:pPr marL="0" marR="0" lvl="0" indent="0" algn="l" rtl="0">
              <a:spcBef>
                <a:spcPts val="0"/>
              </a:spcBef>
              <a:spcAft>
                <a:spcPts val="0"/>
              </a:spcAft>
              <a:buSzPts val="1400"/>
              <a:buFont typeface="Arial"/>
              <a:buNone/>
            </a:pP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r>
              <a:rPr lang="fr-FR" dirty="0"/>
              <a:t>L'approche agile permet de gérer plus efficacement les projets dans des environnements où les exigences évoluent rapidement, en encourageant l'adaptation et la collaboration tout au long du cycle de développement. Contrairement à l'approche en cascade, elle ne suit pas un flux rigide mais offre une flexibilité pour adapter le produit aux besoins réels du marché ou du client au fur et à mesure de son développement.</a:t>
            </a:r>
            <a:endParaRPr lang="fr" dirty="0">
              <a:solidFill>
                <a:schemeClr val="dk1"/>
              </a:solidFill>
              <a:latin typeface="Calibri"/>
              <a:cs typeface="Calibri"/>
              <a:sym typeface="Calibri"/>
            </a:endParaRPr>
          </a:p>
          <a:p>
            <a:pPr marL="0" marR="0" lvl="0" indent="0" algn="l" rtl="0">
              <a:spcBef>
                <a:spcPts val="0"/>
              </a:spcBef>
              <a:spcAft>
                <a:spcPts val="0"/>
              </a:spcAft>
              <a:buSzPts val="1400"/>
              <a:buFont typeface="Arial"/>
              <a:buNone/>
            </a:pPr>
            <a:endParaRPr dirty="0"/>
          </a:p>
          <a:p>
            <a:pPr marL="0" marR="0" lvl="0" indent="0" algn="l" rtl="0">
              <a:spcBef>
                <a:spcPts val="0"/>
              </a:spcBef>
              <a:spcAft>
                <a:spcPts val="0"/>
              </a:spcAft>
              <a:buSzPts val="1400"/>
              <a:buFont typeface="Arial"/>
              <a:buNone/>
            </a:pPr>
            <a:r>
              <a:rPr lang="fr" dirty="0"/>
              <a:t> </a:t>
            </a:r>
            <a:endParaRPr dirty="0"/>
          </a:p>
        </p:txBody>
      </p:sp>
      <p:sp>
        <p:nvSpPr>
          <p:cNvPr id="734" name="Google Shape;734;g61573f97c5_0_39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1573f97c5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g61573f97c5_0_40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dirty="0"/>
              <a:t>Méthode Agile (Scrum, par exemple)</a:t>
            </a:r>
            <a:r>
              <a:rPr lang="fr-FR"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Dans un projet agile, chaque </a:t>
            </a:r>
            <a:r>
              <a:rPr lang="fr-FR" b="1" dirty="0"/>
              <a:t>sprint</a:t>
            </a:r>
            <a:r>
              <a:rPr lang="fr-FR" dirty="0"/>
              <a:t> (cycle de travail) dure environ </a:t>
            </a:r>
            <a:r>
              <a:rPr lang="fr-FR" b="1" u="sng" dirty="0"/>
              <a:t>2 à 4 semaines</a:t>
            </a:r>
            <a:r>
              <a:rPr lang="fr-FR" dirty="0"/>
              <a:t>. Pendant le sprint, la pression sur l'équipe monte à mesure que la livraison approche, mais après la fin du sprint, il y a une phase de récupération, pendant laquelle la pression baisse avant le début du prochain sprint. </a:t>
            </a:r>
            <a:r>
              <a:rPr lang="fr-FR" dirty="0">
                <a:solidFill>
                  <a:schemeClr val="dk1"/>
                </a:solidFill>
                <a:latin typeface="Calibri"/>
                <a:ea typeface="Calibri"/>
                <a:cs typeface="Calibri"/>
                <a:sym typeface="Calibri"/>
              </a:rPr>
              <a:t>Les itérations maintiennent l’équipe constamment mobilisées et l’enjeu est réparti sur les itérations, </a:t>
            </a:r>
            <a:r>
              <a:rPr lang="fr" dirty="0">
                <a:solidFill>
                  <a:schemeClr val="dk1"/>
                </a:solidFill>
                <a:latin typeface="Calibri"/>
                <a:ea typeface="Calibri"/>
                <a:cs typeface="Calibri"/>
                <a:sym typeface="Calibri"/>
              </a:rPr>
              <a:t>cela permet de mieux gérer la “pression” du projet.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schemeClr val="dk1"/>
                </a:solidFill>
                <a:latin typeface="Calibri"/>
                <a:ea typeface="Calibri"/>
                <a:cs typeface="Calibri"/>
                <a:sym typeface="Calibri"/>
              </a:rPr>
              <a:t>L’un des principes de l’agilité est de découper (les fonctionnalités, les tâches ….). Avoir de plus petits incréments, permet à l’équipe de terminer au plus vite ces tâches, de livrer plus et d’avoir du feedback plus rapidement.</a:t>
            </a:r>
            <a:endParaRPr lang="fr-FR" dirty="0"/>
          </a:p>
          <a:p>
            <a:pPr marL="171450" indent="-171450">
              <a:buFont typeface="Arial" panose="020B0604020202020204" pitchFamily="34" charset="0"/>
              <a:buChar char="•"/>
            </a:pPr>
            <a:r>
              <a:rPr lang="fr-FR" b="1" dirty="0"/>
              <a:t>Exemple</a:t>
            </a:r>
            <a:r>
              <a:rPr lang="fr-FR" dirty="0"/>
              <a:t> : Lors du développement d'un logiciel, l'équipe ressent une pression maximale juste avant la livraison d'une fonctionnalité à la fin du sprint, puis une période de planification et de récupération permet de réduire cette pression avant le prochain sprint.</a:t>
            </a:r>
          </a:p>
          <a:p>
            <a:r>
              <a:rPr lang="fr-FR" b="1" dirty="0"/>
              <a:t>Projets en cascade ou non-itératifs</a:t>
            </a:r>
            <a:r>
              <a:rPr lang="fr-FR" dirty="0"/>
              <a:t> :</a:t>
            </a:r>
          </a:p>
          <a:p>
            <a:pPr marL="171450" indent="-171450">
              <a:buFont typeface="Arial" panose="020B0604020202020204" pitchFamily="34" charset="0"/>
              <a:buChar char="•"/>
            </a:pPr>
            <a:r>
              <a:rPr lang="fr-FR" dirty="0"/>
              <a:t>Dans une approche plus traditionnelle, la </a:t>
            </a:r>
            <a:r>
              <a:rPr lang="fr-FR" b="1" dirty="0"/>
              <a:t>courbe rouge</a:t>
            </a:r>
            <a:r>
              <a:rPr lang="fr-FR" dirty="0"/>
              <a:t> pourrait représenter une </a:t>
            </a:r>
            <a:r>
              <a:rPr lang="fr-FR" b="1" dirty="0"/>
              <a:t>pression croissante sans relâche</a:t>
            </a:r>
            <a:r>
              <a:rPr lang="fr-FR" dirty="0"/>
              <a:t> à mesure que les délais se rapprochent, particulièrement dans les derniers stades du projet, où la pression peut devenir insoutenable.</a:t>
            </a:r>
          </a:p>
          <a:p>
            <a:pPr marL="171450" indent="-171450">
              <a:buFont typeface="Arial" panose="020B0604020202020204" pitchFamily="34" charset="0"/>
              <a:buChar char="•"/>
            </a:pPr>
            <a:r>
              <a:rPr lang="fr-FR" b="1" dirty="0"/>
              <a:t>Exemple</a:t>
            </a:r>
            <a:r>
              <a:rPr lang="fr-FR" dirty="0"/>
              <a:t> : Dans un projet de construction où les phases de planification, de conception, et d'exécution sont longues et non flexibles, la pression monte à mesure que la date butoir approche, sans possibilité de réduire la charge de travail.</a:t>
            </a: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r>
              <a:rPr lang="fr-FR" dirty="0"/>
              <a:t>L'image illustre que, dans un contexte agile, la pression d’une équipe </a:t>
            </a:r>
            <a:r>
              <a:rPr lang="fr-FR" b="1" dirty="0"/>
              <a:t>varie de façon cyclique</a:t>
            </a:r>
            <a:r>
              <a:rPr lang="fr-FR" dirty="0"/>
              <a:t> et </a:t>
            </a:r>
            <a:r>
              <a:rPr lang="fr-FR" b="1" dirty="0"/>
              <a:t>gérable</a:t>
            </a:r>
            <a:r>
              <a:rPr lang="fr-FR" dirty="0"/>
              <a:t>, tandis que dans des méthodes moins itératives, la pression </a:t>
            </a:r>
            <a:r>
              <a:rPr lang="fr-FR" b="1" dirty="0"/>
              <a:t>monte constamment</a:t>
            </a:r>
            <a:r>
              <a:rPr lang="fr-FR" dirty="0"/>
              <a:t>, ce qui peut conduire à un </a:t>
            </a:r>
            <a:r>
              <a:rPr lang="fr-FR" b="1" dirty="0"/>
              <a:t>niveau de stress élevé</a:t>
            </a:r>
            <a:r>
              <a:rPr lang="fr-FR" dirty="0"/>
              <a:t> à la fin du projet. La gestion de cette pression est cruciale pour le bien-être de l’équipe et la réussite du projet.</a:t>
            </a: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lang="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dirty="0">
              <a:solidFill>
                <a:schemeClr val="dk1"/>
              </a:solidFill>
              <a:latin typeface="Calibri"/>
              <a:ea typeface="Calibri"/>
              <a:cs typeface="Calibri"/>
              <a:sym typeface="Calibri"/>
            </a:endParaRPr>
          </a:p>
        </p:txBody>
      </p:sp>
      <p:sp>
        <p:nvSpPr>
          <p:cNvPr id="746" name="Google Shape;746;g61573f97c5_0_40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1573f97c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61573f97c5_0_413: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Valeur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Agile (courbe verte)</a:t>
            </a:r>
            <a:r>
              <a:rPr lang="fr-FR" dirty="0"/>
              <a:t> : Dans l'agilité, la valeur est générée </a:t>
            </a:r>
            <a:r>
              <a:rPr lang="fr-FR" b="1" dirty="0"/>
              <a:t>progressivement</a:t>
            </a:r>
            <a:r>
              <a:rPr lang="fr-FR" dirty="0"/>
              <a:t> dès les premières itérations. À chaque cycle (ou sprint), des fonctionnalités utilisables sont livrées, ce qui permet de délivrer de la valeur au client de manière continue tout au long du projet. </a:t>
            </a:r>
            <a:r>
              <a:rPr lang="fr-FR" b="1" dirty="0"/>
              <a:t>(</a:t>
            </a:r>
            <a:r>
              <a:rPr lang="fr-FR" b="1" dirty="0">
                <a:solidFill>
                  <a:schemeClr val="dk1"/>
                </a:solidFill>
                <a:latin typeface="Calibri"/>
                <a:ea typeface="Calibri"/>
                <a:cs typeface="Calibri"/>
                <a:sym typeface="Calibri"/>
              </a:rPr>
              <a:t>Livraison régulière)</a:t>
            </a:r>
            <a:endParaRPr lang="fr-FR" b="1" dirty="0"/>
          </a:p>
          <a:p>
            <a:pPr marL="171450" indent="-171450">
              <a:buFont typeface="Arial" panose="020B0604020202020204" pitchFamily="34" charset="0"/>
              <a:buChar char="•"/>
            </a:pPr>
            <a:r>
              <a:rPr lang="fr-FR" b="1" dirty="0"/>
              <a:t>Cascade (courbe bleue)</a:t>
            </a:r>
            <a:r>
              <a:rPr lang="fr-FR" dirty="0"/>
              <a:t> : Dans la méthode en cascade, la valeur n'est réalisée qu'à la </a:t>
            </a:r>
            <a:r>
              <a:rPr lang="fr-FR" b="1" dirty="0"/>
              <a:t>fin du projet</a:t>
            </a:r>
            <a:r>
              <a:rPr lang="fr-FR" dirty="0"/>
              <a:t>, lorsque tout est livré d'un coup. Cela signifie que pendant une grande partie du projet, aucune valeur tangible n'est produite, et le client doit attendre la fin pour utiliser le produit.</a:t>
            </a:r>
          </a:p>
          <a:p>
            <a:pPr marL="0" algn="l" defTabSz="914400" rtl="0" eaLnBrk="1" latinLnBrk="0" hangingPunct="1"/>
            <a:r>
              <a:rPr lang="fr-FR" sz="1200" b="1" u="sng" kern="1200" dirty="0">
                <a:solidFill>
                  <a:schemeClr val="tx1"/>
                </a:solidFill>
                <a:latin typeface="+mn-lt"/>
                <a:ea typeface="+mn-ea"/>
                <a:cs typeface="+mn-cs"/>
              </a:rPr>
              <a:t>Adaptabilité :</a:t>
            </a:r>
          </a:p>
          <a:p>
            <a:pPr marL="171450" indent="-171450">
              <a:buFont typeface="Arial" panose="020B0604020202020204" pitchFamily="34" charset="0"/>
              <a:buChar char="•"/>
            </a:pPr>
            <a:r>
              <a:rPr lang="fr-FR" b="1" dirty="0"/>
              <a:t>Agile (courbe verte)</a:t>
            </a:r>
            <a:r>
              <a:rPr lang="fr-FR" dirty="0"/>
              <a:t> : L'agilité permet une </a:t>
            </a:r>
            <a:r>
              <a:rPr lang="fr-FR" b="1" dirty="0"/>
              <a:t>grande adaptabilité</a:t>
            </a:r>
            <a:r>
              <a:rPr lang="fr-FR" dirty="0"/>
              <a:t> au début et tout au long du projet. Les équipes peuvent ajuster les priorités, les fonctionnalités ou même changer complètement de direction en fonction des retours du client ou de l’évolution des besoins.</a:t>
            </a:r>
          </a:p>
          <a:p>
            <a:pPr marL="171450" indent="-171450">
              <a:buFont typeface="Arial" panose="020B0604020202020204" pitchFamily="34" charset="0"/>
              <a:buChar char="•"/>
            </a:pPr>
            <a:r>
              <a:rPr lang="fr-FR" b="1" dirty="0"/>
              <a:t>Cascade (courbe bleue)</a:t>
            </a:r>
            <a:r>
              <a:rPr lang="fr-FR" dirty="0"/>
              <a:t> : L’adaptabilité dans la méthode cascade diminue rapidement après le début du projet. Une fois les spécifications définies et validées, il devient très difficile (et coûteux) d'apporter des modifications majeures au périmètre du projet.</a:t>
            </a:r>
          </a:p>
          <a:p>
            <a:r>
              <a:rPr lang="fr-FR" b="1" u="sng" dirty="0"/>
              <a:t>Risque </a:t>
            </a:r>
            <a:r>
              <a:rPr lang="fr-FR" b="1" dirty="0"/>
              <a:t>:</a:t>
            </a:r>
          </a:p>
          <a:p>
            <a:pPr marL="171450" indent="-171450">
              <a:buFont typeface="Arial" panose="020B0604020202020204" pitchFamily="34" charset="0"/>
              <a:buChar char="•"/>
            </a:pPr>
            <a:r>
              <a:rPr lang="fr-FR" b="1" dirty="0"/>
              <a:t>Agile (courbe verte)</a:t>
            </a:r>
            <a:r>
              <a:rPr lang="fr-FR" dirty="0"/>
              <a:t> : Dans l’agilité, le risque diminue progressivement au fil du projet. Grâce à la livraison fréquente de petites portions de produit, les problèmes sont détectés tôt, et les ajustements sont effectués immédiatement, réduisant ainsi le risque global.</a:t>
            </a:r>
          </a:p>
          <a:p>
            <a:pPr marL="171450" indent="-171450">
              <a:buFont typeface="Arial" panose="020B0604020202020204" pitchFamily="34" charset="0"/>
              <a:buChar char="•"/>
            </a:pPr>
            <a:r>
              <a:rPr lang="fr-FR" b="1" dirty="0"/>
              <a:t>Cascade (courbe bleue)</a:t>
            </a:r>
            <a:r>
              <a:rPr lang="fr-FR" dirty="0"/>
              <a:t> : Dans l’approche cascade, le risque reste élevé pendant la majeure partie du projet, car les tests et la validation ne sont effectués qu’à la fin. Les erreurs ou les écarts par rapport aux attentes ne sont souvent découverts qu’à un stade tardif, ce qui rend la résolution plus complexe et coûteuse.</a:t>
            </a:r>
          </a:p>
          <a:p>
            <a:r>
              <a:rPr lang="fr-FR" sz="1200" b="1" u="sng" kern="1200" dirty="0">
                <a:solidFill>
                  <a:schemeClr val="tx1"/>
                </a:solidFill>
                <a:latin typeface="+mn-lt"/>
                <a:ea typeface="+mn-ea"/>
                <a:cs typeface="+mn-cs"/>
              </a:rPr>
              <a:t>Visibilité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Agile (courbe verte)</a:t>
            </a:r>
            <a:r>
              <a:rPr lang="fr-FR" dirty="0"/>
              <a:t> : La visibilité est élevée et constante dans l’agilité. Les parties prenantes ont une vue claire de l’avancement à chaque itération. Ils peuvent voir les progrès régulièrement et ajuster les priorités en fonction des résultats obtenus. (Le </a:t>
            </a:r>
            <a:r>
              <a:rPr lang="fr-FR" dirty="0">
                <a:solidFill>
                  <a:schemeClr val="dk1"/>
                </a:solidFill>
                <a:latin typeface="Calibri"/>
                <a:cs typeface="Calibri"/>
                <a:sym typeface="Calibri"/>
              </a:rPr>
              <a:t>c</a:t>
            </a:r>
            <a:r>
              <a:rPr lang="fr-FR" dirty="0">
                <a:solidFill>
                  <a:schemeClr val="dk1"/>
                </a:solidFill>
                <a:latin typeface="Calibri"/>
                <a:ea typeface="Calibri"/>
                <a:cs typeface="Calibri"/>
                <a:sym typeface="Calibri"/>
              </a:rPr>
              <a:t>ontenu de chaque livraison est priorisé en fonction de la valeur pour le client et le client au maximum au contact de l’équipe au long du projet)</a:t>
            </a:r>
            <a:endParaRPr lang="fr-FR" dirty="0"/>
          </a:p>
          <a:p>
            <a:pPr marL="171450" indent="-171450">
              <a:buFont typeface="Arial" panose="020B0604020202020204" pitchFamily="34" charset="0"/>
              <a:buChar char="•"/>
            </a:pPr>
            <a:r>
              <a:rPr lang="fr-FR" b="1" dirty="0"/>
              <a:t>Cascade (courbe bleue)</a:t>
            </a:r>
            <a:r>
              <a:rPr lang="fr-FR" dirty="0"/>
              <a:t> : Dans l’approche en cascade, la visibilité est très faible pendant la majeure partie du projet. Les parties prenantes n’ont souvent aucune idée de l’état réel du projet jusqu’à ce que les livrables finaux soient présentés. Cela peut entraîner des surprises désagréables si le produit ne correspond pas aux attentes.</a:t>
            </a:r>
          </a:p>
          <a:p>
            <a:pPr marL="171450" indent="-171450">
              <a:buFont typeface="Arial" panose="020B0604020202020204" pitchFamily="34" charset="0"/>
              <a:buChar char="•"/>
            </a:pPr>
            <a:endParaRPr lang="fr-FR" dirty="0"/>
          </a:p>
          <a:p>
            <a:r>
              <a:rPr lang="fr-FR" b="1" u="sng" dirty="0"/>
              <a:t>Conclusion :</a:t>
            </a:r>
          </a:p>
          <a:p>
            <a:pPr marL="171450" indent="-171450">
              <a:buFont typeface="Arial" panose="020B0604020202020204" pitchFamily="34" charset="0"/>
              <a:buChar char="•"/>
            </a:pPr>
            <a:r>
              <a:rPr lang="fr-FR" b="1" dirty="0"/>
              <a:t>Agile</a:t>
            </a:r>
            <a:r>
              <a:rPr lang="fr-FR" dirty="0"/>
              <a:t> permet une génération de valeur continue, une grande adaptabilité, une réduction progressive des risques et une visibilité constante tout au long du projet.</a:t>
            </a:r>
          </a:p>
          <a:p>
            <a:pPr marL="171450" indent="-171450">
              <a:buFont typeface="Arial" panose="020B0604020202020204" pitchFamily="34" charset="0"/>
              <a:buChar char="•"/>
            </a:pPr>
            <a:r>
              <a:rPr lang="fr-FR" b="1" dirty="0"/>
              <a:t>Cascade</a:t>
            </a:r>
            <a:r>
              <a:rPr lang="fr-FR" dirty="0"/>
              <a:t> présente des risques plus élevés, une faible adaptabilité et une visibilité limitée jusqu’à la fin du projet, avec la valeur livrée en une seule fois à la conclusion.</a:t>
            </a:r>
          </a:p>
          <a:p>
            <a:pPr marL="0" marR="0" lvl="0" indent="0" algn="l" rtl="0">
              <a:spcBef>
                <a:spcPts val="0"/>
              </a:spcBef>
              <a:spcAft>
                <a:spcPts val="0"/>
              </a:spcAft>
              <a:buSzPts val="1400"/>
              <a:buFont typeface="Arial"/>
              <a:buNone/>
            </a:pPr>
            <a:endParaRPr dirty="0">
              <a:solidFill>
                <a:schemeClr val="dk1"/>
              </a:solidFill>
              <a:latin typeface="Calibri"/>
              <a:ea typeface="Calibri"/>
              <a:cs typeface="Calibri"/>
              <a:sym typeface="Calibri"/>
            </a:endParaRPr>
          </a:p>
        </p:txBody>
      </p:sp>
      <p:sp>
        <p:nvSpPr>
          <p:cNvPr id="758" name="Google Shape;758;g61573f97c5_0_41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1573f97c5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61573f97c5_0_38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latinLnBrk="0" hangingPunct="1">
              <a:spcBef>
                <a:spcPts val="0"/>
              </a:spcBef>
              <a:spcAft>
                <a:spcPts val="0"/>
              </a:spcAft>
              <a:buSzPts val="1400"/>
              <a:buFont typeface="Arial"/>
              <a:buNone/>
            </a:pPr>
            <a:r>
              <a:rPr lang="fr-FR" sz="1800" b="1" u="sng" kern="1200" dirty="0">
                <a:solidFill>
                  <a:schemeClr val="dk1"/>
                </a:solidFill>
                <a:effectLst>
                  <a:outerShdw blurRad="38100" dist="38100" dir="2700000" algn="tl">
                    <a:srgbClr val="000000">
                      <a:alpha val="43137"/>
                    </a:srgbClr>
                  </a:outerShdw>
                </a:effectLst>
                <a:latin typeface="Calibri"/>
                <a:ea typeface="Calibri"/>
                <a:cs typeface="Calibri"/>
                <a:sym typeface="Calibri"/>
              </a:rPr>
              <a:t>Approche Cascade (</a:t>
            </a:r>
            <a:r>
              <a:rPr lang="fr-FR" sz="1800" b="1" u="sng" kern="1200" dirty="0" err="1">
                <a:solidFill>
                  <a:schemeClr val="dk1"/>
                </a:solidFill>
                <a:effectLst>
                  <a:outerShdw blurRad="38100" dist="38100" dir="2700000" algn="tl">
                    <a:srgbClr val="000000">
                      <a:alpha val="43137"/>
                    </a:srgbClr>
                  </a:outerShdw>
                </a:effectLst>
                <a:latin typeface="Calibri"/>
                <a:ea typeface="Calibri"/>
                <a:cs typeface="Calibri"/>
                <a:sym typeface="Calibri"/>
              </a:rPr>
              <a:t>Waterfall</a:t>
            </a:r>
            <a:r>
              <a:rPr lang="fr-FR" sz="1800" b="1" u="sng" kern="1200" dirty="0">
                <a:solidFill>
                  <a:schemeClr val="dk1"/>
                </a:solidFill>
                <a:effectLst>
                  <a:outerShdw blurRad="38100" dist="38100" dir="2700000" algn="tl">
                    <a:srgbClr val="000000">
                      <a:alpha val="43137"/>
                    </a:srgbClr>
                  </a:outerShdw>
                </a:effectLst>
                <a:latin typeface="Calibri"/>
                <a:ea typeface="Calibri"/>
                <a:cs typeface="Calibri"/>
                <a:sym typeface="Calibri"/>
              </a:rPr>
              <a:t>) :</a:t>
            </a:r>
          </a:p>
          <a:p>
            <a:pPr marL="285750" marR="0" lvl="0" indent="-285750" algn="l" rtl="0">
              <a:spcBef>
                <a:spcPts val="0"/>
              </a:spcBef>
              <a:spcAft>
                <a:spcPts val="0"/>
              </a:spcAft>
              <a:buSzPts val="1400"/>
              <a:buFont typeface="Arial" panose="020B0604020202020204" pitchFamily="34" charset="0"/>
              <a:buChar char="•"/>
            </a:pPr>
            <a:r>
              <a:rPr lang="fr-FR" sz="1800" dirty="0">
                <a:solidFill>
                  <a:schemeClr val="dk1"/>
                </a:solidFill>
                <a:latin typeface="Calibri"/>
                <a:ea typeface="Calibri"/>
                <a:cs typeface="Calibri"/>
                <a:sym typeface="Calibri"/>
              </a:rPr>
              <a:t>Le schéma en haut illustre les étapes séquentielles de la méthode traditionnelle : </a:t>
            </a:r>
            <a:r>
              <a:rPr lang="fr-FR" sz="1800" b="1" dirty="0">
                <a:solidFill>
                  <a:schemeClr val="dk1"/>
                </a:solidFill>
                <a:latin typeface="Calibri"/>
                <a:ea typeface="Calibri"/>
                <a:cs typeface="Calibri"/>
                <a:sym typeface="Calibri"/>
              </a:rPr>
              <a:t>Analyser, Concevoir, Développer, Tester, Déployer.</a:t>
            </a:r>
          </a:p>
          <a:p>
            <a:pPr marL="285750" marR="0" lvl="0" indent="-285750" algn="l" rtl="0">
              <a:spcBef>
                <a:spcPts val="0"/>
              </a:spcBef>
              <a:spcAft>
                <a:spcPts val="0"/>
              </a:spcAft>
              <a:buSzPts val="1400"/>
              <a:buFont typeface="Arial" panose="020B0604020202020204" pitchFamily="34" charset="0"/>
              <a:buChar char="•"/>
            </a:pPr>
            <a:r>
              <a:rPr lang="fr-FR" sz="1800" dirty="0">
                <a:solidFill>
                  <a:schemeClr val="dk1"/>
                </a:solidFill>
                <a:latin typeface="Calibri"/>
                <a:ea typeface="Calibri"/>
                <a:cs typeface="Calibri"/>
                <a:sym typeface="Calibri"/>
              </a:rPr>
              <a:t>La valeur n'est livrée </a:t>
            </a:r>
            <a:r>
              <a:rPr lang="fr-FR" sz="1800" b="1" dirty="0">
                <a:solidFill>
                  <a:schemeClr val="dk1"/>
                </a:solidFill>
                <a:latin typeface="Calibri"/>
                <a:ea typeface="Calibri"/>
                <a:cs typeface="Calibri"/>
                <a:sym typeface="Calibri"/>
              </a:rPr>
              <a:t>qu'à la fin du projet</a:t>
            </a:r>
            <a:r>
              <a:rPr lang="fr-FR" sz="1800" dirty="0">
                <a:solidFill>
                  <a:schemeClr val="dk1"/>
                </a:solidFill>
                <a:latin typeface="Calibri"/>
                <a:ea typeface="Calibri"/>
                <a:cs typeface="Calibri"/>
                <a:sym typeface="Calibri"/>
              </a:rPr>
              <a:t>, après avoir terminé toutes les phases. Si une </a:t>
            </a:r>
            <a:r>
              <a:rPr lang="fr-FR" sz="1800" b="1" dirty="0">
                <a:solidFill>
                  <a:schemeClr val="dk1"/>
                </a:solidFill>
                <a:latin typeface="Calibri"/>
                <a:ea typeface="Calibri"/>
                <a:cs typeface="Calibri"/>
                <a:sym typeface="Calibri"/>
              </a:rPr>
              <a:t>coupe budgétaire </a:t>
            </a:r>
            <a:r>
              <a:rPr lang="fr-FR" sz="1800" dirty="0">
                <a:solidFill>
                  <a:schemeClr val="dk1"/>
                </a:solidFill>
                <a:latin typeface="Calibri"/>
                <a:ea typeface="Calibri"/>
                <a:cs typeface="Calibri"/>
                <a:sym typeface="Calibri"/>
              </a:rPr>
              <a:t>survient avant la phase de déploiement, aucune valeur n'a encore été livrée au client, et le projet </a:t>
            </a:r>
            <a:r>
              <a:rPr lang="fr-FR" sz="1800" b="1" dirty="0">
                <a:solidFill>
                  <a:schemeClr val="dk1"/>
                </a:solidFill>
                <a:latin typeface="Calibri"/>
                <a:ea typeface="Calibri"/>
                <a:cs typeface="Calibri"/>
                <a:sym typeface="Calibri"/>
              </a:rPr>
              <a:t>peut être annulé </a:t>
            </a:r>
            <a:r>
              <a:rPr lang="fr-FR" sz="1800" dirty="0">
                <a:solidFill>
                  <a:schemeClr val="dk1"/>
                </a:solidFill>
                <a:latin typeface="Calibri"/>
                <a:ea typeface="Calibri"/>
                <a:cs typeface="Calibri"/>
                <a:sym typeface="Calibri"/>
              </a:rPr>
              <a:t>avant que quoi que ce soit de tangible ne soit remis.</a:t>
            </a:r>
          </a:p>
          <a:p>
            <a:pPr marL="285750" marR="0" lvl="0" indent="-285750" algn="l" rtl="0">
              <a:spcBef>
                <a:spcPts val="0"/>
              </a:spcBef>
              <a:spcAft>
                <a:spcPts val="0"/>
              </a:spcAft>
              <a:buSzPts val="1400"/>
              <a:buFont typeface="Arial" panose="020B0604020202020204" pitchFamily="34" charset="0"/>
              <a:buChar char="•"/>
            </a:pPr>
            <a:r>
              <a:rPr lang="fr-FR" sz="1800" b="1" dirty="0">
                <a:solidFill>
                  <a:schemeClr val="dk1"/>
                </a:solidFill>
                <a:latin typeface="Calibri"/>
                <a:ea typeface="Calibri"/>
                <a:cs typeface="Calibri"/>
                <a:sym typeface="Calibri"/>
              </a:rPr>
              <a:t>Limitations</a:t>
            </a:r>
            <a:r>
              <a:rPr lang="fr-FR" sz="1800" dirty="0">
                <a:solidFill>
                  <a:schemeClr val="dk1"/>
                </a:solidFill>
                <a:latin typeface="Calibri"/>
                <a:ea typeface="Calibri"/>
                <a:cs typeface="Calibri"/>
                <a:sym typeface="Calibri"/>
              </a:rPr>
              <a:t> : Si le budget est coupé à un moment donné et que </a:t>
            </a:r>
            <a:r>
              <a:rPr lang="fr" sz="1800" dirty="0">
                <a:solidFill>
                  <a:schemeClr val="dk1"/>
                </a:solidFill>
                <a:latin typeface="Calibri"/>
                <a:ea typeface="Calibri"/>
                <a:cs typeface="Calibri"/>
                <a:sym typeface="Calibri"/>
              </a:rPr>
              <a:t>le cycle ne peut être terminé</a:t>
            </a:r>
            <a:r>
              <a:rPr lang="fr-FR" sz="1800" dirty="0">
                <a:solidFill>
                  <a:schemeClr val="dk1"/>
                </a:solidFill>
                <a:latin typeface="Calibri"/>
                <a:ea typeface="Calibri"/>
                <a:cs typeface="Calibri"/>
                <a:sym typeface="Calibri"/>
              </a:rPr>
              <a:t>,</a:t>
            </a:r>
            <a:r>
              <a:rPr lang="fr" sz="1800" dirty="0">
                <a:solidFill>
                  <a:schemeClr val="dk1"/>
                </a:solidFill>
                <a:latin typeface="Calibri"/>
                <a:ea typeface="Calibri"/>
                <a:cs typeface="Calibri"/>
                <a:sym typeface="Calibri"/>
              </a:rPr>
              <a:t> ce qui signifie que l’argent/les moyens investis sont perdus sans possibilité d’avoir un retour sur investissement et</a:t>
            </a:r>
            <a:r>
              <a:rPr lang="fr-FR" sz="1800" dirty="0">
                <a:solidFill>
                  <a:schemeClr val="dk1"/>
                </a:solidFill>
                <a:latin typeface="Calibri"/>
                <a:ea typeface="Calibri"/>
                <a:cs typeface="Calibri"/>
                <a:sym typeface="Calibri"/>
              </a:rPr>
              <a:t> tout le travail effectué peut être </a:t>
            </a:r>
            <a:r>
              <a:rPr lang="fr-FR" sz="1800" b="1" dirty="0">
                <a:solidFill>
                  <a:schemeClr val="dk1"/>
                </a:solidFill>
                <a:latin typeface="Calibri"/>
                <a:ea typeface="Calibri"/>
                <a:cs typeface="Calibri"/>
                <a:sym typeface="Calibri"/>
              </a:rPr>
              <a:t>perdu</a:t>
            </a:r>
            <a:r>
              <a:rPr lang="fr-FR" sz="1800" dirty="0">
                <a:solidFill>
                  <a:schemeClr val="dk1"/>
                </a:solidFill>
                <a:latin typeface="Calibri"/>
                <a:ea typeface="Calibri"/>
                <a:cs typeface="Calibri"/>
                <a:sym typeface="Calibri"/>
              </a:rPr>
              <a:t> car le produit n’a pas encore été livré, même en partie.</a:t>
            </a:r>
          </a:p>
          <a:p>
            <a:pPr marL="285750" marR="0" lvl="0" indent="-2857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fr-FR" sz="1800" b="0" dirty="0">
                <a:solidFill>
                  <a:schemeClr val="dk1"/>
                </a:solidFill>
                <a:latin typeface="Calibri"/>
                <a:ea typeface="Calibri"/>
                <a:cs typeface="Calibri"/>
                <a:sym typeface="Calibri"/>
              </a:rPr>
              <a:t>Dans les méthodes en cascade, pour délivrer de la </a:t>
            </a:r>
            <a:r>
              <a:rPr lang="fr-FR" sz="1800" b="1" dirty="0">
                <a:solidFill>
                  <a:schemeClr val="dk1"/>
                </a:solidFill>
                <a:latin typeface="Calibri"/>
                <a:ea typeface="Calibri"/>
                <a:cs typeface="Calibri"/>
                <a:sym typeface="Calibri"/>
              </a:rPr>
              <a:t>valeur métier</a:t>
            </a:r>
            <a:r>
              <a:rPr lang="fr-FR" sz="1800" b="0" dirty="0">
                <a:solidFill>
                  <a:schemeClr val="dk1"/>
                </a:solidFill>
                <a:latin typeface="Calibri"/>
                <a:ea typeface="Calibri"/>
                <a:cs typeface="Calibri"/>
                <a:sym typeface="Calibri"/>
              </a:rPr>
              <a:t>, il est nécessaire de réaliser </a:t>
            </a:r>
            <a:r>
              <a:rPr lang="fr-FR" sz="1800" b="1" dirty="0">
                <a:solidFill>
                  <a:schemeClr val="dk1"/>
                </a:solidFill>
                <a:latin typeface="Calibri"/>
                <a:ea typeface="Calibri"/>
                <a:cs typeface="Calibri"/>
                <a:sym typeface="Calibri"/>
              </a:rPr>
              <a:t>l’intégralité</a:t>
            </a:r>
            <a:r>
              <a:rPr lang="fr-FR" sz="1800" b="0" dirty="0">
                <a:solidFill>
                  <a:schemeClr val="dk1"/>
                </a:solidFill>
                <a:latin typeface="Calibri"/>
                <a:ea typeface="Calibri"/>
                <a:cs typeface="Calibri"/>
                <a:sym typeface="Calibri"/>
              </a:rPr>
              <a:t> du cycle.</a:t>
            </a:r>
            <a:endParaRPr lang="fr-FR" sz="1800" dirty="0">
              <a:solidFill>
                <a:schemeClr val="dk1"/>
              </a:solidFill>
              <a:latin typeface="Calibri"/>
              <a:ea typeface="Calibri"/>
              <a:cs typeface="Calibri"/>
              <a:sym typeface="Calibri"/>
            </a:endParaRPr>
          </a:p>
          <a:p>
            <a:pPr marL="0" marR="0" lvl="0" indent="0" algn="l" defTabSz="914400" rtl="0" eaLnBrk="1" latinLnBrk="0" hangingPunct="1">
              <a:spcBef>
                <a:spcPts val="0"/>
              </a:spcBef>
              <a:spcAft>
                <a:spcPts val="0"/>
              </a:spcAft>
              <a:buSzPts val="1400"/>
              <a:buFont typeface="Arial"/>
              <a:buNone/>
            </a:pPr>
            <a:r>
              <a:rPr lang="fr-FR" sz="1800" b="1" u="sng" kern="1200" dirty="0">
                <a:solidFill>
                  <a:schemeClr val="dk1"/>
                </a:solidFill>
                <a:effectLst>
                  <a:outerShdw blurRad="38100" dist="38100" dir="2700000" algn="tl">
                    <a:srgbClr val="000000">
                      <a:alpha val="43137"/>
                    </a:srgbClr>
                  </a:outerShdw>
                </a:effectLst>
                <a:latin typeface="Calibri"/>
                <a:ea typeface="Calibri"/>
                <a:cs typeface="Calibri"/>
                <a:sym typeface="Calibri"/>
              </a:rPr>
              <a:t>Approche Agile (Scrum) :</a:t>
            </a:r>
            <a:endParaRPr lang="fr-FR" sz="1800" b="1" u="sng" kern="1200" dirty="0">
              <a:solidFill>
                <a:schemeClr val="dk1"/>
              </a:solidFill>
              <a:effectLst/>
              <a:latin typeface="Calibri"/>
              <a:ea typeface="Calibri"/>
              <a:cs typeface="Calibri"/>
              <a:sym typeface="Calibri"/>
            </a:endParaRPr>
          </a:p>
          <a:p>
            <a:pPr marL="285750" marR="0" lvl="0" indent="-285750" algn="l" rtl="0">
              <a:spcBef>
                <a:spcPts val="0"/>
              </a:spcBef>
              <a:spcAft>
                <a:spcPts val="0"/>
              </a:spcAft>
              <a:buSzPts val="1400"/>
              <a:buFont typeface="Arial" panose="020B0604020202020204" pitchFamily="34" charset="0"/>
              <a:buChar char="•"/>
            </a:pPr>
            <a:r>
              <a:rPr lang="fr-FR" sz="1800" dirty="0">
                <a:solidFill>
                  <a:schemeClr val="dk1"/>
                </a:solidFill>
                <a:latin typeface="Calibri"/>
                <a:ea typeface="Calibri"/>
                <a:cs typeface="Calibri"/>
                <a:sym typeface="Calibri"/>
              </a:rPr>
              <a:t>En bas, le cycle agile est représenté avec des sprints successifs, chacun d'eux livrant un </a:t>
            </a:r>
            <a:r>
              <a:rPr lang="fr-FR" sz="1800" b="1" dirty="0">
                <a:solidFill>
                  <a:schemeClr val="dk1"/>
                </a:solidFill>
                <a:latin typeface="Calibri"/>
                <a:ea typeface="Calibri"/>
                <a:cs typeface="Calibri"/>
                <a:sym typeface="Calibri"/>
              </a:rPr>
              <a:t>morceau fonctionnel </a:t>
            </a:r>
            <a:r>
              <a:rPr lang="fr-FR" sz="1800" dirty="0">
                <a:solidFill>
                  <a:schemeClr val="dk1"/>
                </a:solidFill>
                <a:latin typeface="Calibri"/>
                <a:ea typeface="Calibri"/>
                <a:cs typeface="Calibri"/>
                <a:sym typeface="Calibri"/>
              </a:rPr>
              <a:t>du produit </a:t>
            </a:r>
            <a:r>
              <a:rPr lang="fr-FR" sz="1800" b="1" dirty="0">
                <a:solidFill>
                  <a:schemeClr val="dk1"/>
                </a:solidFill>
                <a:latin typeface="Calibri"/>
                <a:ea typeface="Calibri"/>
                <a:cs typeface="Calibri"/>
                <a:sym typeface="Calibri"/>
              </a:rPr>
              <a:t>(Release).</a:t>
            </a:r>
          </a:p>
          <a:p>
            <a:pPr marL="285750" marR="0" lvl="0" indent="-285750" algn="l" rtl="0">
              <a:spcBef>
                <a:spcPts val="0"/>
              </a:spcBef>
              <a:spcAft>
                <a:spcPts val="0"/>
              </a:spcAft>
              <a:buSzPts val="1400"/>
              <a:buFont typeface="Arial" panose="020B0604020202020204" pitchFamily="34" charset="0"/>
              <a:buChar char="•"/>
            </a:pPr>
            <a:r>
              <a:rPr lang="fr-FR" sz="1800" dirty="0">
                <a:solidFill>
                  <a:schemeClr val="dk1"/>
                </a:solidFill>
                <a:latin typeface="Calibri"/>
                <a:ea typeface="Calibri"/>
                <a:cs typeface="Calibri"/>
                <a:sym typeface="Calibri"/>
              </a:rPr>
              <a:t>Dans chaque sprint, de la valeur est livrée régulièrement (comme on peut le voir dans les releases 1, 2, etc.). Cela signifie que, même si une coupe budgétaire survient, l'équipe aura déjà livré certaines fonctionnalités qui apportent de la valeur au client.</a:t>
            </a:r>
          </a:p>
          <a:p>
            <a:pPr marL="285750" marR="0" lvl="0" indent="-285750" algn="l" rtl="0">
              <a:spcBef>
                <a:spcPts val="0"/>
              </a:spcBef>
              <a:spcAft>
                <a:spcPts val="0"/>
              </a:spcAft>
              <a:buSzPts val="1400"/>
              <a:buFont typeface="Arial" panose="020B0604020202020204" pitchFamily="34" charset="0"/>
              <a:buChar char="•"/>
            </a:pPr>
            <a:r>
              <a:rPr lang="fr-FR" sz="1800" b="1" dirty="0">
                <a:solidFill>
                  <a:schemeClr val="dk1"/>
                </a:solidFill>
                <a:latin typeface="Calibri"/>
                <a:ea typeface="Calibri"/>
                <a:cs typeface="Calibri"/>
                <a:sym typeface="Calibri"/>
              </a:rPr>
              <a:t>Avantages</a:t>
            </a:r>
            <a:r>
              <a:rPr lang="fr-FR" sz="1800" dirty="0">
                <a:solidFill>
                  <a:schemeClr val="dk1"/>
                </a:solidFill>
                <a:latin typeface="Calibri"/>
                <a:ea typeface="Calibri"/>
                <a:cs typeface="Calibri"/>
                <a:sym typeface="Calibri"/>
              </a:rPr>
              <a:t> : L’agilité permet de livrer de la valeur </a:t>
            </a:r>
            <a:r>
              <a:rPr lang="fr-FR" sz="1800" b="1" dirty="0">
                <a:solidFill>
                  <a:schemeClr val="dk1"/>
                </a:solidFill>
                <a:latin typeface="Calibri"/>
                <a:ea typeface="Calibri"/>
                <a:cs typeface="Calibri"/>
                <a:sym typeface="Calibri"/>
              </a:rPr>
              <a:t>progressivement </a:t>
            </a:r>
            <a:r>
              <a:rPr lang="fr-FR" sz="1800" b="0" dirty="0">
                <a:solidFill>
                  <a:schemeClr val="dk1"/>
                </a:solidFill>
                <a:latin typeface="Calibri"/>
                <a:ea typeface="Calibri"/>
                <a:cs typeface="Calibri"/>
                <a:sym typeface="Calibri"/>
              </a:rPr>
              <a:t>et</a:t>
            </a:r>
            <a:r>
              <a:rPr lang="fr-FR" sz="1800" b="1" dirty="0">
                <a:solidFill>
                  <a:schemeClr val="dk1"/>
                </a:solidFill>
                <a:latin typeface="Calibri"/>
                <a:ea typeface="Calibri"/>
                <a:cs typeface="Calibri"/>
                <a:sym typeface="Calibri"/>
              </a:rPr>
              <a:t> </a:t>
            </a:r>
            <a:r>
              <a:rPr lang="fr-FR" sz="1800" b="0" dirty="0">
                <a:solidFill>
                  <a:schemeClr val="dk1"/>
                </a:solidFill>
                <a:latin typeface="Calibri"/>
                <a:ea typeface="Calibri"/>
                <a:cs typeface="Calibri"/>
                <a:sym typeface="Calibri"/>
              </a:rPr>
              <a:t>les</a:t>
            </a:r>
            <a:r>
              <a:rPr lang="fr-FR" sz="1800" dirty="0">
                <a:solidFill>
                  <a:schemeClr val="dk1"/>
                </a:solidFill>
                <a:latin typeface="Calibri"/>
                <a:ea typeface="Calibri"/>
                <a:cs typeface="Calibri"/>
                <a:sym typeface="Calibri"/>
              </a:rPr>
              <a:t> principales fonctionnalités sont réalisées au plus tôt, sans attendre la fin du projet, de sorte qu'en cas de </a:t>
            </a:r>
            <a:r>
              <a:rPr lang="fr-FR" sz="1800" b="1" dirty="0">
                <a:solidFill>
                  <a:schemeClr val="dk1"/>
                </a:solidFill>
                <a:latin typeface="Calibri"/>
                <a:ea typeface="Calibri"/>
                <a:cs typeface="Calibri"/>
                <a:sym typeface="Calibri"/>
              </a:rPr>
              <a:t>contraintes budgétaires </a:t>
            </a:r>
            <a:r>
              <a:rPr lang="fr-FR" sz="1800" dirty="0">
                <a:solidFill>
                  <a:schemeClr val="dk1"/>
                </a:solidFill>
                <a:latin typeface="Calibri"/>
                <a:ea typeface="Calibri"/>
                <a:cs typeface="Calibri"/>
                <a:sym typeface="Calibri"/>
              </a:rPr>
              <a:t>ou de </a:t>
            </a:r>
            <a:r>
              <a:rPr lang="fr-FR" sz="1800" b="1" dirty="0">
                <a:solidFill>
                  <a:schemeClr val="dk1"/>
                </a:solidFill>
                <a:latin typeface="Calibri"/>
                <a:ea typeface="Calibri"/>
                <a:cs typeface="Calibri"/>
                <a:sym typeface="Calibri"/>
              </a:rPr>
              <a:t>changement d'orientation</a:t>
            </a:r>
            <a:r>
              <a:rPr lang="fr-FR" sz="1800" dirty="0">
                <a:solidFill>
                  <a:schemeClr val="dk1"/>
                </a:solidFill>
                <a:latin typeface="Calibri"/>
                <a:ea typeface="Calibri"/>
                <a:cs typeface="Calibri"/>
                <a:sym typeface="Calibri"/>
              </a:rPr>
              <a:t>, le client a déjà reçu des versions </a:t>
            </a:r>
            <a:r>
              <a:rPr lang="fr-FR" sz="1800" b="1" dirty="0">
                <a:solidFill>
                  <a:schemeClr val="dk1"/>
                </a:solidFill>
                <a:latin typeface="Calibri"/>
                <a:ea typeface="Calibri"/>
                <a:cs typeface="Calibri"/>
                <a:sym typeface="Calibri"/>
              </a:rPr>
              <a:t>utilisables</a:t>
            </a:r>
            <a:r>
              <a:rPr lang="fr-FR" sz="1800" dirty="0">
                <a:solidFill>
                  <a:schemeClr val="dk1"/>
                </a:solidFill>
                <a:latin typeface="Calibri"/>
                <a:ea typeface="Calibri"/>
                <a:cs typeface="Calibri"/>
                <a:sym typeface="Calibri"/>
              </a:rPr>
              <a:t> du produit même en mode dégradée.</a:t>
            </a:r>
            <a:endParaRPr lang="fr" sz="1800" dirty="0">
              <a:solidFill>
                <a:schemeClr val="dk1"/>
              </a:solidFill>
              <a:latin typeface="Calibri"/>
              <a:ea typeface="Calibri"/>
              <a:cs typeface="Calibri"/>
              <a:sym typeface="Calibri"/>
            </a:endParaRPr>
          </a:p>
          <a:p>
            <a:pPr marL="285750" marR="0" lvl="0" indent="-285750" algn="l" rtl="0">
              <a:spcBef>
                <a:spcPts val="0"/>
              </a:spcBef>
              <a:spcAft>
                <a:spcPts val="0"/>
              </a:spcAft>
              <a:buSzPts val="1400"/>
              <a:buFont typeface="Arial" panose="020B0604020202020204" pitchFamily="34" charset="0"/>
              <a:buChar char="•"/>
            </a:pPr>
            <a:r>
              <a:rPr lang="fr" sz="1800" dirty="0">
                <a:solidFill>
                  <a:schemeClr val="dk1"/>
                </a:solidFill>
                <a:latin typeface="Calibri"/>
                <a:ea typeface="Calibri"/>
                <a:cs typeface="Calibri"/>
                <a:sym typeface="Calibri"/>
              </a:rPr>
              <a:t>Ne pas couper en phase, permet de livrer rapidement de la valeur aux utilisateurs, contrairement au méthode en cascade qui ne le permettent pas.</a:t>
            </a:r>
          </a:p>
          <a:p>
            <a:pPr marL="285750" marR="0" lvl="0" indent="-2857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fr-FR" sz="1800" dirty="0">
                <a:solidFill>
                  <a:schemeClr val="dk1"/>
                </a:solidFill>
                <a:latin typeface="Calibri"/>
                <a:ea typeface="Calibri"/>
                <a:cs typeface="Calibri"/>
                <a:sym typeface="Calibri"/>
              </a:rPr>
              <a:t>En permettant, au métier de manipuler au plus tôt la solution développée, cela augmente la confiance mais aussi améliore la pertinence de la solution, en effet il est possible de s’adapter dans ce cas là aux évolutions des exigences du métier. </a:t>
            </a:r>
          </a:p>
          <a:p>
            <a:pPr marL="285750" marR="0" lvl="0" indent="-285750" algn="l" rtl="0">
              <a:spcBef>
                <a:spcPts val="0"/>
              </a:spcBef>
              <a:spcAft>
                <a:spcPts val="0"/>
              </a:spcAft>
              <a:buSzPts val="1400"/>
              <a:buFont typeface="Arial" panose="020B0604020202020204" pitchFamily="34" charset="0"/>
              <a:buChar char="•"/>
            </a:pPr>
            <a:endParaRPr sz="1800" dirty="0">
              <a:solidFill>
                <a:schemeClr val="dk1"/>
              </a:solidFill>
              <a:latin typeface="Calibri"/>
              <a:ea typeface="Calibri"/>
              <a:cs typeface="Calibri"/>
              <a:sym typeface="Calibri"/>
            </a:endParaRPr>
          </a:p>
        </p:txBody>
      </p:sp>
      <p:sp>
        <p:nvSpPr>
          <p:cNvPr id="768" name="Google Shape;768;g61573f97c5_0_38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400"/>
              <a:buFont typeface="Arial"/>
              <a:buNone/>
            </a:pPr>
            <a:r>
              <a:rPr lang="fr" dirty="0">
                <a:solidFill>
                  <a:schemeClr val="dk1"/>
                </a:solidFill>
                <a:latin typeface="Calibri"/>
                <a:ea typeface="Calibri"/>
                <a:cs typeface="Calibri"/>
                <a:sym typeface="Calibri"/>
              </a:rPr>
              <a:t> </a:t>
            </a:r>
            <a:r>
              <a:rPr lang="fr-FR" dirty="0"/>
              <a:t>La transformation du </a:t>
            </a:r>
            <a:r>
              <a:rPr lang="fr-FR" b="1" dirty="0"/>
              <a:t>rôle de "chef" traditionnel</a:t>
            </a:r>
            <a:r>
              <a:rPr lang="fr-FR" dirty="0"/>
              <a:t> dans les méthodes de gestion de projet en cascade vers un </a:t>
            </a:r>
            <a:r>
              <a:rPr lang="fr-FR" b="1" dirty="0"/>
              <a:t>rôle de "coach"</a:t>
            </a:r>
            <a:r>
              <a:rPr lang="fr-FR" dirty="0"/>
              <a:t> dans les approches agiles. Cela symbolise un changement de culture et de paradigme dans la gestion des équipes, surtout avec l’adoption des méthodes agiles (</a:t>
            </a:r>
            <a:r>
              <a:rPr lang="fr-FR" dirty="0">
                <a:solidFill>
                  <a:schemeClr val="dk1"/>
                </a:solidFill>
                <a:latin typeface="Calibri"/>
                <a:ea typeface="Calibri"/>
                <a:cs typeface="Calibri"/>
                <a:sym typeface="Calibri"/>
              </a:rPr>
              <a:t>changement de culture d’entreprise)</a:t>
            </a:r>
            <a:r>
              <a:rPr lang="fr-FR" dirty="0"/>
              <a:t>.</a:t>
            </a:r>
          </a:p>
          <a:p>
            <a:r>
              <a:rPr lang="fr-FR" b="1" u="sng" dirty="0"/>
              <a:t>Dans l'approche traditionnelle (Cascade) :</a:t>
            </a:r>
          </a:p>
          <a:p>
            <a:pPr marL="171450" indent="-171450">
              <a:buFont typeface="Arial" panose="020B0604020202020204" pitchFamily="34" charset="0"/>
              <a:buChar char="•"/>
            </a:pPr>
            <a:r>
              <a:rPr lang="fr-FR" b="1" dirty="0"/>
              <a:t>Commander</a:t>
            </a:r>
            <a:r>
              <a:rPr lang="fr-FR" dirty="0"/>
              <a:t> : Le chef de projet traditionnel donne des ordres, prend les décisions, et fixe les tâches à accomplir pour les membres de l’équipe.</a:t>
            </a:r>
          </a:p>
          <a:p>
            <a:pPr marL="171450" indent="-171450">
              <a:buFont typeface="Arial" panose="020B0604020202020204" pitchFamily="34" charset="0"/>
              <a:buChar char="•"/>
            </a:pPr>
            <a:r>
              <a:rPr lang="fr-FR" b="1" dirty="0"/>
              <a:t>Contrôler</a:t>
            </a:r>
            <a:r>
              <a:rPr lang="fr-FR" dirty="0"/>
              <a:t> : Le chef de projet surveille de près le travail, vérifie que chaque membre suit le plan et respecte les délais et budgets prévus.</a:t>
            </a:r>
          </a:p>
          <a:p>
            <a:pPr marL="171450" indent="-171450">
              <a:buFont typeface="Arial" panose="020B0604020202020204" pitchFamily="34" charset="0"/>
              <a:buChar char="•"/>
            </a:pPr>
            <a:r>
              <a:rPr lang="fr-FR" b="1" dirty="0"/>
              <a:t>Diriger</a:t>
            </a:r>
            <a:r>
              <a:rPr lang="fr-FR" dirty="0"/>
              <a:t> : Le rôle du chef est centré sur la direction stricte de l’équipe, en imposant une hiérarchie claire. C'est une approche où l'autorité est exercée de manière verticale, depuis le sommet de la hiérarchie.</a:t>
            </a:r>
          </a:p>
          <a:p>
            <a:r>
              <a:rPr lang="fr-FR" b="1" u="sng" dirty="0"/>
              <a:t>Dans l'approche agile  :</a:t>
            </a:r>
          </a:p>
          <a:p>
            <a:pPr marL="171450" indent="-171450">
              <a:buFont typeface="Arial" panose="020B0604020202020204" pitchFamily="34" charset="0"/>
              <a:buChar char="•"/>
            </a:pPr>
            <a:r>
              <a:rPr lang="fr-FR" b="1" dirty="0"/>
              <a:t>Faire confiance</a:t>
            </a:r>
            <a:r>
              <a:rPr lang="fr-FR" dirty="0"/>
              <a:t> : Le rôle de leader se transforme en un rôle de </a:t>
            </a:r>
            <a:r>
              <a:rPr lang="fr-FR" b="1" dirty="0"/>
              <a:t>coach</a:t>
            </a:r>
            <a:r>
              <a:rPr lang="fr-FR" dirty="0"/>
              <a:t> qui fait confiance à son équipe. Les membres de l’équipe sont responsabilisés et prennent des décisions concernant leur travail, avec l’autonomie nécessaire pour s’</a:t>
            </a:r>
            <a:r>
              <a:rPr lang="fr-FR" dirty="0" err="1"/>
              <a:t>auto-organiser</a:t>
            </a:r>
            <a:r>
              <a:rPr lang="fr-FR" dirty="0"/>
              <a:t>.</a:t>
            </a:r>
          </a:p>
          <a:p>
            <a:pPr marL="171450" indent="-171450">
              <a:buFont typeface="Arial" panose="020B0604020202020204" pitchFamily="34" charset="0"/>
              <a:buChar char="•"/>
            </a:pPr>
            <a:r>
              <a:rPr lang="fr-FR" b="1" dirty="0"/>
              <a:t>Faciliter</a:t>
            </a:r>
            <a:r>
              <a:rPr lang="fr-FR" dirty="0"/>
              <a:t> : Plutôt que de contrôler, le coach </a:t>
            </a:r>
            <a:r>
              <a:rPr lang="fr-FR" b="1" dirty="0"/>
              <a:t>facilite</a:t>
            </a:r>
            <a:r>
              <a:rPr lang="fr-FR" dirty="0"/>
              <a:t> le travail de l'équipe en levant les obstacles, en soutenant la communication et en créant un environnement favorable à la collaboration.</a:t>
            </a:r>
          </a:p>
          <a:p>
            <a:pPr marL="171450" indent="-171450">
              <a:buFont typeface="Arial" panose="020B0604020202020204" pitchFamily="34" charset="0"/>
              <a:buChar char="•"/>
            </a:pPr>
            <a:r>
              <a:rPr lang="fr-FR" b="1" dirty="0"/>
              <a:t>Accompagner</a:t>
            </a:r>
            <a:r>
              <a:rPr lang="fr-FR" dirty="0"/>
              <a:t> : Le coach accompagne son équipe tout au long du projet, en la guidant et en la conseillant sans imposer une direction stricte. Il aide l’équipe à développer ses compétences, à améliorer son efficacité et à s’adapter aux changements.</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Pts val="1400"/>
              <a:buFont typeface="Arial"/>
              <a:buNone/>
              <a:tabLst/>
              <a:defRPr/>
            </a:pPr>
            <a:r>
              <a:rPr lang="fr-FR" sz="1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Il est là pour permettre aux équipes d’atteindre leurs objectifs). Il ne dirige plus les équipes vers la direction qu’il souhaite, mais les accompagne.</a:t>
            </a:r>
            <a:r>
              <a:rPr lang="fr" sz="1800" kern="1200" dirty="0">
                <a:solidFill>
                  <a:schemeClr val="dk1"/>
                </a:solidFill>
                <a:effectLst/>
                <a:latin typeface="Calibri"/>
                <a:ea typeface="Calibri" panose="020F0502020204030204" pitchFamily="34" charset="0"/>
                <a:cs typeface="Calibri"/>
                <a:sym typeface="Calibri"/>
              </a:rPr>
              <a:t> </a:t>
            </a:r>
            <a:r>
              <a:rPr lang="fr" dirty="0">
                <a:solidFill>
                  <a:schemeClr val="dk1"/>
                </a:solidFill>
                <a:latin typeface="Calibri"/>
                <a:ea typeface="Calibri"/>
                <a:cs typeface="Calibri"/>
                <a:sym typeface="Calibri"/>
              </a:rPr>
              <a:t>Avec ce changement de paradigme dans la gestion, les personnes doivent aussi changer. Les chefs, qui savent,  sont remplacés par des leaders qui accompagnent.   </a:t>
            </a:r>
            <a:endParaRPr sz="1400" b="0" i="0" u="none" strike="noStrike" cap="none" dirty="0">
              <a:solidFill>
                <a:schemeClr val="dk1"/>
              </a:solidFill>
              <a:latin typeface="Calibri"/>
              <a:ea typeface="Calibri"/>
              <a:cs typeface="Calibri"/>
              <a:sym typeface="Calibri"/>
            </a:endParaRP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sym typeface="Calibri"/>
              </a:rPr>
              <a:t>Approche Cascade (à gauche) :</a:t>
            </a:r>
          </a:p>
          <a:p>
            <a:pPr marL="171450" marR="0" lvl="0" indent="-171450" algn="l" rtl="0">
              <a:spcBef>
                <a:spcPts val="0"/>
              </a:spcBef>
              <a:spcAft>
                <a:spcPts val="0"/>
              </a:spcAft>
              <a:buSzPts val="1400"/>
              <a:buFont typeface="Arial" panose="020B0604020202020204" pitchFamily="34" charset="0"/>
              <a:buChar char="•"/>
            </a:pPr>
            <a:r>
              <a:rPr lang="fr-FR" b="1" dirty="0">
                <a:solidFill>
                  <a:schemeClr val="dk1"/>
                </a:solidFill>
                <a:latin typeface="Calibri"/>
                <a:ea typeface="Calibri"/>
                <a:cs typeface="Calibri"/>
                <a:sym typeface="Calibri"/>
              </a:rPr>
              <a:t>Commander</a:t>
            </a:r>
            <a:r>
              <a:rPr lang="fr-FR" dirty="0">
                <a:solidFill>
                  <a:schemeClr val="dk1"/>
                </a:solidFill>
                <a:latin typeface="Calibri"/>
                <a:ea typeface="Calibri"/>
                <a:cs typeface="Calibri"/>
                <a:sym typeface="Calibri"/>
              </a:rPr>
              <a:t> : Le client donne des ordres et fixe les attentes de manière descendante. Il reste relativement distant une fois les spécifications transmises.</a:t>
            </a:r>
          </a:p>
          <a:p>
            <a:pPr marL="171450" marR="0" lvl="0" indent="-171450" algn="l" rtl="0">
              <a:spcBef>
                <a:spcPts val="0"/>
              </a:spcBef>
              <a:spcAft>
                <a:spcPts val="0"/>
              </a:spcAft>
              <a:buSzPts val="1400"/>
              <a:buFont typeface="Arial" panose="020B0604020202020204" pitchFamily="34" charset="0"/>
              <a:buChar char="•"/>
            </a:pPr>
            <a:r>
              <a:rPr lang="fr-FR" sz="1200" b="1" kern="1200" dirty="0">
                <a:solidFill>
                  <a:schemeClr val="dk1"/>
                </a:solidFill>
                <a:latin typeface="Calibri"/>
                <a:ea typeface="Calibri"/>
                <a:cs typeface="Calibri"/>
                <a:sym typeface="Calibri"/>
              </a:rPr>
              <a:t>Spécifier</a:t>
            </a:r>
            <a:r>
              <a:rPr lang="fr-FR" dirty="0">
                <a:solidFill>
                  <a:schemeClr val="dk1"/>
                </a:solidFill>
                <a:latin typeface="Calibri"/>
                <a:ea typeface="Calibri"/>
                <a:cs typeface="Calibri"/>
                <a:sym typeface="Calibri"/>
              </a:rPr>
              <a:t> : Le client décrit en détail ce qu'il veut, souvent via un cahier des charges complet et rigide, et s’attend à ce que cela soit respecté à la lettre.</a:t>
            </a:r>
          </a:p>
          <a:p>
            <a:pPr marL="171450" marR="0" lvl="0" indent="-171450" algn="l" rtl="0">
              <a:spcBef>
                <a:spcPts val="0"/>
              </a:spcBef>
              <a:spcAft>
                <a:spcPts val="0"/>
              </a:spcAft>
              <a:buSzPts val="1400"/>
              <a:buFont typeface="Arial" panose="020B0604020202020204" pitchFamily="34" charset="0"/>
              <a:buChar char="•"/>
            </a:pPr>
            <a:r>
              <a:rPr lang="fr-FR" sz="1200" b="1" kern="1200" dirty="0">
                <a:solidFill>
                  <a:schemeClr val="dk1"/>
                </a:solidFill>
                <a:latin typeface="Calibri"/>
                <a:ea typeface="Calibri"/>
                <a:cs typeface="Calibri"/>
                <a:sym typeface="Calibri"/>
              </a:rPr>
              <a:t>Diriger</a:t>
            </a:r>
            <a:r>
              <a:rPr lang="fr-FR" dirty="0">
                <a:solidFill>
                  <a:schemeClr val="dk1"/>
                </a:solidFill>
                <a:latin typeface="Calibri"/>
                <a:ea typeface="Calibri"/>
                <a:cs typeface="Calibri"/>
                <a:sym typeface="Calibri"/>
              </a:rPr>
              <a:t> : Le client dirige le projet à distance, en espérant que tout soit livré en une seule fois selon le plan initial.</a:t>
            </a:r>
          </a:p>
          <a:p>
            <a:pPr marL="171450" marR="0" lvl="0" indent="-171450" algn="l" rtl="0">
              <a:spcBef>
                <a:spcPts val="0"/>
              </a:spcBef>
              <a:spcAft>
                <a:spcPts val="0"/>
              </a:spcAft>
              <a:buSzPts val="1400"/>
              <a:buFont typeface="Arial" panose="020B0604020202020204" pitchFamily="34" charset="0"/>
              <a:buChar char="•"/>
            </a:pPr>
            <a:endParaRPr lang="fr-FR" dirty="0">
              <a:solidFill>
                <a:schemeClr val="dk1"/>
              </a:solidFill>
              <a:latin typeface="Calibri"/>
              <a:ea typeface="Calibri"/>
              <a:cs typeface="Calibri"/>
              <a:sym typeface="Calibri"/>
            </a:endParaRPr>
          </a:p>
          <a:p>
            <a:pPr marL="0" marR="0" lvl="0" indent="0" algn="l" defTabSz="914400" rtl="0" eaLnBrk="1" latinLnBrk="0" hangingPunct="1">
              <a:spcBef>
                <a:spcPts val="0"/>
              </a:spcBef>
              <a:spcAft>
                <a:spcPts val="0"/>
              </a:spcAft>
              <a:buSzPts val="1400"/>
              <a:buFont typeface="Arial"/>
              <a:buNone/>
            </a:pPr>
            <a:r>
              <a:rPr lang="fr-FR" sz="1200" b="1" u="sng" kern="1200" dirty="0">
                <a:solidFill>
                  <a:schemeClr val="tx1"/>
                </a:solidFill>
                <a:latin typeface="+mn-lt"/>
                <a:ea typeface="+mn-ea"/>
                <a:cs typeface="+mn-cs"/>
                <a:sym typeface="Calibri"/>
              </a:rPr>
              <a:t>Approche Agile (à droite) :</a:t>
            </a:r>
          </a:p>
          <a:p>
            <a:pPr marL="171450" marR="0" lvl="0" indent="-171450" algn="l" rtl="0">
              <a:spcBef>
                <a:spcPts val="0"/>
              </a:spcBef>
              <a:spcAft>
                <a:spcPts val="0"/>
              </a:spcAft>
              <a:buSzPts val="1400"/>
              <a:buFont typeface="Arial" panose="020B0604020202020204" pitchFamily="34" charset="0"/>
              <a:buChar char="•"/>
            </a:pPr>
            <a:r>
              <a:rPr lang="fr-FR" sz="1200" b="1" kern="1200" dirty="0" err="1">
                <a:solidFill>
                  <a:schemeClr val="dk1"/>
                </a:solidFill>
                <a:latin typeface="Calibri"/>
                <a:ea typeface="Calibri"/>
                <a:cs typeface="Calibri"/>
                <a:sym typeface="Calibri"/>
              </a:rPr>
              <a:t>Co-construire</a:t>
            </a:r>
            <a:r>
              <a:rPr lang="fr-FR" dirty="0">
                <a:solidFill>
                  <a:schemeClr val="dk1"/>
                </a:solidFill>
                <a:latin typeface="Calibri"/>
                <a:ea typeface="Calibri"/>
                <a:cs typeface="Calibri"/>
                <a:sym typeface="Calibri"/>
              </a:rPr>
              <a:t> : Le client devient un partenaire actif et collabore avec l'équipe tout au long du projet. Les décisions se prennent ensemble, avec une flexibilité accrue.</a:t>
            </a:r>
          </a:p>
          <a:p>
            <a:pPr marL="171450" marR="0" lvl="0" indent="-171450" algn="l" rtl="0">
              <a:spcBef>
                <a:spcPts val="0"/>
              </a:spcBef>
              <a:spcAft>
                <a:spcPts val="0"/>
              </a:spcAft>
              <a:buSzPts val="1400"/>
              <a:buFont typeface="Arial" panose="020B0604020202020204" pitchFamily="34" charset="0"/>
              <a:buChar char="•"/>
            </a:pPr>
            <a:r>
              <a:rPr lang="fr-FR" sz="1200" b="1" kern="1200" dirty="0">
                <a:solidFill>
                  <a:schemeClr val="dk1"/>
                </a:solidFill>
                <a:latin typeface="Calibri"/>
                <a:ea typeface="Calibri"/>
                <a:cs typeface="Calibri"/>
                <a:sym typeface="Calibri"/>
              </a:rPr>
              <a:t>Échanger</a:t>
            </a:r>
            <a:r>
              <a:rPr lang="fr-FR" dirty="0">
                <a:solidFill>
                  <a:schemeClr val="dk1"/>
                </a:solidFill>
                <a:latin typeface="Calibri"/>
                <a:ea typeface="Calibri"/>
                <a:cs typeface="Calibri"/>
                <a:sym typeface="Calibri"/>
              </a:rPr>
              <a:t> : Le client participe aux discussions, partage régulièrement des retours d’expérience, et ajuste ses attentes en fonction des évolutions.</a:t>
            </a:r>
          </a:p>
          <a:p>
            <a:pPr marL="171450" marR="0" lvl="0" indent="-171450" algn="l" rtl="0">
              <a:spcBef>
                <a:spcPts val="0"/>
              </a:spcBef>
              <a:spcAft>
                <a:spcPts val="0"/>
              </a:spcAft>
              <a:buSzPts val="1400"/>
              <a:buFont typeface="Arial" panose="020B0604020202020204" pitchFamily="34" charset="0"/>
              <a:buChar char="•"/>
            </a:pPr>
            <a:r>
              <a:rPr lang="fr-FR" sz="1200" b="1" kern="1200" dirty="0">
                <a:solidFill>
                  <a:schemeClr val="dk1"/>
                </a:solidFill>
                <a:latin typeface="Calibri"/>
                <a:ea typeface="Calibri"/>
                <a:cs typeface="Calibri"/>
                <a:sym typeface="Calibri"/>
              </a:rPr>
              <a:t>Accompagner</a:t>
            </a:r>
            <a:r>
              <a:rPr lang="fr-FR" dirty="0">
                <a:solidFill>
                  <a:schemeClr val="dk1"/>
                </a:solidFill>
                <a:latin typeface="Calibri"/>
                <a:ea typeface="Calibri"/>
                <a:cs typeface="Calibri"/>
                <a:sym typeface="Calibri"/>
              </a:rPr>
              <a:t> : Le client n’est plus seulement un directeur, mais il accompagne l’équipe tout au long des itérations, en travaillant de manière collaborative pour garantir la bonne direction du projet.</a:t>
            </a:r>
          </a:p>
          <a:p>
            <a:pPr marL="0" marR="0" lvl="0" indent="0" algn="l" rtl="0">
              <a:spcBef>
                <a:spcPts val="0"/>
              </a:spcBef>
              <a:spcAft>
                <a:spcPts val="0"/>
              </a:spcAft>
              <a:buSzPts val="1400"/>
              <a:buFont typeface="Arial"/>
              <a:buNone/>
            </a:pPr>
            <a:endParaRPr lang="fr-FR" sz="1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lang="fr-FR" sz="1400" b="0" i="0" u="none" strike="noStrike" cap="none" dirty="0">
              <a:solidFill>
                <a:schemeClr val="dk1"/>
              </a:solidFill>
              <a:latin typeface="Calibri"/>
              <a:ea typeface="Calibri"/>
              <a:cs typeface="Calibri"/>
              <a:sym typeface="Calibri"/>
            </a:endParaRPr>
          </a:p>
          <a:p>
            <a:pPr marL="0" lvl="0" indent="0" algn="l" rtl="0">
              <a:spcBef>
                <a:spcPts val="0"/>
              </a:spcBef>
              <a:spcAft>
                <a:spcPts val="0"/>
              </a:spcAft>
              <a:buSzPts val="1400"/>
              <a:buFont typeface="Arial"/>
              <a:buNone/>
            </a:pPr>
            <a:r>
              <a:rPr lang="fr-FR" sz="1200" dirty="0">
                <a:solidFill>
                  <a:schemeClr val="dk1"/>
                </a:solidFill>
                <a:latin typeface="Calibri"/>
                <a:ea typeface="Calibri"/>
                <a:cs typeface="Calibri"/>
                <a:sym typeface="Calibri"/>
              </a:rPr>
              <a:t>Le client aussi doit changer dans la réalisation de projet en mode agile, Il n’est plus la uniquement en début a effectuer une commande d’un produit et enfin pour valider la réalisation, mais tout au long de la production afin de valider, éprouver et améliorer le produit.</a:t>
            </a:r>
          </a:p>
          <a:p>
            <a:pPr marL="0" marR="0" lvl="0" indent="0" algn="l" rtl="0">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855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400"/>
              <a:buFont typeface="Arial"/>
              <a:buNone/>
            </a:pPr>
            <a:r>
              <a:rPr lang="fr-FR" dirty="0">
                <a:solidFill>
                  <a:schemeClr val="dk1"/>
                </a:solidFill>
                <a:latin typeface="Calibri"/>
                <a:ea typeface="Calibri"/>
                <a:cs typeface="Calibri"/>
                <a:sym typeface="Calibri"/>
              </a:rPr>
              <a:t>Ici, le développeur n’est plus là uniquement pour développer selon les spécifications mais pour produire une fonctionnalité, c’est à dire challenger le métier, spécifier, proposer . Il devient responsable du produit et n’est plus qu’un exécutant.</a:t>
            </a:r>
          </a:p>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r>
              <a:rPr lang="fr-FR" dirty="0">
                <a:solidFill>
                  <a:schemeClr val="dk1"/>
                </a:solidFill>
                <a:latin typeface="Calibri"/>
                <a:ea typeface="Calibri"/>
                <a:cs typeface="Calibri"/>
                <a:sym typeface="Calibri"/>
              </a:rPr>
              <a:t>Les membres de l’équipes sont impliquées tout au long de la réalisation du produit, de la conception, aux tests et aux démonstrations aux clients, cela pour augmenter l’implication et le sentiment de propriété dans le produit.</a:t>
            </a:r>
          </a:p>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r>
              <a:rPr lang="fr-FR" dirty="0">
                <a:solidFill>
                  <a:schemeClr val="dk1"/>
                </a:solidFill>
                <a:latin typeface="Calibri"/>
                <a:ea typeface="Calibri"/>
                <a:cs typeface="Calibri"/>
                <a:sym typeface="Calibri"/>
              </a:rPr>
              <a:t>L’équipe de développement n’est pas plus vu comme de la main d’</a:t>
            </a:r>
            <a:r>
              <a:rPr lang="fr-FR" dirty="0" err="1">
                <a:solidFill>
                  <a:schemeClr val="dk1"/>
                </a:solidFill>
                <a:latin typeface="Calibri"/>
                <a:ea typeface="Calibri"/>
                <a:cs typeface="Calibri"/>
                <a:sym typeface="Calibri"/>
              </a:rPr>
              <a:t>oeuvre</a:t>
            </a:r>
            <a:r>
              <a:rPr lang="fr-FR" dirty="0">
                <a:solidFill>
                  <a:schemeClr val="dk1"/>
                </a:solidFill>
                <a:latin typeface="Calibri"/>
                <a:ea typeface="Calibri"/>
                <a:cs typeface="Calibri"/>
                <a:sym typeface="Calibri"/>
              </a:rPr>
              <a:t> interchangeable en fonction du besoin et exécutant les planning d’un chef de projet. Maintenant, l’équipe doit être en mesure de s’organiser (seule) afin de produire de la valeur, de concevoir techniquement la solution et répondre à toutes les questions techniques pour la pérennité de la solution.  </a:t>
            </a:r>
          </a:p>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0492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1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1532ea7aa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61532ea7aa_1_7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sz="1800" b="1" u="sng" dirty="0"/>
              <a:t>Qu’est qu’un projet pourquoi on le créé ? </a:t>
            </a:r>
          </a:p>
          <a:p>
            <a:pPr marL="171450" indent="-171450">
              <a:buFont typeface="Arial" panose="020B0604020202020204" pitchFamily="34" charset="0"/>
              <a:buChar char="•"/>
            </a:pPr>
            <a:r>
              <a:rPr lang="fr-FR" sz="1800" dirty="0"/>
              <a:t>Un projet est un ensemble d’activités temporaires qui visent à atteindre un objectif spécifique, par exemple nous avons besoin d’avoir une solution digital qui permet aux utilisateurs de faire leurs virements bancaires/ plus banales la construction d’une maison est un projet. </a:t>
            </a:r>
            <a:r>
              <a:rPr lang="fr-FR" sz="1800" b="1" dirty="0"/>
              <a:t>En autre c’est un ensemble d’activités qui visent à atteindre un objectif spécifique avec des ressources, un calendrier et des contraintes définis, le projet se termine une fois que cet objectif est atteint ou abandonné.</a:t>
            </a:r>
          </a:p>
          <a:p>
            <a:pPr marL="0" indent="0">
              <a:buFont typeface="Arial" panose="020B0604020202020204" pitchFamily="34" charset="0"/>
              <a:buNone/>
            </a:pPr>
            <a:endParaRPr lang="fr-FR" sz="1800" dirty="0"/>
          </a:p>
          <a:p>
            <a:pPr marL="0" marR="0" lvl="0" indent="0" algn="l" rtl="0">
              <a:spcBef>
                <a:spcPts val="0"/>
              </a:spcBef>
              <a:spcAft>
                <a:spcPts val="0"/>
              </a:spcAft>
              <a:buClr>
                <a:schemeClr val="dk1"/>
              </a:buClr>
              <a:buSzPts val="1400"/>
              <a:buFont typeface="Arial"/>
              <a:buNone/>
            </a:pPr>
            <a:r>
              <a:rPr lang="fr-FR" sz="1800" dirty="0">
                <a:solidFill>
                  <a:schemeClr val="dk1"/>
                </a:solidFill>
                <a:latin typeface="Calibri"/>
                <a:ea typeface="Calibri"/>
                <a:cs typeface="Calibri"/>
                <a:sym typeface="Calibri"/>
              </a:rPr>
              <a:t>L’activité visant à organiser les différentes tâches et activités visant à organiser le bon déroulement d’un projet s’appelle “la gestion de projet”.</a:t>
            </a:r>
          </a:p>
          <a:p>
            <a:pPr marL="0" marR="0" lvl="0" indent="0" algn="l" rtl="0">
              <a:spcBef>
                <a:spcPts val="0"/>
              </a:spcBef>
              <a:spcAft>
                <a:spcPts val="0"/>
              </a:spcAft>
              <a:buClr>
                <a:schemeClr val="dk1"/>
              </a:buClr>
              <a:buSzPts val="1400"/>
              <a:buFont typeface="Arial"/>
              <a:buNone/>
            </a:pPr>
            <a:r>
              <a:rPr lang="fr-FR" sz="1800" dirty="0">
                <a:solidFill>
                  <a:schemeClr val="dk1"/>
                </a:solidFill>
                <a:latin typeface="Calibri"/>
                <a:ea typeface="Calibri"/>
                <a:cs typeface="Calibri"/>
                <a:sym typeface="Calibri"/>
              </a:rPr>
              <a:t>Dans ce module, nous allons nous concentrer sur les méthodes dites “Agile”.</a:t>
            </a:r>
          </a:p>
          <a:p>
            <a:pPr marL="0" marR="0" lvl="0" indent="0" algn="l" rtl="0">
              <a:spcBef>
                <a:spcPts val="0"/>
              </a:spcBef>
              <a:spcAft>
                <a:spcPts val="0"/>
              </a:spcAft>
              <a:buClr>
                <a:schemeClr val="dk1"/>
              </a:buClr>
              <a:buSzPts val="1400"/>
              <a:buFont typeface="Arial"/>
              <a:buNone/>
            </a:pPr>
            <a:endParaRPr lang="fr-F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FR" sz="1800" dirty="0">
                <a:solidFill>
                  <a:schemeClr val="dk1"/>
                </a:solidFill>
                <a:latin typeface="Calibri"/>
                <a:ea typeface="Calibri"/>
                <a:cs typeface="Calibri"/>
                <a:sym typeface="Calibri"/>
              </a:rPr>
              <a:t>Avant l’agile nous avions des</a:t>
            </a:r>
            <a:r>
              <a:rPr lang="fr-FR" sz="1800" dirty="0"/>
              <a:t> méthodes prédictives reposent sur une </a:t>
            </a:r>
            <a:r>
              <a:rPr lang="fr-FR" sz="1800" b="1" dirty="0"/>
              <a:t>planification détaillée</a:t>
            </a:r>
            <a:r>
              <a:rPr lang="fr-FR" sz="1800" dirty="0"/>
              <a:t> dès le </a:t>
            </a:r>
            <a:r>
              <a:rPr lang="fr-FR" sz="1800" b="1" dirty="0"/>
              <a:t>début du projet</a:t>
            </a:r>
            <a:r>
              <a:rPr lang="fr-FR" sz="1800" dirty="0"/>
              <a:t>, avec des étapes </a:t>
            </a:r>
            <a:r>
              <a:rPr lang="fr-FR" sz="1800" b="1" dirty="0"/>
              <a:t>clairement définies </a:t>
            </a:r>
            <a:r>
              <a:rPr lang="fr-FR" sz="1800" dirty="0"/>
              <a:t>et un suivi rigide du </a:t>
            </a:r>
            <a:r>
              <a:rPr lang="fr-FR" sz="1800" b="1" dirty="0"/>
              <a:t>plan initial</a:t>
            </a:r>
            <a:r>
              <a:rPr lang="fr-FR" sz="1800" dirty="0"/>
              <a:t>. Elles anticipent </a:t>
            </a:r>
            <a:r>
              <a:rPr lang="fr-FR" sz="1800" b="1" dirty="0"/>
              <a:t>les besoins à l'avance </a:t>
            </a:r>
            <a:r>
              <a:rPr lang="fr-FR" sz="1800" dirty="0"/>
              <a:t>et laissent peu de place </a:t>
            </a:r>
            <a:r>
              <a:rPr lang="fr-FR" sz="1800" b="1" dirty="0"/>
              <a:t>aux changements </a:t>
            </a:r>
            <a:r>
              <a:rPr lang="fr-FR" sz="1800" dirty="0"/>
              <a:t>en cours de route.</a:t>
            </a:r>
          </a:p>
          <a:p>
            <a:pPr marL="0" marR="0" lvl="0" indent="0" algn="l" rtl="0">
              <a:spcBef>
                <a:spcPts val="0"/>
              </a:spcBef>
              <a:spcAft>
                <a:spcPts val="0"/>
              </a:spcAft>
              <a:buClr>
                <a:schemeClr val="dk1"/>
              </a:buClr>
              <a:buSzPts val="1400"/>
              <a:buFont typeface="Arial"/>
              <a:buNone/>
            </a:pPr>
            <a:endParaRPr lang="fr-FR" sz="18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fr-FR" sz="1800" dirty="0">
                <a:solidFill>
                  <a:schemeClr val="dk1"/>
                </a:solidFill>
                <a:latin typeface="Calibri"/>
                <a:ea typeface="Calibri"/>
                <a:cs typeface="Calibri"/>
                <a:sym typeface="Calibri"/>
              </a:rPr>
              <a:t>Nous allons voir les 2 méthodes les plus connues, le </a:t>
            </a:r>
            <a:r>
              <a:rPr lang="fr-FR" sz="1800" b="1" dirty="0">
                <a:solidFill>
                  <a:schemeClr val="dk1"/>
                </a:solidFill>
                <a:latin typeface="Calibri"/>
                <a:ea typeface="Calibri"/>
                <a:cs typeface="Calibri"/>
                <a:sym typeface="Calibri"/>
              </a:rPr>
              <a:t>cycle en cascade </a:t>
            </a:r>
            <a:r>
              <a:rPr lang="fr-FR" sz="1800" dirty="0">
                <a:solidFill>
                  <a:schemeClr val="dk1"/>
                </a:solidFill>
                <a:latin typeface="Calibri"/>
                <a:ea typeface="Calibri"/>
                <a:cs typeface="Calibri"/>
                <a:sym typeface="Calibri"/>
              </a:rPr>
              <a:t>et une de ses dérivées le </a:t>
            </a:r>
            <a:r>
              <a:rPr lang="fr-FR" sz="1800" b="1" dirty="0">
                <a:solidFill>
                  <a:schemeClr val="dk1"/>
                </a:solidFill>
                <a:latin typeface="Calibri"/>
                <a:ea typeface="Calibri"/>
                <a:cs typeface="Calibri"/>
                <a:sym typeface="Calibri"/>
              </a:rPr>
              <a:t>cycle en V.</a:t>
            </a:r>
          </a:p>
          <a:p>
            <a:pPr marL="0" marR="0" lvl="0" indent="0" algn="l" rtl="0">
              <a:spcBef>
                <a:spcPts val="0"/>
              </a:spcBef>
              <a:spcAft>
                <a:spcPts val="0"/>
              </a:spcAft>
              <a:buClr>
                <a:schemeClr val="dk1"/>
              </a:buClr>
              <a:buSzPts val="1400"/>
              <a:buFont typeface="Arial"/>
              <a:buNone/>
            </a:pPr>
            <a:endParaRPr lang="fr-FR" sz="1800" dirty="0">
              <a:solidFill>
                <a:schemeClr val="dk1"/>
              </a:solidFill>
              <a:latin typeface="Calibri"/>
              <a:ea typeface="Calibri"/>
              <a:cs typeface="Calibri"/>
              <a:sym typeface="Calibri"/>
            </a:endParaRPr>
          </a:p>
        </p:txBody>
      </p:sp>
      <p:sp>
        <p:nvSpPr>
          <p:cNvPr id="234" name="Google Shape;234;g61532ea7aa_1_7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9768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400"/>
              <a:buFont typeface="Arial"/>
              <a:buNone/>
            </a:pPr>
            <a:endParaRPr lang="fr-FR" dirty="0">
              <a:solidFill>
                <a:schemeClr val="dk1"/>
              </a:solidFill>
              <a:latin typeface="Calibri"/>
              <a:ea typeface="Calibri"/>
              <a:cs typeface="Calibri"/>
              <a:sym typeface="Calibri"/>
            </a:endParaRP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9240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Mauvaise définition des besoins</a:t>
            </a:r>
          </a:p>
          <a:p>
            <a:pPr marL="171450" indent="-171450">
              <a:buFont typeface="Arial" panose="020B0604020202020204" pitchFamily="34" charset="0"/>
              <a:buChar char="•"/>
            </a:pPr>
            <a:r>
              <a:rPr lang="fr-FR" b="1" dirty="0"/>
              <a:t>Risque : </a:t>
            </a:r>
            <a:r>
              <a:rPr lang="fr-FR" dirty="0"/>
              <a:t>Dans les projets informatiques, un manque de clarté sur les besoins du client peut entraîner un produit qui ne répond pas aux attentes. Cela survient souvent dans les approches traditionnelles, où les spécifications sont définies en début de projet et ne sont plus revues.</a:t>
            </a:r>
          </a:p>
          <a:p>
            <a:pPr marL="171450" indent="-171450">
              <a:buFont typeface="Arial" panose="020B0604020202020204" pitchFamily="34" charset="0"/>
              <a:buChar char="•"/>
            </a:pPr>
            <a:r>
              <a:rPr lang="fr-FR" b="1" dirty="0"/>
              <a:t>Solution agile : </a:t>
            </a:r>
            <a:r>
              <a:rPr lang="fr-FR" dirty="0"/>
              <a:t>L’agilité implique le client tout au long du projet, avec des réunions fréquentes (comme les revues de sprint) où le client valide les fonctionnalités livrées et ajuste les priorités. Cela garantit que le produit correspond aux attentes à chaque étape.</a:t>
            </a:r>
          </a:p>
          <a:p>
            <a:pPr marL="0" indent="0">
              <a:buFont typeface="Arial" panose="020B0604020202020204" pitchFamily="34" charset="0"/>
              <a:buNone/>
            </a:pPr>
            <a:endParaRPr lang="fr-FR" dirty="0"/>
          </a:p>
          <a:p>
            <a:r>
              <a:rPr lang="fr-FR" b="1" u="sng" dirty="0"/>
              <a:t>Manque de flexibilité face aux changements</a:t>
            </a:r>
          </a:p>
          <a:p>
            <a:pPr marL="171450" indent="-171450">
              <a:buFont typeface="Arial" panose="020B0604020202020204" pitchFamily="34" charset="0"/>
              <a:buChar char="•"/>
            </a:pPr>
            <a:r>
              <a:rPr lang="fr-FR" b="1" dirty="0"/>
              <a:t>Risque</a:t>
            </a:r>
            <a:r>
              <a:rPr lang="fr-FR" dirty="0"/>
              <a:t> : Dans un projet traditionnel, les changements en cours de route peuvent être coûteux et difficiles à gérer. Un projet peut être bloqué par des spécifications figées.</a:t>
            </a:r>
          </a:p>
          <a:p>
            <a:pPr marL="171450" indent="-171450">
              <a:buFont typeface="Arial" panose="020B0604020202020204" pitchFamily="34" charset="0"/>
              <a:buChar char="•"/>
            </a:pPr>
            <a:r>
              <a:rPr lang="fr-FR" b="1" dirty="0"/>
              <a:t>Solution agile</a:t>
            </a:r>
            <a:r>
              <a:rPr lang="fr-FR" dirty="0"/>
              <a:t> : L’agilité est construite autour du </a:t>
            </a:r>
            <a:r>
              <a:rPr lang="fr-FR" b="1" dirty="0"/>
              <a:t>changement</a:t>
            </a:r>
            <a:r>
              <a:rPr lang="fr-FR" dirty="0"/>
              <a:t>. Chaque itération permet de réévaluer les priorités et d’ajuster les fonctionnalités en fonction des nouveaux besoins ou des retours d’expérience. Cela réduit les risques de créer un produit obsolète.</a:t>
            </a:r>
          </a:p>
          <a:p>
            <a:pPr marL="0" indent="0">
              <a:buFont typeface="Arial" panose="020B0604020202020204" pitchFamily="34" charset="0"/>
              <a:buNone/>
            </a:pPr>
            <a:endParaRPr lang="fr-FR" dirty="0"/>
          </a:p>
          <a:p>
            <a:r>
              <a:rPr lang="fr-FR" b="1" u="sng" dirty="0"/>
              <a:t>Problèmes de communication dans l'équipe</a:t>
            </a:r>
          </a:p>
          <a:p>
            <a:pPr marL="171450" indent="-171450">
              <a:buFont typeface="Arial" panose="020B0604020202020204" pitchFamily="34" charset="0"/>
              <a:buChar char="•"/>
            </a:pPr>
            <a:r>
              <a:rPr lang="fr-FR" b="1" dirty="0"/>
              <a:t>Risque</a:t>
            </a:r>
            <a:r>
              <a:rPr lang="fr-FR" dirty="0"/>
              <a:t> : Une mauvaise communication peut provoquer des retards, des erreurs, ou des incompréhensions sur les responsabilités de chacun dans le projet.</a:t>
            </a:r>
          </a:p>
          <a:p>
            <a:pPr marL="171450" indent="-171450">
              <a:buFont typeface="Arial" panose="020B0604020202020204" pitchFamily="34" charset="0"/>
              <a:buChar char="•"/>
            </a:pPr>
            <a:r>
              <a:rPr lang="fr-FR" b="1" dirty="0"/>
              <a:t>Solution agile</a:t>
            </a:r>
            <a:r>
              <a:rPr lang="fr-FR" dirty="0"/>
              <a:t> : Les méthodes agiles mettent l'accent sur la </a:t>
            </a:r>
            <a:r>
              <a:rPr lang="fr-FR" b="1" dirty="0"/>
              <a:t>communication quotidienne</a:t>
            </a:r>
            <a:r>
              <a:rPr lang="fr-FR" dirty="0"/>
              <a:t> à travers des réunions courtes (comme le stand-up meeting quotidien). Ces réunions permettent à l'équipe de synchroniser ses efforts, de résoudre rapidement les problèmes et d'ajuster le travail en fonction des avancées.</a:t>
            </a:r>
          </a:p>
          <a:p>
            <a:pPr marL="0" indent="0">
              <a:buFont typeface="Arial" panose="020B0604020202020204" pitchFamily="34" charset="0"/>
              <a:buNone/>
            </a:pPr>
            <a:endParaRPr lang="fr-FR" dirty="0"/>
          </a:p>
          <a:p>
            <a:r>
              <a:rPr lang="fr-FR" b="1" u="sng" dirty="0"/>
              <a:t>Découverte tardive des erreurs</a:t>
            </a:r>
          </a:p>
          <a:p>
            <a:pPr marL="171450" indent="-171450">
              <a:buFont typeface="Arial" panose="020B0604020202020204" pitchFamily="34" charset="0"/>
              <a:buChar char="•"/>
            </a:pPr>
            <a:r>
              <a:rPr lang="fr-FR" b="1" dirty="0"/>
              <a:t>Risque</a:t>
            </a:r>
            <a:r>
              <a:rPr lang="fr-FR" dirty="0"/>
              <a:t> : Les erreurs ou les défauts de conception peuvent ne pas être détectés avant la phase de test, ce qui complique et alourdit la correction des bugs.</a:t>
            </a:r>
          </a:p>
          <a:p>
            <a:pPr marL="171450" indent="-171450">
              <a:buFont typeface="Arial" panose="020B0604020202020204" pitchFamily="34" charset="0"/>
              <a:buChar char="•"/>
            </a:pPr>
            <a:r>
              <a:rPr lang="fr-FR" b="1" dirty="0"/>
              <a:t>Solution agile</a:t>
            </a:r>
            <a:r>
              <a:rPr lang="fr-FR" dirty="0"/>
              <a:t> : Grâce à des cycles courts, l’agilité favorise des tests continus. Les équipes agiles effectuent des tests à chaque sprint, garantissant que les erreurs sont détectées et corrigées rapidement, réduisant ainsi les coûts et les retards.</a:t>
            </a:r>
          </a:p>
          <a:p>
            <a:pPr marL="0" indent="0">
              <a:buFont typeface="Arial" panose="020B0604020202020204" pitchFamily="34" charset="0"/>
              <a:buNone/>
            </a:pPr>
            <a:endParaRPr lang="fr-FR" u="sng" dirty="0"/>
          </a:p>
          <a:p>
            <a:r>
              <a:rPr lang="fr-FR" b="1" u="sng" dirty="0"/>
              <a:t>Risque de sur-engagement des ressources</a:t>
            </a:r>
          </a:p>
          <a:p>
            <a:pPr marL="171450" indent="-171450">
              <a:buFont typeface="Arial" panose="020B0604020202020204" pitchFamily="34" charset="0"/>
              <a:buChar char="•"/>
            </a:pPr>
            <a:r>
              <a:rPr lang="fr-FR" b="1" dirty="0"/>
              <a:t>Risque</a:t>
            </a:r>
            <a:r>
              <a:rPr lang="fr-FR" dirty="0"/>
              <a:t> : Sur une longue période, des engagements irréalistes ou mal planifiés peuvent conduire à l’épuisement des ressources humaines ou matérielles.</a:t>
            </a:r>
          </a:p>
          <a:p>
            <a:pPr marL="171450" indent="-171450">
              <a:buFont typeface="Arial" panose="020B0604020202020204" pitchFamily="34" charset="0"/>
              <a:buChar char="•"/>
            </a:pPr>
            <a:r>
              <a:rPr lang="fr-FR" b="1" dirty="0"/>
              <a:t>Solution agile</a:t>
            </a:r>
            <a:r>
              <a:rPr lang="fr-FR" dirty="0"/>
              <a:t> : Les méthodes agiles favorisent une </a:t>
            </a:r>
            <a:r>
              <a:rPr lang="fr-FR" b="1" dirty="0"/>
              <a:t>planification par itération</a:t>
            </a:r>
            <a:r>
              <a:rPr lang="fr-FR" dirty="0"/>
              <a:t>. Les objectifs des sprints sont réalistes et ajustés en fonction de la capacité réelle de l’équipe, ce qui permet d’éviter la surcharge et de maintenir un rythme soutenable de travail.</a:t>
            </a:r>
          </a:p>
          <a:p>
            <a:pPr marL="0" indent="0">
              <a:buFont typeface="Arial" panose="020B0604020202020204" pitchFamily="34" charset="0"/>
              <a:buNone/>
            </a:pPr>
            <a:endParaRPr lang="fr-FR" dirty="0"/>
          </a:p>
          <a:p>
            <a:r>
              <a:rPr lang="fr-FR" b="1" u="sng" dirty="0"/>
              <a:t>Difficultés à gérer les priorités</a:t>
            </a:r>
          </a:p>
          <a:p>
            <a:pPr marL="171450" indent="-171450">
              <a:buFont typeface="Arial" panose="020B0604020202020204" pitchFamily="34" charset="0"/>
              <a:buChar char="•"/>
            </a:pPr>
            <a:r>
              <a:rPr lang="fr-FR" b="1" dirty="0"/>
              <a:t>Risque</a:t>
            </a:r>
            <a:r>
              <a:rPr lang="fr-FR" dirty="0"/>
              <a:t> : Dans un projet informatique, il peut être difficile de maintenir les priorités alignées sur les besoins réels de l'entreprise, surtout dans un environnement en évolution rapide.</a:t>
            </a:r>
          </a:p>
          <a:p>
            <a:pPr marL="171450" indent="-171450">
              <a:buFont typeface="Arial" panose="020B0604020202020204" pitchFamily="34" charset="0"/>
              <a:buChar char="•"/>
            </a:pPr>
            <a:r>
              <a:rPr lang="fr-FR" b="1" dirty="0"/>
              <a:t>Solution agile</a:t>
            </a:r>
            <a:r>
              <a:rPr lang="fr-FR" dirty="0"/>
              <a:t> : Grâce au </a:t>
            </a:r>
            <a:r>
              <a:rPr lang="fr-FR" b="1" dirty="0"/>
              <a:t>backlog produit</a:t>
            </a:r>
            <a:r>
              <a:rPr lang="fr-FR" dirty="0"/>
              <a:t> et aux revues régulières, l’agilité permet de </a:t>
            </a:r>
            <a:r>
              <a:rPr lang="fr-FR" b="1" dirty="0"/>
              <a:t>revoir les priorités</a:t>
            </a:r>
            <a:r>
              <a:rPr lang="fr-FR" dirty="0"/>
              <a:t> à chaque sprint. Cela garantit que l’équipe travaille toujours sur les tâches qui apportent le plus de valeur à l’entreprise.</a:t>
            </a:r>
          </a:p>
          <a:p>
            <a:pPr marL="0" indent="0">
              <a:buFont typeface="Arial" panose="020B0604020202020204" pitchFamily="34" charset="0"/>
              <a:buNone/>
            </a:pPr>
            <a:endParaRPr lang="fr-FR" dirty="0"/>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3578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2a7680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6d2a768069_0_4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Calibri"/>
              <a:buNone/>
            </a:pPr>
            <a:r>
              <a:rPr lang="fr-FR" b="1" u="sng" dirty="0">
                <a:solidFill>
                  <a:schemeClr val="dk1"/>
                </a:solidFill>
                <a:latin typeface="Calibri"/>
                <a:ea typeface="Calibri"/>
                <a:cs typeface="Calibri"/>
                <a:sym typeface="Calibri"/>
              </a:rPr>
              <a:t>Faible tolérance à l’erreur:</a:t>
            </a:r>
          </a:p>
          <a:p>
            <a:pPr marL="330200" lvl="0" indent="-171450" algn="l" rtl="0">
              <a:spcBef>
                <a:spcPts val="0"/>
              </a:spcBef>
              <a:spcAft>
                <a:spcPts val="0"/>
              </a:spcAft>
              <a:buClr>
                <a:schemeClr val="dk1"/>
              </a:buClr>
              <a:buSzPts val="1100"/>
              <a:buFont typeface="Arial" panose="020B0604020202020204" pitchFamily="34" charset="0"/>
              <a:buChar char="•"/>
            </a:pPr>
            <a:r>
              <a:rPr lang="fr-FR" dirty="0"/>
              <a:t>Ce modèle ne permet pas de </a:t>
            </a:r>
            <a:r>
              <a:rPr lang="fr-FR" b="1" dirty="0"/>
              <a:t>retours en arrière</a:t>
            </a:r>
            <a:r>
              <a:rPr lang="fr-FR" dirty="0"/>
              <a:t> facilement. Si une erreur est détectée tardivement, il peut être coûteux et long de revenir en arrière pour la corriger, car chaque phase est dépendante des précédentes.</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Si une erreur de conception est découverte en phase de tests, elle nécessitera de revenir aux premières phases de spécifications ou de conception, augmentant considérablement le coût et le délai de livraison.</a:t>
            </a:r>
          </a:p>
          <a:p>
            <a:pPr marL="330200" lvl="0" indent="-171450" algn="l" rtl="0">
              <a:spcBef>
                <a:spcPts val="0"/>
              </a:spcBef>
              <a:spcAft>
                <a:spcPts val="0"/>
              </a:spcAft>
              <a:buClr>
                <a:schemeClr val="dk1"/>
              </a:buClr>
              <a:buSzPts val="1100"/>
              <a:buFont typeface="Arial" panose="020B0604020202020204" pitchFamily="34" charset="0"/>
              <a:buChar char="•"/>
            </a:pPr>
            <a:endParaRPr lang="fr-FR" b="1" u="sng" dirty="0"/>
          </a:p>
          <a:p>
            <a:pPr marL="158750" lvl="0" indent="0" algn="l" rtl="0">
              <a:spcBef>
                <a:spcPts val="0"/>
              </a:spcBef>
              <a:spcAft>
                <a:spcPts val="0"/>
              </a:spcAft>
              <a:buClr>
                <a:schemeClr val="dk1"/>
              </a:buClr>
              <a:buSzPts val="1100"/>
              <a:buFont typeface="Arial" panose="020B0604020202020204" pitchFamily="34" charset="0"/>
              <a:buNone/>
            </a:pPr>
            <a:r>
              <a:rPr lang="fr-FR" b="1" u="sng" dirty="0"/>
              <a:t>Tout est anticipé, aucune possibilité de s’adapter :</a:t>
            </a:r>
            <a:endParaRPr lang="fr-FR" dirty="0"/>
          </a:p>
          <a:p>
            <a:pPr marL="330200" lvl="0" indent="-171450" algn="l" rtl="0">
              <a:spcBef>
                <a:spcPts val="0"/>
              </a:spcBef>
              <a:spcAft>
                <a:spcPts val="0"/>
              </a:spcAft>
              <a:buClr>
                <a:schemeClr val="dk1"/>
              </a:buClr>
              <a:buSzPts val="1100"/>
              <a:buFont typeface="Arial" panose="020B0604020202020204" pitchFamily="34" charset="0"/>
              <a:buChar char="•"/>
            </a:pPr>
            <a:r>
              <a:rPr lang="fr-FR" dirty="0"/>
              <a:t>Le cycle en cascade suppose que toutes les exigences sont fixes dès le début du projet (</a:t>
            </a:r>
            <a:r>
              <a:rPr lang="fr" dirty="0">
                <a:solidFill>
                  <a:schemeClr val="dk1"/>
                </a:solidFill>
                <a:latin typeface="Calibri"/>
                <a:cs typeface="Calibri"/>
                <a:sym typeface="Calibri"/>
              </a:rPr>
              <a:t>o</a:t>
            </a:r>
            <a:r>
              <a:rPr lang="fr" dirty="0">
                <a:solidFill>
                  <a:schemeClr val="dk1"/>
                </a:solidFill>
                <a:latin typeface="Calibri"/>
                <a:ea typeface="Calibri"/>
                <a:cs typeface="Calibri"/>
                <a:sym typeface="Calibri"/>
              </a:rPr>
              <a:t>n parle alors </a:t>
            </a:r>
            <a:r>
              <a:rPr lang="fr" b="1" dirty="0">
                <a:solidFill>
                  <a:schemeClr val="dk1"/>
                </a:solidFill>
                <a:latin typeface="Calibri"/>
                <a:ea typeface="Calibri"/>
                <a:cs typeface="Calibri"/>
                <a:sym typeface="Calibri"/>
              </a:rPr>
              <a:t>d’effet tunnel</a:t>
            </a:r>
            <a:r>
              <a:rPr lang="fr" b="0" dirty="0">
                <a:solidFill>
                  <a:schemeClr val="dk1"/>
                </a:solidFill>
                <a:latin typeface="Calibri"/>
                <a:ea typeface="Calibri"/>
                <a:cs typeface="Calibri"/>
                <a:sym typeface="Calibri"/>
              </a:rPr>
              <a:t>)</a:t>
            </a:r>
            <a:r>
              <a:rPr lang="fr-FR" dirty="0"/>
              <a:t>. Cela empêche une adaptation en cours de projet si les besoins des clients ou du marché changent.</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Dans un environnement dynamique comme le développement d’une application mobile, les tendances peuvent changer pendant le développement, mais le modèle en cascade n’autorise pas de révision facile des priorités en cours de route.</a:t>
            </a:r>
          </a:p>
          <a:p>
            <a:pPr marL="330200" lvl="0" indent="-171450" algn="l" rtl="0">
              <a:spcBef>
                <a:spcPts val="0"/>
              </a:spcBef>
              <a:spcAft>
                <a:spcPts val="0"/>
              </a:spcAft>
              <a:buClr>
                <a:schemeClr val="dk1"/>
              </a:buClr>
              <a:buSzPts val="1100"/>
              <a:buFont typeface="Arial" panose="020B0604020202020204" pitchFamily="34" charset="0"/>
              <a:buChar char="•"/>
            </a:pPr>
            <a:endParaRPr lang="fr-FR" dirty="0"/>
          </a:p>
          <a:p>
            <a:r>
              <a:rPr lang="fr-FR" b="1" u="sng" dirty="0"/>
              <a:t>Aucune innovation possible :</a:t>
            </a:r>
          </a:p>
          <a:p>
            <a:pPr marL="171450" indent="-171450">
              <a:buFont typeface="Arial" panose="020B0604020202020204" pitchFamily="34" charset="0"/>
              <a:buChar char="•"/>
            </a:pPr>
            <a:r>
              <a:rPr lang="fr-FR" dirty="0"/>
              <a:t>Le cadre rigide du cycle en V limite les possibilités d’</a:t>
            </a:r>
            <a:r>
              <a:rPr lang="fr-FR" b="1" dirty="0"/>
              <a:t>itérations rapides</a:t>
            </a:r>
            <a:r>
              <a:rPr lang="fr-FR" dirty="0"/>
              <a:t> et d’expérimentation. Tout changement ou ajustement doit passer par un processus de validation complexe, ce qui limite les innovations spontanées. (Ceci est du au fait que </a:t>
            </a:r>
            <a:r>
              <a:rPr lang="fr" dirty="0">
                <a:solidFill>
                  <a:schemeClr val="dk1"/>
                </a:solidFill>
                <a:latin typeface="Calibri"/>
                <a:ea typeface="Calibri"/>
                <a:cs typeface="Calibri"/>
                <a:sym typeface="Calibri"/>
              </a:rPr>
              <a:t>planning est prévu depuis x années et tout est budgété)</a:t>
            </a:r>
            <a:endParaRPr lang="fr-FR" dirty="0"/>
          </a:p>
          <a:p>
            <a:pPr marL="171450" indent="-171450">
              <a:buFont typeface="Arial" panose="020B0604020202020204" pitchFamily="34" charset="0"/>
              <a:buChar char="•"/>
            </a:pPr>
            <a:r>
              <a:rPr lang="fr-FR" b="1" dirty="0"/>
              <a:t>Exemple</a:t>
            </a:r>
            <a:r>
              <a:rPr lang="fr-FR" dirty="0"/>
              <a:t> : Si des opportunités d’amélioration du produit apparaissent en cours de route (nouveaux outils technologiques, fonctionnalités supplémentaires), le cycle en cascade ne permet pas facilement de les intégrer sans perturber le calendrier.</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marL="158750" lvl="0" indent="0" algn="l" rtl="0">
              <a:spcBef>
                <a:spcPts val="0"/>
              </a:spcBef>
              <a:spcAft>
                <a:spcPts val="0"/>
              </a:spcAft>
              <a:buClr>
                <a:schemeClr val="dk1"/>
              </a:buClr>
              <a:buSzPts val="1100"/>
              <a:buFont typeface="Calibri"/>
              <a:buNone/>
            </a:pPr>
            <a:r>
              <a:rPr lang="fr-FR" dirty="0">
                <a:solidFill>
                  <a:schemeClr val="tx1"/>
                </a:solidFill>
                <a:latin typeface="+mn-lt"/>
                <a:ea typeface="+mn-ea"/>
                <a:cs typeface="+mn-cs"/>
                <a:sym typeface="Calibri"/>
              </a:rPr>
              <a:t>Les deux derniers points sont complémentaires.</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algn="l" defTabSz="914400" rtl="0" eaLnBrk="1" latinLnBrk="0" hangingPunct="1"/>
            <a:r>
              <a:rPr lang="fr-FR" sz="1200" b="1" u="sng" kern="1200" dirty="0">
                <a:solidFill>
                  <a:schemeClr val="tx1"/>
                </a:solidFill>
                <a:latin typeface="+mn-lt"/>
                <a:ea typeface="+mn-ea"/>
                <a:cs typeface="+mn-cs"/>
              </a:rPr>
              <a:t>Réalisation qui peut s’éloigner de l’objectif du client :</a:t>
            </a:r>
          </a:p>
          <a:p>
            <a:pPr marL="171450" indent="-171450">
              <a:buFont typeface="Arial" panose="020B0604020202020204" pitchFamily="34" charset="0"/>
              <a:buChar char="•"/>
            </a:pPr>
            <a:r>
              <a:rPr lang="fr-FR" dirty="0"/>
              <a:t>Comme les </a:t>
            </a:r>
            <a:r>
              <a:rPr lang="fr-FR" b="1" dirty="0"/>
              <a:t>exigences sont définies</a:t>
            </a:r>
            <a:r>
              <a:rPr lang="fr-FR" dirty="0"/>
              <a:t> en amont et qu’il n’y a pas de retour d’information fréquent, il est possible que le produit final ne corresponde pas parfaitement aux attentes des utilisateurs finaux.</a:t>
            </a:r>
          </a:p>
          <a:p>
            <a:pPr marL="171450" indent="-171450">
              <a:buFont typeface="Arial" panose="020B0604020202020204" pitchFamily="34" charset="0"/>
              <a:buChar char="•"/>
            </a:pPr>
            <a:r>
              <a:rPr lang="fr-FR" b="1" dirty="0"/>
              <a:t>Exemple</a:t>
            </a:r>
            <a:r>
              <a:rPr lang="fr-FR" dirty="0"/>
              <a:t> : Si un client ne participe pas activement à chaque étape (comme dans l'agilité), il pourrait constater à la fin que le produit livré ne répond pas exactement à ses besoins ou à ses attentes.</a:t>
            </a:r>
          </a:p>
          <a:p>
            <a:pPr marL="158750" lvl="0" indent="0" algn="l" rtl="0">
              <a:spcBef>
                <a:spcPts val="0"/>
              </a:spcBef>
              <a:spcAft>
                <a:spcPts val="0"/>
              </a:spcAft>
              <a:buClr>
                <a:schemeClr val="dk1"/>
              </a:buClr>
              <a:buSzPts val="1100"/>
              <a:buFont typeface="Calibri"/>
              <a:buNone/>
            </a:pPr>
            <a:endParaRPr lang="fr-FR" dirty="0">
              <a:solidFill>
                <a:schemeClr val="dk1"/>
              </a:solidFill>
              <a:latin typeface="Calibri"/>
              <a:ea typeface="Calibri"/>
              <a:cs typeface="Calibri"/>
              <a:sym typeface="Calibri"/>
            </a:endParaRPr>
          </a:p>
          <a:p>
            <a:r>
              <a:rPr lang="fr-FR" b="1" u="sng" dirty="0"/>
              <a:t>Risque de découverte tardive de spécifications fausses ou incomplètes :</a:t>
            </a:r>
          </a:p>
          <a:p>
            <a:pPr marL="171450" indent="-171450">
              <a:buFont typeface="Arial" panose="020B0604020202020204" pitchFamily="34" charset="0"/>
              <a:buChar char="•"/>
            </a:pPr>
            <a:r>
              <a:rPr lang="fr-FR" dirty="0"/>
              <a:t>Si des </a:t>
            </a:r>
            <a:r>
              <a:rPr lang="fr-FR" b="1" dirty="0"/>
              <a:t>spécifications incorrectes ou manquantes</a:t>
            </a:r>
            <a:r>
              <a:rPr lang="fr-FR" dirty="0"/>
              <a:t> sont identifiées après la phase de conception ou de développement, cela peut entraîner des retards et des coûts supplémentaires, car il est difficile de revenir en arrière dans le cycle en cascade.</a:t>
            </a:r>
          </a:p>
          <a:p>
            <a:pPr marL="171450" indent="-171450">
              <a:buFont typeface="Arial" panose="020B0604020202020204" pitchFamily="34" charset="0"/>
              <a:buChar char="•"/>
            </a:pPr>
            <a:r>
              <a:rPr lang="fr-FR" b="1" dirty="0"/>
              <a:t>Exemple</a:t>
            </a:r>
            <a:r>
              <a:rPr lang="fr-FR" dirty="0"/>
              <a:t> : Si des besoins critiques sont omis dans la phase de spécifications et ne sont découverts qu'en phase de tests, la correction entraînera un effet domino à travers toutes les étapes précédentes, augmentant considérablement les délais et coûts.</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366" name="Google Shape;366;g6d2a768069_0_4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0840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18f11f61e_0_212: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endParaRPr sz="1100" b="0" i="0" u="none" strike="noStrike" cap="none" dirty="0"/>
          </a:p>
        </p:txBody>
      </p:sp>
      <p:sp>
        <p:nvSpPr>
          <p:cNvPr id="384" name="Google Shape;384;g418f11f61e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544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Agile Scrum Methodology</a:t>
            </a:r>
          </a:p>
          <a:p>
            <a:pPr marL="171450" indent="-171450">
              <a:buFont typeface="Arial" panose="020B0604020202020204" pitchFamily="34" charset="0"/>
              <a:buChar char="•"/>
            </a:pPr>
            <a:r>
              <a:rPr lang="fr-FR" b="1" dirty="0"/>
              <a:t>Description</a:t>
            </a:r>
            <a:r>
              <a:rPr lang="fr-FR" dirty="0"/>
              <a:t> : Scrum est une méthode agile populaire qui se concentre sur des cycles de travail courts appelés </a:t>
            </a:r>
            <a:r>
              <a:rPr lang="fr-FR" b="1" dirty="0"/>
              <a:t>sprints</a:t>
            </a:r>
            <a:r>
              <a:rPr lang="fr-FR" dirty="0"/>
              <a:t>, généralement de 2 à 4 semaines. L'objectif est de livrer des incréments de produits fonctionnels après chaque sprint. Il comprend des rôles clés comme le </a:t>
            </a:r>
            <a:r>
              <a:rPr lang="fr-FR" b="1" dirty="0"/>
              <a:t>Scrum Master</a:t>
            </a:r>
            <a:r>
              <a:rPr lang="fr-FR" dirty="0"/>
              <a:t>, le </a:t>
            </a:r>
            <a:r>
              <a:rPr lang="fr-FR" b="1" dirty="0"/>
              <a:t>Product Owner</a:t>
            </a:r>
            <a:r>
              <a:rPr lang="fr-FR" dirty="0"/>
              <a:t> et l'équipe de développement, favorisant la collaboration et les retours rapides du client.</a:t>
            </a:r>
          </a:p>
          <a:p>
            <a:pPr marL="0" indent="0">
              <a:buFont typeface="Arial" panose="020B0604020202020204" pitchFamily="34" charset="0"/>
              <a:buNone/>
            </a:pPr>
            <a:r>
              <a:rPr lang="fr-FR" b="1" u="sng" dirty="0" err="1"/>
              <a:t>Scaled</a:t>
            </a:r>
            <a:r>
              <a:rPr lang="fr-FR" b="1" u="sng" dirty="0"/>
              <a:t> Agile Framework (</a:t>
            </a:r>
            <a:r>
              <a:rPr lang="fr-FR" b="1" u="sng" dirty="0" err="1"/>
              <a:t>SAFe</a:t>
            </a:r>
            <a:r>
              <a:rPr lang="fr-FR" b="1" u="sng" dirty="0"/>
              <a:t>)</a:t>
            </a:r>
          </a:p>
          <a:p>
            <a:pPr marL="171450" indent="-171450">
              <a:buFont typeface="Arial" panose="020B0604020202020204" pitchFamily="34" charset="0"/>
              <a:buChar char="•"/>
            </a:pPr>
            <a:r>
              <a:rPr lang="fr-FR" b="1" dirty="0"/>
              <a:t>Description</a:t>
            </a:r>
            <a:r>
              <a:rPr lang="fr-FR" b="0" dirty="0"/>
              <a:t> : </a:t>
            </a:r>
            <a:r>
              <a:rPr lang="fr-FR" b="0" dirty="0" err="1"/>
              <a:t>SAFe</a:t>
            </a:r>
            <a:r>
              <a:rPr lang="fr-FR" b="0" dirty="0"/>
              <a:t> est un cadre conçu pour appliquer l'agilité à grande échelle. Il intègre les pratiques agiles, Lean et DevOps pour gérer des projets dans de grandes organisations impliquant plusieurs équipes. </a:t>
            </a:r>
            <a:r>
              <a:rPr lang="fr-FR" b="0" dirty="0" err="1"/>
              <a:t>SAFe</a:t>
            </a:r>
            <a:r>
              <a:rPr lang="fr-FR" b="0" dirty="0"/>
              <a:t> permet un alignement stratégique entre les différentes équipes, assurant une meilleure coordination sur les projets complexes.</a:t>
            </a:r>
          </a:p>
          <a:p>
            <a:pPr marL="0" indent="0">
              <a:buFont typeface="Arial" panose="020B0604020202020204" pitchFamily="34" charset="0"/>
              <a:buNone/>
            </a:pPr>
            <a:endParaRPr lang="fr-FR" b="0" dirty="0"/>
          </a:p>
          <a:p>
            <a:r>
              <a:rPr lang="fr-FR" b="1" u="sng" dirty="0"/>
              <a:t>Lean Software Development</a:t>
            </a:r>
          </a:p>
          <a:p>
            <a:pPr marL="171450" indent="-171450">
              <a:buFont typeface="Arial" panose="020B0604020202020204" pitchFamily="34" charset="0"/>
              <a:buChar char="•"/>
            </a:pPr>
            <a:r>
              <a:rPr lang="fr-FR" b="1" dirty="0"/>
              <a:t>Description</a:t>
            </a:r>
            <a:r>
              <a:rPr lang="fr-FR" dirty="0"/>
              <a:t> : Basé sur les principes de Lean </a:t>
            </a:r>
            <a:r>
              <a:rPr lang="fr-FR" dirty="0" err="1"/>
              <a:t>Manufacturing</a:t>
            </a:r>
            <a:r>
              <a:rPr lang="fr-FR" dirty="0"/>
              <a:t>, cette méthode se concentre sur la </a:t>
            </a:r>
            <a:r>
              <a:rPr lang="fr-FR" b="1" dirty="0"/>
              <a:t>réduction des déchets</a:t>
            </a:r>
            <a:r>
              <a:rPr lang="fr-FR" dirty="0"/>
              <a:t> (temps, ressources) et l'amélioration continue. Elle vise à créer de la valeur pour le client en optimisant l'efficacité des processus.</a:t>
            </a:r>
          </a:p>
          <a:p>
            <a:pPr marL="171450" indent="-171450">
              <a:buFont typeface="Arial" panose="020B0604020202020204" pitchFamily="34" charset="0"/>
              <a:buChar char="•"/>
            </a:pPr>
            <a:endParaRPr lang="fr-FR" dirty="0"/>
          </a:p>
          <a:p>
            <a:r>
              <a:rPr lang="fr-FR" b="1" u="sng" dirty="0"/>
              <a:t>Kanban</a:t>
            </a:r>
          </a:p>
          <a:p>
            <a:pPr marL="171450" indent="-171450">
              <a:buFont typeface="Arial" panose="020B0604020202020204" pitchFamily="34" charset="0"/>
              <a:buChar char="•"/>
            </a:pPr>
            <a:r>
              <a:rPr lang="fr-FR" b="1" dirty="0"/>
              <a:t>Description</a:t>
            </a:r>
            <a:r>
              <a:rPr lang="fr-FR" dirty="0"/>
              <a:t> : Kanban est une méthode agile qui utilise un tableau visuel pour représenter le flux de travail, permettant de gérer les tâches en cours et de </a:t>
            </a:r>
            <a:r>
              <a:rPr lang="fr-FR" b="1" dirty="0"/>
              <a:t>limiter le nombre de tâches</a:t>
            </a:r>
            <a:r>
              <a:rPr lang="fr-FR" dirty="0"/>
              <a:t> en cours pour éviter la surcharge. Cela permet une flexibilité et une amélioration continue.</a:t>
            </a:r>
          </a:p>
          <a:p>
            <a:pPr marL="171450" indent="-171450">
              <a:buFont typeface="Arial" panose="020B0604020202020204" pitchFamily="34" charset="0"/>
              <a:buChar char="•"/>
            </a:pPr>
            <a:endParaRPr lang="fr-FR" dirty="0"/>
          </a:p>
          <a:p>
            <a:r>
              <a:rPr lang="fr-FR" b="1" u="sng" dirty="0" err="1"/>
              <a:t>Extreme</a:t>
            </a:r>
            <a:r>
              <a:rPr lang="fr-FR" b="1" u="sng" dirty="0"/>
              <a:t> Programming (XP)</a:t>
            </a:r>
          </a:p>
          <a:p>
            <a:pPr marL="171450" indent="-171450">
              <a:buFont typeface="Arial" panose="020B0604020202020204" pitchFamily="34" charset="0"/>
              <a:buChar char="•"/>
            </a:pPr>
            <a:r>
              <a:rPr lang="fr-FR" b="1" dirty="0"/>
              <a:t>Description</a:t>
            </a:r>
            <a:r>
              <a:rPr lang="fr-FR" dirty="0"/>
              <a:t> : XP est une méthode agile qui met l'accent sur la </a:t>
            </a:r>
            <a:r>
              <a:rPr lang="fr-FR" b="1" dirty="0"/>
              <a:t>qualité du code</a:t>
            </a:r>
            <a:r>
              <a:rPr lang="fr-FR" dirty="0"/>
              <a:t> grâce à des pratiques comme le développement itératif, les tests automatisés, la programmation en binôme et le </a:t>
            </a:r>
            <a:r>
              <a:rPr lang="fr-FR" dirty="0" err="1"/>
              <a:t>refactoring</a:t>
            </a:r>
            <a:r>
              <a:rPr lang="fr-FR" dirty="0"/>
              <a:t>. XP vise à améliorer la réactivité et la qualité du produit final.</a:t>
            </a:r>
          </a:p>
          <a:p>
            <a:pPr marL="0" indent="0">
              <a:buFont typeface="Arial" panose="020B0604020202020204" pitchFamily="34" charset="0"/>
              <a:buNone/>
            </a:pPr>
            <a:endParaRPr lang="fr-FR" dirty="0"/>
          </a:p>
          <a:p>
            <a:r>
              <a:rPr lang="fr-FR" b="1" u="sng" dirty="0"/>
              <a:t>Crystal Methodology</a:t>
            </a:r>
          </a:p>
          <a:p>
            <a:pPr marL="171450" indent="-171450">
              <a:buFont typeface="Arial" panose="020B0604020202020204" pitchFamily="34" charset="0"/>
              <a:buChar char="•"/>
            </a:pPr>
            <a:r>
              <a:rPr lang="fr-FR" b="1" dirty="0"/>
              <a:t>Description</a:t>
            </a:r>
            <a:r>
              <a:rPr lang="fr-FR" dirty="0"/>
              <a:t> : Crystal est une famille de méthodologies légères qui favorise la </a:t>
            </a:r>
            <a:r>
              <a:rPr lang="fr-FR" b="1" dirty="0"/>
              <a:t>communication</a:t>
            </a:r>
            <a:r>
              <a:rPr lang="fr-FR" dirty="0"/>
              <a:t> et l'</a:t>
            </a:r>
            <a:r>
              <a:rPr lang="fr-FR" b="1" dirty="0"/>
              <a:t>adaptabilité</a:t>
            </a:r>
            <a:r>
              <a:rPr lang="fr-FR" dirty="0"/>
              <a:t>. Crystal s'adapte aux équipes de différentes tailles, avec des variantes comme Crystal Clear pour les petites équipes et Crystal Red pour les projets plus complexes.</a:t>
            </a:r>
          </a:p>
          <a:p>
            <a:pPr marL="0" indent="0">
              <a:buFont typeface="Arial" panose="020B0604020202020204" pitchFamily="34" charset="0"/>
              <a:buNone/>
            </a:pPr>
            <a:endParaRPr lang="fr-FR" dirty="0"/>
          </a:p>
          <a:p>
            <a:r>
              <a:rPr lang="fr-FR" b="1" u="sng" dirty="0"/>
              <a:t>Dynamic </a:t>
            </a:r>
            <a:r>
              <a:rPr lang="fr-FR" b="1" u="sng" dirty="0" err="1"/>
              <a:t>Systems</a:t>
            </a:r>
            <a:r>
              <a:rPr lang="fr-FR" b="1" u="sng" dirty="0"/>
              <a:t> Development Method (DSDM)</a:t>
            </a:r>
          </a:p>
          <a:p>
            <a:pPr marL="171450" indent="-171450">
              <a:buFont typeface="Arial" panose="020B0604020202020204" pitchFamily="34" charset="0"/>
              <a:buChar char="•"/>
            </a:pPr>
            <a:r>
              <a:rPr lang="fr-FR" b="1" dirty="0"/>
              <a:t>Description</a:t>
            </a:r>
            <a:r>
              <a:rPr lang="fr-FR" dirty="0"/>
              <a:t> : DSDM est une méthode agile qui met l'accent sur une </a:t>
            </a:r>
            <a:r>
              <a:rPr lang="fr-FR" b="1" dirty="0"/>
              <a:t>livraison rapide</a:t>
            </a:r>
            <a:r>
              <a:rPr lang="fr-FR" dirty="0"/>
              <a:t> et des ajustements en fonction des besoins des utilisateurs. Il propose un cadre clair avec des rôles et responsabilités bien définis pour garantir que les projets respectent les délais et les budgets.</a:t>
            </a:r>
          </a:p>
          <a:p>
            <a:pPr marL="0" indent="0">
              <a:buFont typeface="Arial" panose="020B0604020202020204" pitchFamily="34" charset="0"/>
              <a:buNone/>
            </a:pPr>
            <a:endParaRPr lang="fr-FR" dirty="0"/>
          </a:p>
          <a:p>
            <a:r>
              <a:rPr lang="fr-FR" b="1" u="sng" dirty="0" err="1"/>
              <a:t>Feature</a:t>
            </a:r>
            <a:r>
              <a:rPr lang="fr-FR" b="1" u="sng" dirty="0"/>
              <a:t> Driven Development (FDD)</a:t>
            </a:r>
          </a:p>
          <a:p>
            <a:pPr marL="171450" indent="-171450">
              <a:buFont typeface="Arial" panose="020B0604020202020204" pitchFamily="34" charset="0"/>
              <a:buChar char="•"/>
            </a:pPr>
            <a:r>
              <a:rPr lang="fr-FR" b="1" dirty="0"/>
              <a:t>Description</a:t>
            </a:r>
            <a:r>
              <a:rPr lang="fr-FR" dirty="0"/>
              <a:t> : FDD se concentre sur le </a:t>
            </a:r>
            <a:r>
              <a:rPr lang="fr-FR" b="1" dirty="0"/>
              <a:t>développement par fonctionnalités</a:t>
            </a:r>
            <a:r>
              <a:rPr lang="fr-FR" dirty="0"/>
              <a:t>. Le projet est divisé en petites fonctionnalités qui sont développées en cycles rapides. Chaque fonctionnalité est traitée de manière incrémentale, ce qui permet des ajustements fréquents et une amélioration continue.</a:t>
            </a: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61514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À faire (Backlog ou To Do)</a:t>
            </a:r>
            <a:r>
              <a:rPr lang="fr-FR" dirty="0"/>
              <a:t> : Les tâches qui doivent encore être commencées. C’est une liste de tout ce qui doit être fait.</a:t>
            </a:r>
          </a:p>
          <a:p>
            <a:pPr marL="171450" indent="-171450">
              <a:buFont typeface="Arial" panose="020B0604020202020204" pitchFamily="34" charset="0"/>
              <a:buChar char="•"/>
            </a:pPr>
            <a:r>
              <a:rPr lang="fr-FR" b="1" dirty="0"/>
              <a:t>En cours (Work In Progress - WIP ou Doing)</a:t>
            </a:r>
            <a:r>
              <a:rPr lang="fr-FR" dirty="0"/>
              <a:t> : Les tâches actuellement en cours de réalisation par l'équipe. Le nombre de tâches en cours est généralement limité pour éviter la surcharge.</a:t>
            </a:r>
          </a:p>
          <a:p>
            <a:pPr marL="171450" indent="-171450">
              <a:buFont typeface="Arial" panose="020B0604020202020204" pitchFamily="34" charset="0"/>
              <a:buChar char="•"/>
            </a:pPr>
            <a:r>
              <a:rPr lang="fr-FR" b="1" dirty="0"/>
              <a:t>Terminé (Done)</a:t>
            </a:r>
            <a:r>
              <a:rPr lang="fr-FR" dirty="0"/>
              <a:t> : Les tâches qui ont été finalisées et complétées. Cela signifie qu'elles sont prêtes à être livrées ou considérées comme terminées.</a:t>
            </a:r>
          </a:p>
          <a:p>
            <a:pPr marL="0" indent="0">
              <a:buFont typeface="Arial" panose="020B0604020202020204" pitchFamily="34" charset="0"/>
              <a:buNone/>
            </a:pPr>
            <a:r>
              <a:rPr lang="fr-FR" dirty="0"/>
              <a:t>Ces étapes sont personnalisables en fonction des besoins de l'équipe ou du projet. Par exemple, des colonnes supplémentaires comme "En révision" ou "En test" peuvent être ajoutées pour mieux refléter les différentes phases du travail.</a:t>
            </a:r>
          </a:p>
          <a:p>
            <a:endParaRPr lang="fr-FR" dirty="0"/>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97365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None/>
            </a:pPr>
            <a:r>
              <a:rPr lang="fr-FR" b="1" u="sng" dirty="0"/>
              <a:t>Explication :</a:t>
            </a:r>
          </a:p>
          <a:p>
            <a:pPr>
              <a:buFont typeface="Arial" panose="020B0604020202020204" pitchFamily="34" charset="0"/>
              <a:buNone/>
            </a:pPr>
            <a:r>
              <a:rPr lang="fr-FR" dirty="0"/>
              <a:t>Cette image montre un tableau Kanban avec quatre tâches </a:t>
            </a:r>
            <a:r>
              <a:rPr lang="fr-FR" b="1" dirty="0"/>
              <a:t>(1, 2, 3, 4)</a:t>
            </a:r>
            <a:r>
              <a:rPr lang="fr-FR" dirty="0"/>
              <a:t> dans la colonne "À faire" (TODO). Ces tâches n'ont pas encore été commencées (c’est notre backlog de tâches à faire).</a:t>
            </a:r>
          </a:p>
          <a:p>
            <a:pPr>
              <a:buFont typeface="Arial" panose="020B0604020202020204" pitchFamily="34" charset="0"/>
              <a:buNone/>
            </a:pPr>
            <a:r>
              <a:rPr lang="fr-FR" b="1" u="sng" dirty="0"/>
              <a:t>Exemple de projet :</a:t>
            </a:r>
          </a:p>
          <a:p>
            <a:pPr>
              <a:buFont typeface="Arial" panose="020B0604020202020204" pitchFamily="34" charset="0"/>
              <a:buNone/>
            </a:pPr>
            <a:r>
              <a:rPr lang="fr-FR" dirty="0"/>
              <a:t> Imaginons un projet de développement d'une application mobile. Les tâches pourraient inclure :</a:t>
            </a:r>
          </a:p>
          <a:p>
            <a:pPr marL="171450" indent="-171450">
              <a:buFont typeface="Arial" panose="020B0604020202020204" pitchFamily="34" charset="0"/>
              <a:buChar char="•"/>
            </a:pPr>
            <a:r>
              <a:rPr lang="fr-FR" b="1" u="none" dirty="0"/>
              <a:t>Tache 1 : </a:t>
            </a:r>
            <a:r>
              <a:rPr lang="fr-FR" b="0" u="none" dirty="0"/>
              <a:t>Création de la page d'accueil.</a:t>
            </a:r>
          </a:p>
          <a:p>
            <a:pPr marL="171450" indent="-171450">
              <a:buFont typeface="Arial" panose="020B0604020202020204" pitchFamily="34" charset="0"/>
              <a:buChar char="•"/>
            </a:pPr>
            <a:r>
              <a:rPr lang="fr-FR" b="1" u="none" dirty="0"/>
              <a:t>Tache 2 : </a:t>
            </a:r>
            <a:r>
              <a:rPr lang="fr-FR" b="0" u="none" dirty="0"/>
              <a:t>Développement du formulaire d'inscription.</a:t>
            </a:r>
          </a:p>
          <a:p>
            <a:pPr marL="171450" indent="-171450">
              <a:buFont typeface="Arial" panose="020B0604020202020204" pitchFamily="34" charset="0"/>
              <a:buChar char="•"/>
            </a:pPr>
            <a:r>
              <a:rPr lang="fr-FR" b="1" u="none" dirty="0"/>
              <a:t>Tache 3 : </a:t>
            </a:r>
            <a:r>
              <a:rPr lang="fr-FR" b="0" u="none" dirty="0"/>
              <a:t>Conception de l'interface utilisateur (UI).</a:t>
            </a:r>
          </a:p>
          <a:p>
            <a:pPr marL="171450" indent="-171450">
              <a:buFont typeface="Arial" panose="020B0604020202020204" pitchFamily="34" charset="0"/>
              <a:buChar char="•"/>
            </a:pPr>
            <a:r>
              <a:rPr lang="fr-FR" b="1" u="none" dirty="0"/>
              <a:t>Tache 4 : </a:t>
            </a:r>
            <a:r>
              <a:rPr lang="fr-FR" b="0" u="none" dirty="0"/>
              <a:t>Mise en place de l'authentification.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None/>
            </a:pPr>
            <a:r>
              <a:rPr lang="fr-FR" b="1" u="sng" dirty="0"/>
              <a:t>Explication : </a:t>
            </a:r>
          </a:p>
          <a:p>
            <a:pPr marL="171450" indent="-171450">
              <a:buFont typeface="Arial" panose="020B0604020202020204" pitchFamily="34" charset="0"/>
              <a:buChar char="•"/>
            </a:pPr>
            <a:r>
              <a:rPr lang="fr-FR" dirty="0"/>
              <a:t>Les tâches sont maintenant réparties entre les colonnes "</a:t>
            </a:r>
            <a:r>
              <a:rPr lang="fr-FR" b="1" dirty="0"/>
              <a:t>Développement</a:t>
            </a:r>
            <a:r>
              <a:rPr lang="fr-FR" dirty="0"/>
              <a:t>" (DEV), "</a:t>
            </a:r>
            <a:r>
              <a:rPr lang="fr-FR" b="1" dirty="0"/>
              <a:t>Test</a:t>
            </a:r>
            <a:r>
              <a:rPr lang="fr-FR" dirty="0"/>
              <a:t>" (TEST) et "</a:t>
            </a:r>
            <a:r>
              <a:rPr lang="fr-FR" b="1" dirty="0"/>
              <a:t>À faire</a:t>
            </a:r>
            <a:r>
              <a:rPr lang="fr-FR" dirty="0"/>
              <a:t>". </a:t>
            </a:r>
          </a:p>
          <a:p>
            <a:pPr marL="171450" indent="-171450">
              <a:buFont typeface="Arial" panose="020B0604020202020204" pitchFamily="34" charset="0"/>
              <a:buChar char="•"/>
            </a:pPr>
            <a:r>
              <a:rPr lang="fr-FR" dirty="0"/>
              <a:t>La limite de </a:t>
            </a:r>
            <a:r>
              <a:rPr lang="fr-FR" b="1" dirty="0"/>
              <a:t>WIP</a:t>
            </a:r>
            <a:r>
              <a:rPr lang="fr-FR" dirty="0"/>
              <a:t> (Work in Progress) est appliquée pour éviter d’avoir trop de tâches </a:t>
            </a:r>
            <a:r>
              <a:rPr lang="fr-FR" b="1" dirty="0"/>
              <a:t>en cours simultanément </a:t>
            </a:r>
            <a:r>
              <a:rPr lang="fr-FR" dirty="0"/>
              <a:t>: 2 tâches dans DEV et 1 tâche dans TEST et 1 tache dans </a:t>
            </a:r>
            <a:r>
              <a:rPr lang="fr" sz="1200" u="none" strike="noStrike" cap="none" dirty="0"/>
              <a:t>DEPLOY</a:t>
            </a:r>
            <a:r>
              <a:rPr lang="fr-FR" dirty="0"/>
              <a:t>.</a:t>
            </a:r>
          </a:p>
          <a:p>
            <a:pPr marL="171450" indent="-171450">
              <a:buFont typeface="Arial" panose="020B0604020202020204" pitchFamily="34" charset="0"/>
              <a:buChar char="•"/>
            </a:pPr>
            <a:r>
              <a:rPr lang="fr-FR" dirty="0"/>
              <a:t>Cela garantit que l'équipe ne se surcharge pas de travail</a:t>
            </a:r>
          </a:p>
          <a:p>
            <a:pPr>
              <a:buFont typeface="Arial" panose="020B0604020202020204" pitchFamily="34" charset="0"/>
              <a:buNone/>
            </a:pPr>
            <a:endParaRPr lang="fr-FR" b="1" dirty="0"/>
          </a:p>
          <a:p>
            <a:pPr>
              <a:buFont typeface="Arial" panose="020B0604020202020204" pitchFamily="34" charset="0"/>
              <a:buNone/>
            </a:pPr>
            <a:r>
              <a:rPr lang="fr-FR" b="1" u="sng" dirty="0"/>
              <a:t>Exemple de projet</a:t>
            </a:r>
            <a:r>
              <a:rPr lang="fr-FR" u="sng" dirty="0"/>
              <a:t> :</a:t>
            </a:r>
          </a:p>
          <a:p>
            <a:pPr>
              <a:buFont typeface="Arial" panose="020B0604020202020204" pitchFamily="34" charset="0"/>
              <a:buNone/>
            </a:pPr>
            <a:r>
              <a:rPr lang="fr-FR" dirty="0"/>
              <a:t>Dans notre exemple d'application mobile :</a:t>
            </a:r>
          </a:p>
          <a:p>
            <a:pPr marL="171450" indent="-171450">
              <a:buFont typeface="Arial" panose="020B0604020202020204" pitchFamily="34" charset="0"/>
              <a:buChar char="•"/>
            </a:pPr>
            <a:r>
              <a:rPr lang="fr-FR" dirty="0"/>
              <a:t>La </a:t>
            </a:r>
            <a:r>
              <a:rPr lang="fr-FR" b="1" dirty="0"/>
              <a:t>tâche 1</a:t>
            </a:r>
            <a:r>
              <a:rPr lang="fr-FR" dirty="0"/>
              <a:t> est en phase de test (TEST), </a:t>
            </a:r>
          </a:p>
          <a:p>
            <a:pPr marL="171450" indent="-171450">
              <a:buFont typeface="Arial" panose="020B0604020202020204" pitchFamily="34" charset="0"/>
              <a:buChar char="•"/>
            </a:pPr>
            <a:r>
              <a:rPr lang="fr-FR" dirty="0"/>
              <a:t>La </a:t>
            </a:r>
            <a:r>
              <a:rPr lang="fr-FR" sz="1200" b="1" kern="1200" dirty="0">
                <a:solidFill>
                  <a:schemeClr val="tx1"/>
                </a:solidFill>
                <a:latin typeface="+mn-lt"/>
                <a:ea typeface="+mn-ea"/>
                <a:cs typeface="+mn-cs"/>
              </a:rPr>
              <a:t>tâche 2 </a:t>
            </a:r>
            <a:r>
              <a:rPr lang="fr-FR" dirty="0"/>
              <a:t>et la </a:t>
            </a:r>
            <a:r>
              <a:rPr lang="fr-FR" sz="1200" b="1" kern="1200" dirty="0">
                <a:solidFill>
                  <a:schemeClr val="tx1"/>
                </a:solidFill>
                <a:latin typeface="+mn-lt"/>
                <a:ea typeface="+mn-ea"/>
                <a:cs typeface="+mn-cs"/>
              </a:rPr>
              <a:t>tâche 3</a:t>
            </a:r>
            <a:r>
              <a:rPr lang="fr-FR" dirty="0"/>
              <a:t> sont en cours de développement (DEV),</a:t>
            </a:r>
          </a:p>
          <a:p>
            <a:pPr marL="171450" indent="-171450">
              <a:buFont typeface="Arial" panose="020B0604020202020204" pitchFamily="34" charset="0"/>
              <a:buChar char="•"/>
            </a:pPr>
            <a:r>
              <a:rPr lang="fr-FR" dirty="0"/>
              <a:t>La </a:t>
            </a:r>
            <a:r>
              <a:rPr lang="fr-FR" sz="1200" b="1" kern="1200" dirty="0">
                <a:solidFill>
                  <a:schemeClr val="tx1"/>
                </a:solidFill>
                <a:latin typeface="+mn-lt"/>
                <a:ea typeface="+mn-ea"/>
                <a:cs typeface="+mn-cs"/>
              </a:rPr>
              <a:t>tâche 4</a:t>
            </a:r>
            <a:r>
              <a:rPr lang="fr-FR" dirty="0"/>
              <a:t> reste en attente dans "À faire" (TODO). </a:t>
            </a:r>
          </a:p>
          <a:p>
            <a:pPr marL="171450" indent="-171450">
              <a:buFont typeface="Arial" panose="020B0604020202020204" pitchFamily="34" charset="0"/>
              <a:buChar char="•"/>
            </a:pPr>
            <a:r>
              <a:rPr lang="fr-FR" dirty="0"/>
              <a:t>La </a:t>
            </a:r>
            <a:r>
              <a:rPr lang="fr-FR" sz="1200" b="1" kern="1200" dirty="0">
                <a:solidFill>
                  <a:schemeClr val="tx1"/>
                </a:solidFill>
                <a:latin typeface="+mn-lt"/>
                <a:ea typeface="+mn-ea"/>
                <a:cs typeface="+mn-cs"/>
              </a:rPr>
              <a:t>tâche 5</a:t>
            </a:r>
            <a:r>
              <a:rPr lang="fr-FR" dirty="0"/>
              <a:t> est ajoutée dans la colonne TODO.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b="1" u="sng" dirty="0"/>
              <a:t>Explication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Les tâches avancent dans le flux de travail. Ici, la tâche 2 a progressé dans la colonne TEST, la tâche 3 et 4 sont en cours de développement (DEV), tandis que la tâche 5 reste dans la colonne TODO.</a:t>
            </a:r>
          </a:p>
          <a:p>
            <a:pPr marL="0" lvl="0" indent="0" algn="l" rtl="0">
              <a:lnSpc>
                <a:spcPct val="100000"/>
              </a:lnSpc>
              <a:spcBef>
                <a:spcPts val="0"/>
              </a:spcBef>
              <a:spcAft>
                <a:spcPts val="0"/>
              </a:spcAft>
              <a:buSzPts val="1400"/>
              <a:buNone/>
            </a:pPr>
            <a:r>
              <a:rPr lang="fr-FR" b="1" u="sng" dirty="0"/>
              <a:t>Exemple de projet</a:t>
            </a:r>
            <a:r>
              <a:rPr lang="fr-FR" u="sng" dirty="0"/>
              <a:t>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La tâche 2 (Développement du formulaire d'inscription) est maintenant en phase de test.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La tâche 3 (Conception de l'interface utilisateur) est toujours en développement, et la tâche 4 (Mise en place de l'authentification) a commencé.</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b="1" dirty="0"/>
              <a:t>Explication</a:t>
            </a:r>
            <a:r>
              <a:rPr lang="fr-FR" dirty="0"/>
              <a:t>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La tâche 1 a été déployée (DEPLYOED), signifiant qu'elle est complètement terminée et livrée. Les autres tâches progressent à travers le tableau.</a:t>
            </a:r>
          </a:p>
          <a:p>
            <a:pPr marL="0" lvl="0" indent="0" algn="l" rtl="0">
              <a:lnSpc>
                <a:spcPct val="100000"/>
              </a:lnSpc>
              <a:spcBef>
                <a:spcPts val="0"/>
              </a:spcBef>
              <a:spcAft>
                <a:spcPts val="0"/>
              </a:spcAft>
              <a:buSzPts val="1400"/>
              <a:buNone/>
            </a:pPr>
            <a:r>
              <a:rPr lang="fr-FR" b="1" dirty="0"/>
              <a:t>Exemple de projet</a:t>
            </a:r>
            <a:r>
              <a:rPr lang="fr-FR" dirty="0"/>
              <a:t>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Dans notre projet d'application mobile, la tâche 1 (Création de la page d'accueil) est terminée et a été livrée. La tâche 2 est en cours de déploiement, tandis que les tâches 3 et 4 continuent d'avancer.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1532ea7aa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61532ea7aa_1_7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sz="1800" b="1" u="sng" dirty="0"/>
              <a:t>Les principes du cycle en cascade</a:t>
            </a:r>
          </a:p>
          <a:p>
            <a:pPr marL="171450" indent="-171450">
              <a:buFont typeface="Arial" panose="020B0604020202020204" pitchFamily="34" charset="0"/>
              <a:buChar char="•"/>
            </a:pPr>
            <a:r>
              <a:rPr lang="fr-FR" sz="1800" b="1" dirty="0"/>
              <a:t>Étapes séquentielles :</a:t>
            </a:r>
            <a:r>
              <a:rPr lang="fr-FR" sz="1800" dirty="0"/>
              <a:t> Ce modèle se base sur un principe fondamental : une étape doit être terminée avant que la suivante puisse débuter. Cela signifie que chaque phase du projet (analyse des besoins, conception, développement, tests, etc.) doit être complétée avant de passer à l’étape suivante. Aucune étape ne peut être révisée une fois terminée.</a:t>
            </a:r>
          </a:p>
          <a:p>
            <a:pPr marL="171450" indent="-171450">
              <a:buFont typeface="Arial" panose="020B0604020202020204" pitchFamily="34" charset="0"/>
              <a:buChar char="•"/>
            </a:pPr>
            <a:r>
              <a:rPr lang="fr-FR" sz="1800" b="1" dirty="0"/>
              <a:t>Modifications coûteuses :</a:t>
            </a:r>
            <a:r>
              <a:rPr lang="fr-FR" sz="1800" dirty="0"/>
              <a:t> Le second principe clé est que </a:t>
            </a:r>
            <a:r>
              <a:rPr lang="fr-FR" sz="1800" b="1" dirty="0"/>
              <a:t>tout changement</a:t>
            </a:r>
            <a:r>
              <a:rPr lang="fr-FR" sz="1800" dirty="0"/>
              <a:t> dans une étape donnée (par exemple, des modifications dans la phase de conception après son achèvement) a un impact </a:t>
            </a:r>
            <a:r>
              <a:rPr lang="fr-FR" sz="1800" b="1" dirty="0"/>
              <a:t>important et coûteux</a:t>
            </a:r>
            <a:r>
              <a:rPr lang="fr-FR" sz="1800" dirty="0"/>
              <a:t> sur les phases suivantes. Cela rend les ajustements difficiles et risqués, surtout en fin de projet, ce qui limite la flexibilité du modèle.</a:t>
            </a:r>
          </a:p>
        </p:txBody>
      </p:sp>
      <p:sp>
        <p:nvSpPr>
          <p:cNvPr id="234" name="Google Shape;234;g61532ea7aa_1_7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91268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FR" b="1" dirty="0"/>
              <a:t>Explication</a:t>
            </a:r>
            <a:r>
              <a:rPr lang="fr-FR" dirty="0"/>
              <a:t>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Cette image met en évidence un </a:t>
            </a:r>
            <a:r>
              <a:rPr lang="fr-FR" b="1" dirty="0"/>
              <a:t>stock</a:t>
            </a:r>
            <a:r>
              <a:rPr lang="fr-FR" dirty="0"/>
              <a:t> de tâches en attente et un </a:t>
            </a:r>
            <a:r>
              <a:rPr lang="fr-FR" b="1" dirty="0"/>
              <a:t>lead time</a:t>
            </a:r>
            <a:r>
              <a:rPr lang="fr-FR" dirty="0"/>
              <a:t> (délai de livraison) mesuré à 3 heures.</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Cela montre un potentiel gaspillage ou surcharge de travail si trop de tâches s'accumulent dans une étape.</a:t>
            </a:r>
          </a:p>
          <a:p>
            <a:pPr marL="0" lvl="0" indent="0" algn="l" rtl="0">
              <a:lnSpc>
                <a:spcPct val="100000"/>
              </a:lnSpc>
              <a:spcBef>
                <a:spcPts val="0"/>
              </a:spcBef>
              <a:spcAft>
                <a:spcPts val="0"/>
              </a:spcAft>
              <a:buSzPts val="1400"/>
              <a:buNone/>
            </a:pPr>
            <a:r>
              <a:rPr lang="fr-FR" b="1" dirty="0"/>
              <a:t>Exemple de projet</a:t>
            </a:r>
            <a:r>
              <a:rPr lang="fr-FR" dirty="0"/>
              <a:t> :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Le fait d’avoir la tâche 4 en stock indique qu’elle est prête mais bloquée, car les colonnes DEV et TEST sont à leur limite. </a:t>
            </a:r>
          </a:p>
          <a:p>
            <a:pPr marL="171450" lvl="0" indent="-171450" algn="l" rtl="0">
              <a:lnSpc>
                <a:spcPct val="100000"/>
              </a:lnSpc>
              <a:spcBef>
                <a:spcPts val="0"/>
              </a:spcBef>
              <a:spcAft>
                <a:spcPts val="0"/>
              </a:spcAft>
              <a:buSzPts val="1400"/>
              <a:buFont typeface="Arial" panose="020B0604020202020204" pitchFamily="34" charset="0"/>
              <a:buChar char="•"/>
            </a:pPr>
            <a:r>
              <a:rPr lang="fr-FR" dirty="0"/>
              <a:t>Le lead time est la durée nécessaire pour qu'une tâche aille de "TODO" à "Déployé", ici estimée à 3 heures pour chaque tâche.</a:t>
            </a:r>
          </a:p>
          <a:p>
            <a:pPr marL="0" lvl="0" indent="0" algn="l" rtl="0">
              <a:lnSpc>
                <a:spcPct val="100000"/>
              </a:lnSpc>
              <a:spcBef>
                <a:spcPts val="0"/>
              </a:spcBef>
              <a:spcAft>
                <a:spcPts val="0"/>
              </a:spcAft>
              <a:buSzPts val="1400"/>
              <a:buFont typeface="Arial" panose="020B0604020202020204" pitchFamily="34" charset="0"/>
              <a:buNone/>
            </a:pPr>
            <a:endParaRPr lang="fr-FR" dirty="0"/>
          </a:p>
          <a:p>
            <a:pPr marL="0" lvl="0" indent="0" algn="l" rtl="0">
              <a:lnSpc>
                <a:spcPct val="100000"/>
              </a:lnSpc>
              <a:spcBef>
                <a:spcPts val="0"/>
              </a:spcBef>
              <a:spcAft>
                <a:spcPts val="0"/>
              </a:spcAft>
              <a:buSzPts val="1400"/>
              <a:buFont typeface="Arial" panose="020B0604020202020204" pitchFamily="34" charset="0"/>
              <a:buNone/>
            </a:pPr>
            <a:r>
              <a:rPr lang="fr-FR" dirty="0"/>
              <a:t>Le </a:t>
            </a:r>
            <a:r>
              <a:rPr lang="fr-FR" b="1" dirty="0"/>
              <a:t>Lead Time</a:t>
            </a:r>
            <a:r>
              <a:rPr lang="fr-FR" dirty="0"/>
              <a:t> est une notion clé dans la méthode Kanban. Il désigne le temps total nécessaire pour qu'une tâche passe de son entrée dans le système (généralement dans la colonne </a:t>
            </a:r>
            <a:r>
              <a:rPr lang="fr-FR" b="1" dirty="0"/>
              <a:t>"TODO"</a:t>
            </a:r>
            <a:r>
              <a:rPr lang="fr-FR" dirty="0"/>
              <a:t>) jusqu'à son achèvement et livraison (souvent dans la colonne </a:t>
            </a:r>
            <a:r>
              <a:rPr lang="fr-FR" b="1" dirty="0"/>
              <a:t>"Déployé"</a:t>
            </a:r>
            <a:r>
              <a:rPr lang="fr-FR" dirty="0"/>
              <a:t> ou </a:t>
            </a:r>
            <a:r>
              <a:rPr lang="fr-FR" b="1" dirty="0"/>
              <a:t>"Terminé"</a:t>
            </a:r>
            <a:r>
              <a:rPr lang="fr-FR" dirty="0"/>
              <a:t>). En d'autres termes, c'est le temps que prend une tâche pour être entièrement complétée depuis le moment où elle est planifiée jusqu'à ce qu'elle soit livrée ou déployée.	</a:t>
            </a:r>
          </a:p>
          <a:p>
            <a:pPr marL="0" lvl="0" indent="0" algn="l" rtl="0">
              <a:lnSpc>
                <a:spcPct val="100000"/>
              </a:lnSpc>
              <a:spcBef>
                <a:spcPts val="0"/>
              </a:spcBef>
              <a:spcAft>
                <a:spcPts val="0"/>
              </a:spcAft>
              <a:buSzPts val="1400"/>
              <a:buFont typeface="Arial" panose="020B0604020202020204" pitchFamily="34" charset="0"/>
              <a:buNone/>
            </a:pPr>
            <a:endParaRPr lang="fr-FR" dirty="0"/>
          </a:p>
          <a:p>
            <a:pPr marL="0" lvl="0" indent="0" algn="l" rtl="0">
              <a:lnSpc>
                <a:spcPct val="100000"/>
              </a:lnSpc>
              <a:spcBef>
                <a:spcPts val="0"/>
              </a:spcBef>
              <a:spcAft>
                <a:spcPts val="0"/>
              </a:spcAft>
              <a:buSzPts val="1400"/>
              <a:buFont typeface="Arial" panose="020B0604020202020204" pitchFamily="34" charset="0"/>
              <a:buNone/>
            </a:pPr>
            <a:endParaRPr lang="fr-FR" dirty="0"/>
          </a:p>
          <a:p>
            <a:r>
              <a:rPr lang="fr-FR" b="1" dirty="0"/>
              <a:t>Accumulation de tâches</a:t>
            </a:r>
            <a:r>
              <a:rPr lang="fr-FR" dirty="0"/>
              <a:t> : Dans cet exemple, il y a </a:t>
            </a:r>
            <a:r>
              <a:rPr lang="fr-FR" b="1" dirty="0"/>
              <a:t>4 tâches</a:t>
            </a:r>
            <a:r>
              <a:rPr lang="fr-FR" dirty="0"/>
              <a:t> dans la colonne "DEV" prêtes à être testées, mais elles ne peuvent pas avancer parce que la colonne suivante, "TEST", est saturée (limite WIP atteinte). Cela crée une situation où le travail est bloqué, ce qui est appelé "stock" ou "gâchis" dans le jargon de Kanban.</a:t>
            </a:r>
          </a:p>
          <a:p>
            <a:r>
              <a:rPr lang="fr-FR" b="1" dirty="0"/>
              <a:t>Gaspillage de ressources</a:t>
            </a:r>
            <a:r>
              <a:rPr lang="fr-FR" dirty="0"/>
              <a:t> : Ce blocage entraîne un </a:t>
            </a:r>
            <a:r>
              <a:rPr lang="fr-FR" b="1" dirty="0"/>
              <a:t>gaspillage</a:t>
            </a:r>
            <a:r>
              <a:rPr lang="fr-FR" dirty="0"/>
              <a:t> de temps et de ressources, car les développeurs continuent à ajouter des tâches en "DEV", mais les tâches ne peuvent pas être testées immédiatement. Il s'agit d'une </a:t>
            </a:r>
            <a:r>
              <a:rPr lang="fr-FR" b="1" dirty="0"/>
              <a:t>inefficacité dans le flux de travail</a:t>
            </a:r>
            <a:r>
              <a:rPr lang="fr-FR" dirty="0"/>
              <a:t>, car l'accumulation ralentit la progression des autres tâches.</a:t>
            </a:r>
          </a:p>
          <a:p>
            <a:r>
              <a:rPr lang="fr-FR" b="1" dirty="0"/>
              <a:t>Risque de surcharge</a:t>
            </a:r>
            <a:r>
              <a:rPr lang="fr-FR" dirty="0"/>
              <a:t> : Un tel stock augmente le risque de </a:t>
            </a:r>
            <a:r>
              <a:rPr lang="fr-FR" b="1" dirty="0"/>
              <a:t>goulots d'étranglement</a:t>
            </a:r>
            <a:r>
              <a:rPr lang="fr-FR" dirty="0"/>
              <a:t> et surcharge l'étape suivante. Dans ce cas, les testeurs ne peuvent pas traiter toutes les tâches simultanément, ce qui crée un retard global dans le processus.</a:t>
            </a:r>
          </a:p>
          <a:p>
            <a:pPr marL="0" lvl="0" indent="0" algn="l" rtl="0">
              <a:lnSpc>
                <a:spcPct val="100000"/>
              </a:lnSpc>
              <a:spcBef>
                <a:spcPts val="0"/>
              </a:spcBef>
              <a:spcAft>
                <a:spcPts val="0"/>
              </a:spcAft>
              <a:buSzPts val="1400"/>
              <a:buFont typeface="Arial" panose="020B0604020202020204" pitchFamily="34" charset="0"/>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Objectifs  :</a:t>
            </a:r>
          </a:p>
          <a:p>
            <a:r>
              <a:rPr lang="fr-FR" b="1" dirty="0"/>
              <a:t>Améliorer l'efficacité du flux de travail</a:t>
            </a:r>
            <a:r>
              <a:rPr lang="fr-FR" dirty="0"/>
              <a:t> :</a:t>
            </a:r>
          </a:p>
          <a:p>
            <a:pPr marL="171450" indent="-171450">
              <a:buFont typeface="Arial" panose="020B0604020202020204" pitchFamily="34" charset="0"/>
              <a:buChar char="•"/>
            </a:pPr>
            <a:r>
              <a:rPr lang="fr-FR" dirty="0"/>
              <a:t>L'un des principaux objectifs de Kanban est de </a:t>
            </a:r>
            <a:r>
              <a:rPr lang="fr-FR" b="1" dirty="0"/>
              <a:t>rendre le flux de travail visible</a:t>
            </a:r>
            <a:r>
              <a:rPr lang="fr-FR" dirty="0"/>
              <a:t> afin d'identifier et d'éliminer les goulots d'étranglement. Cela permet aux équipes d'améliorer en continu la fluidité et la rapidité avec lesquelles les tâches passent d'une étape à une autre.</a:t>
            </a:r>
          </a:p>
          <a:p>
            <a:r>
              <a:rPr lang="fr-FR" b="1" dirty="0"/>
              <a:t>Maximiser la productivité</a:t>
            </a:r>
            <a:r>
              <a:rPr lang="fr-FR" dirty="0"/>
              <a:t> :</a:t>
            </a:r>
          </a:p>
          <a:p>
            <a:pPr marL="171450" indent="-171450">
              <a:buFont typeface="Arial" panose="020B0604020202020204" pitchFamily="34" charset="0"/>
              <a:buChar char="•"/>
            </a:pPr>
            <a:r>
              <a:rPr lang="fr-FR" dirty="0"/>
              <a:t>Kanban vise à optimiser la gestion des tâches pour que l’équipe travaille de manière plus productive. En limitant le travail en cours, les équipes se concentrent sur l'achèvement des tâches en cours avant de commencer de nouvelles, ce qui </a:t>
            </a:r>
            <a:r>
              <a:rPr lang="fr-FR" b="1" dirty="0"/>
              <a:t>augmente la productivité</a:t>
            </a:r>
            <a:r>
              <a:rPr lang="fr-FR" dirty="0"/>
              <a:t>.</a:t>
            </a:r>
          </a:p>
          <a:p>
            <a:r>
              <a:rPr lang="fr-FR" b="1" dirty="0"/>
              <a:t>Amélioration continue</a:t>
            </a:r>
            <a:r>
              <a:rPr lang="fr-FR" dirty="0"/>
              <a:t> :</a:t>
            </a:r>
          </a:p>
          <a:p>
            <a:pPr marL="171450" indent="-171450">
              <a:buFont typeface="Arial" panose="020B0604020202020204" pitchFamily="34" charset="0"/>
              <a:buChar char="•"/>
            </a:pPr>
            <a:r>
              <a:rPr lang="fr-FR" dirty="0"/>
              <a:t>L'objectif est d'encourager une </a:t>
            </a:r>
            <a:r>
              <a:rPr lang="fr-FR" b="1" dirty="0"/>
              <a:t>amélioration continue des processus</a:t>
            </a:r>
            <a:r>
              <a:rPr lang="fr-FR" dirty="0"/>
              <a:t> à travers l'analyse régulière du flux de travail et des ajustements constants pour améliorer les performances et la qualité des livraisons.</a:t>
            </a:r>
          </a:p>
          <a:p>
            <a:r>
              <a:rPr lang="fr-FR" b="1" dirty="0"/>
              <a:t>Réduire les temps de cycle</a:t>
            </a:r>
            <a:r>
              <a:rPr lang="fr-FR" dirty="0"/>
              <a:t> :</a:t>
            </a:r>
          </a:p>
          <a:p>
            <a:pPr marL="171450" indent="-171450">
              <a:buFont typeface="Arial" panose="020B0604020202020204" pitchFamily="34" charset="0"/>
              <a:buChar char="•"/>
            </a:pPr>
            <a:r>
              <a:rPr lang="fr-FR" dirty="0"/>
              <a:t>En réduisant le temps qu'il faut pour accomplir une tâche depuis son début jusqu'à son achèvement, Kanban permet de </a:t>
            </a:r>
            <a:r>
              <a:rPr lang="fr-FR" b="1" dirty="0"/>
              <a:t>réduire le temps de livraison</a:t>
            </a:r>
            <a:r>
              <a:rPr lang="fr-FR" dirty="0"/>
              <a:t> des projets.</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1" u="sng" dirty="0">
                <a:solidFill>
                  <a:srgbClr val="FF0000"/>
                </a:solidFill>
                <a:latin typeface="Roboto" panose="02000000000000000000" pitchFamily="2" charset="0"/>
                <a:ea typeface="Roboto" panose="02000000000000000000" pitchFamily="2" charset="0"/>
                <a:cs typeface="Roboto" panose="02000000000000000000" pitchFamily="2" charset="0"/>
              </a:rPr>
              <a:t>Principes</a:t>
            </a:r>
            <a:r>
              <a:rPr lang="fr-FR" b="1" u="sng" dirty="0"/>
              <a:t>  :</a:t>
            </a:r>
          </a:p>
          <a:p>
            <a:pPr marL="0" indent="0">
              <a:buFont typeface="Arial" panose="020B0604020202020204" pitchFamily="34" charset="0"/>
              <a:buNone/>
            </a:pPr>
            <a:endParaRPr lang="fr-FR" dirty="0"/>
          </a:p>
          <a:p>
            <a:r>
              <a:rPr lang="fr-FR" b="1" dirty="0"/>
              <a:t>Commencer avec ce que vous faites actuellement</a:t>
            </a:r>
            <a:r>
              <a:rPr lang="fr-FR" dirty="0"/>
              <a:t> :</a:t>
            </a:r>
          </a:p>
          <a:p>
            <a:pPr marL="171450" indent="-171450">
              <a:buFont typeface="Arial" panose="020B0604020202020204" pitchFamily="34" charset="0"/>
              <a:buChar char="•"/>
            </a:pPr>
            <a:r>
              <a:rPr lang="fr-FR" dirty="0"/>
              <a:t>Kanban ne nécessite pas de changements radicaux dès le départ. Il commence avec les processus, les rôles et les responsabilités déjà en place, et introduit des améliorations progressives pour optimiser le flux de travail.</a:t>
            </a:r>
          </a:p>
          <a:p>
            <a:r>
              <a:rPr lang="fr-FR" b="1" dirty="0"/>
              <a:t>S'engager dans une amélioration continue</a:t>
            </a:r>
            <a:r>
              <a:rPr lang="fr-FR" dirty="0"/>
              <a:t> :</a:t>
            </a:r>
          </a:p>
          <a:p>
            <a:pPr marL="171450" indent="-171450">
              <a:buFont typeface="Arial" panose="020B0604020202020204" pitchFamily="34" charset="0"/>
              <a:buChar char="•"/>
            </a:pPr>
            <a:r>
              <a:rPr lang="fr-FR" dirty="0"/>
              <a:t>L'un des fondements de Kanban est l'amélioration continue (ou </a:t>
            </a:r>
            <a:r>
              <a:rPr lang="fr-FR" b="1" dirty="0"/>
              <a:t>Kaizen</a:t>
            </a:r>
            <a:r>
              <a:rPr lang="fr-FR" dirty="0"/>
              <a:t>). Les équipes s'engagent à réviser régulièrement leurs processus pour </a:t>
            </a:r>
            <a:r>
              <a:rPr lang="fr-FR" b="1" dirty="0"/>
              <a:t>optimiser le flux</a:t>
            </a:r>
            <a:r>
              <a:rPr lang="fr-FR" dirty="0"/>
              <a:t> et </a:t>
            </a:r>
            <a:r>
              <a:rPr lang="fr-FR" b="1" dirty="0"/>
              <a:t>réduire les inefficacités</a:t>
            </a:r>
            <a:r>
              <a:rPr lang="fr-FR" dirty="0"/>
              <a:t>.</a:t>
            </a:r>
          </a:p>
          <a:p>
            <a:r>
              <a:rPr lang="fr-FR" b="1" dirty="0"/>
              <a:t>Respecter les processus et les rôles actuels</a:t>
            </a:r>
            <a:r>
              <a:rPr lang="fr-FR" dirty="0"/>
              <a:t> :</a:t>
            </a:r>
          </a:p>
          <a:p>
            <a:pPr marL="171450" indent="-171450">
              <a:buFont typeface="Arial" panose="020B0604020202020204" pitchFamily="34" charset="0"/>
              <a:buChar char="•"/>
            </a:pPr>
            <a:r>
              <a:rPr lang="fr-FR" dirty="0"/>
              <a:t>Kanban </a:t>
            </a:r>
            <a:r>
              <a:rPr lang="fr-FR" b="1" dirty="0"/>
              <a:t>respecte les structures existantes</a:t>
            </a:r>
            <a:r>
              <a:rPr lang="fr-FR" dirty="0"/>
              <a:t> dans l'organisation et encourage à les améliorer progressivement plutôt que de tout restructurer immédiatement.</a:t>
            </a:r>
          </a:p>
          <a:p>
            <a:r>
              <a:rPr lang="fr-FR" b="1" dirty="0"/>
              <a:t>Visualiser le travail</a:t>
            </a:r>
            <a:r>
              <a:rPr lang="fr-FR" dirty="0"/>
              <a:t> :</a:t>
            </a:r>
          </a:p>
          <a:p>
            <a:pPr marL="171450" indent="-171450">
              <a:buFont typeface="Arial" panose="020B0604020202020204" pitchFamily="34" charset="0"/>
              <a:buChar char="•"/>
            </a:pPr>
            <a:r>
              <a:rPr lang="fr-FR" dirty="0"/>
              <a:t>En visualisant les étapes du flux de travail sur un tableau Kanban, les équipes peuvent </a:t>
            </a:r>
            <a:r>
              <a:rPr lang="fr-FR" b="1" dirty="0"/>
              <a:t>voir clairement</a:t>
            </a:r>
            <a:r>
              <a:rPr lang="fr-FR" dirty="0"/>
              <a:t> où se trouvent les tâches à tout moment, identifier les goulets d'étranglement et suivre les progrès.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200" b="1" kern="1200" dirty="0">
                <a:solidFill>
                  <a:schemeClr val="tx1"/>
                </a:solidFill>
                <a:latin typeface="+mn-lt"/>
                <a:ea typeface="+mn-ea"/>
                <a:cs typeface="+mn-cs"/>
              </a:rPr>
              <a:t>Limiter le travail en cours (WIP) et gestion du flux</a:t>
            </a:r>
          </a:p>
          <a:p>
            <a:pPr marL="171450" indent="-171450">
              <a:buFont typeface="Arial" panose="020B0604020202020204" pitchFamily="34" charset="0"/>
              <a:buChar char="•"/>
            </a:pPr>
            <a:r>
              <a:rPr lang="fr-FR" dirty="0"/>
              <a:t>La limitation du </a:t>
            </a:r>
            <a:r>
              <a:rPr lang="fr-FR" b="1" dirty="0"/>
              <a:t>Work in Progress (WIP)</a:t>
            </a:r>
            <a:r>
              <a:rPr lang="fr-FR" dirty="0"/>
              <a:t> est un principe clé qui aide les équipes à éviter la surcharge et à se concentrer sur l’achèvement des tâches avant de prendre de nouveaux travaux.</a:t>
            </a:r>
          </a:p>
          <a:p>
            <a:pPr marL="171450" indent="-171450">
              <a:buFont typeface="Arial" panose="020B0604020202020204" pitchFamily="34" charset="0"/>
              <a:buChar char="•"/>
            </a:pPr>
            <a:r>
              <a:rPr lang="fr-FR" dirty="0"/>
              <a:t>Kanban encourage une </a:t>
            </a:r>
            <a:r>
              <a:rPr lang="fr-FR" b="1" dirty="0"/>
              <a:t>gestion active du flux</a:t>
            </a:r>
            <a:r>
              <a:rPr lang="fr-FR" dirty="0"/>
              <a:t> de travail pour garantir que les tâches progressent de manière fluide entre les différentes étapes. Cela implique de surveiller et d'analyser les performances pour maintenir un flux constant et équilibré.</a:t>
            </a:r>
          </a:p>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7128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fr" dirty="0"/>
              <a:t>Fonctionnement global de la méthode Kanban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fr" dirty="0"/>
              <a:t>On contraint la production par la demande, de cette manière on limite le stock et on produit le nécessaire à temps.</a:t>
            </a:r>
            <a:endParaRPr dirty="0"/>
          </a:p>
          <a:p>
            <a:pPr marL="0" lvl="0" indent="0" algn="l" rtl="0">
              <a:lnSpc>
                <a:spcPct val="100000"/>
              </a:lnSpc>
              <a:spcBef>
                <a:spcPts val="0"/>
              </a:spcBef>
              <a:spcAft>
                <a:spcPts val="0"/>
              </a:spcAft>
              <a:buSzPts val="1400"/>
              <a:buNone/>
            </a:pPr>
            <a:r>
              <a:rPr lang="fr" dirty="0"/>
              <a:t>Dans un premier temps, les demandes de travail alimente une backlog, ensuite ces demandes alimentent le workflow de travail de l’équipe.</a:t>
            </a:r>
            <a:endParaRPr dirty="0"/>
          </a:p>
          <a:p>
            <a:pPr marL="0" lvl="0" indent="0" algn="l" rtl="0">
              <a:lnSpc>
                <a:spcPct val="100000"/>
              </a:lnSpc>
              <a:spcBef>
                <a:spcPts val="0"/>
              </a:spcBef>
              <a:spcAft>
                <a:spcPts val="0"/>
              </a:spcAft>
              <a:buSzPts val="1400"/>
              <a:buNone/>
            </a:pPr>
            <a:r>
              <a:rPr lang="fr" dirty="0"/>
              <a:t>Et la tâche est considérée réalisée à la livraison.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fr" dirty="0"/>
              <a:t>De la préparation à la livraison, cela est du domaine de l’équipe.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fr" b="1" i="1" dirty="0"/>
              <a:t>REX présentateur:</a:t>
            </a:r>
            <a:r>
              <a:rPr lang="fr" dirty="0"/>
              <a:t> Dans certaines organisations, la livraison est sous la responsabilité d’une équipe spécifique, il est donc nécessaire de revoir le flux de travail (ou s’arrête le travail de l’équipe).</a:t>
            </a:r>
            <a:endParaRPr dirty="0"/>
          </a:p>
          <a:p>
            <a:pPr marL="0" lvl="0" indent="0" algn="l" rtl="0">
              <a:lnSpc>
                <a:spcPct val="100000"/>
              </a:lnSpc>
              <a:spcBef>
                <a:spcPts val="0"/>
              </a:spcBef>
              <a:spcAft>
                <a:spcPts val="0"/>
              </a:spcAft>
              <a:buSzPts val="1400"/>
              <a:buNone/>
            </a:pPr>
            <a:r>
              <a:rPr lang="fr" dirty="0"/>
              <a:t>L'intérêt de la limite est souvent mal comprise par des équipes, mais la mise en place évite les goulets d’étranglement.</a:t>
            </a:r>
            <a:endParaRPr dirty="0"/>
          </a:p>
        </p:txBody>
      </p:sp>
    </p:spTree>
    <p:extLst>
      <p:ext uri="{BB962C8B-B14F-4D97-AF65-F5344CB8AC3E}">
        <p14:creationId xmlns:p14="http://schemas.microsoft.com/office/powerpoint/2010/main" val="2017021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Les fondateurs de </a:t>
            </a:r>
            <a:r>
              <a:rPr lang="fr-FR" b="1" dirty="0"/>
              <a:t>Scrum</a:t>
            </a:r>
            <a:r>
              <a:rPr lang="fr-FR" dirty="0"/>
              <a:t> sont </a:t>
            </a:r>
            <a:r>
              <a:rPr lang="fr-FR" b="1" dirty="0"/>
              <a:t>Jeff Sutherland</a:t>
            </a:r>
            <a:r>
              <a:rPr lang="fr-FR" dirty="0"/>
              <a:t> et </a:t>
            </a:r>
            <a:r>
              <a:rPr lang="fr-FR" b="1" dirty="0"/>
              <a:t>Ken </a:t>
            </a:r>
            <a:r>
              <a:rPr lang="fr-FR" b="1" dirty="0" err="1"/>
              <a:t>Schwaber</a:t>
            </a:r>
            <a:r>
              <a:rPr lang="fr-FR" dirty="0"/>
              <a:t>. Ils ont créé Scrum dans les années 1990 pour améliorer les processus de développement logiciel, en s'inspirant des méthodes Lean et Agile afin de répondre aux besoins d'un environnement en constante évolution, en rendant les équipes plus adaptatives et collaboratives.</a:t>
            </a:r>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2393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6036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573f97c5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g61573f97c5_0_42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Transparence</a:t>
            </a:r>
            <a:r>
              <a:rPr lang="fr-FR" dirty="0"/>
              <a:t> : Tous les aspects importants du processus doivent être visibles et accessibles à tous les membres de l'équipe. Cela permet une compréhension commune des objectifs et des progrès.</a:t>
            </a:r>
          </a:p>
          <a:p>
            <a:pPr marL="171450" indent="-171450">
              <a:buFont typeface="Arial" panose="020B0604020202020204" pitchFamily="34" charset="0"/>
              <a:buChar char="•"/>
            </a:pPr>
            <a:r>
              <a:rPr lang="fr-FR" b="1" dirty="0"/>
              <a:t>Inspection</a:t>
            </a:r>
            <a:r>
              <a:rPr lang="fr-FR" dirty="0"/>
              <a:t> : L'équipe Scrum inspecte régulièrement les artefacts (comme le backlog ou les incréments) et le progrès vers l'objectif pour détecter les écarts ou les problèmes potentiels.</a:t>
            </a:r>
          </a:p>
          <a:p>
            <a:pPr marL="171450" indent="-171450">
              <a:buFont typeface="Arial" panose="020B0604020202020204" pitchFamily="34" charset="0"/>
              <a:buChar char="•"/>
            </a:pPr>
            <a:r>
              <a:rPr lang="fr-FR" b="1" dirty="0"/>
              <a:t>Adaptation</a:t>
            </a:r>
            <a:r>
              <a:rPr lang="fr-FR" dirty="0"/>
              <a:t> : Sur la base des observations faites lors des inspections, l'équipe ajuste ses actions pour s'améliorer et atteindre les objectifs. Cela permet à l'équipe de rester flexible et réactive aux changements.</a:t>
            </a:r>
          </a:p>
          <a:p>
            <a:r>
              <a:rPr lang="fr-FR" dirty="0"/>
              <a:t>Ces piliers garantissent l'efficacité et la réussite d'une équipe Scrum en favorisant la transparence, l'évaluation continue et l'adaptabilité.</a:t>
            </a:r>
          </a:p>
          <a:p>
            <a:endParaRPr lang="fr-FR" dirty="0"/>
          </a:p>
        </p:txBody>
      </p:sp>
      <p:sp>
        <p:nvSpPr>
          <p:cNvPr id="793" name="Google Shape;793;g61573f97c5_0_42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2065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54: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Les aspects importants du processus doivent être visibles.</a:t>
            </a:r>
          </a:p>
          <a:p>
            <a:pPr marL="0" lvl="0" indent="0" algn="l" rtl="0">
              <a:lnSpc>
                <a:spcPct val="100000"/>
              </a:lnSpc>
              <a:spcBef>
                <a:spcPts val="0"/>
              </a:spcBef>
              <a:spcAft>
                <a:spcPts val="0"/>
              </a:spcAft>
              <a:buClr>
                <a:schemeClr val="dk1"/>
              </a:buClr>
              <a:buSzPts val="1400"/>
              <a:buFont typeface="Arial"/>
              <a:buNone/>
            </a:pPr>
            <a:r>
              <a:rPr lang="fr-FR" b="1" dirty="0">
                <a:solidFill>
                  <a:schemeClr val="dk1"/>
                </a:solidFill>
                <a:effectLst>
                  <a:outerShdw blurRad="38100" dist="38100" dir="2700000" algn="tl">
                    <a:srgbClr val="000000">
                      <a:alpha val="43137"/>
                    </a:srgbClr>
                  </a:outerShdw>
                </a:effectLst>
                <a:latin typeface="Calibri"/>
                <a:ea typeface="Calibri"/>
                <a:cs typeface="Calibri"/>
                <a:sym typeface="Calibri"/>
              </a:rPr>
              <a:t>Explication : </a:t>
            </a:r>
          </a:p>
          <a:p>
            <a:pPr marL="171450" lvl="0" indent="-171450" algn="l" rtl="0">
              <a:lnSpc>
                <a:spcPct val="100000"/>
              </a:lnSpc>
              <a:spcBef>
                <a:spcPts val="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Cela signifie que tout le monde dans l'équipe Scrum doit avoir une vision claire de ce qui se passe dans le projet à tout moment. Les éléments comme les objectifs du sprint, l'état des tâches, les obstacles rencontrés et les progrès réalisés doivent être facilement accessibles à tous. Cela est souvent réalisé via des outils visuels comme un tableau Scrum physique ou numérique (par exemple, Trello ou Jira).</a:t>
            </a:r>
          </a:p>
          <a:p>
            <a:pPr marL="0" lvl="0" indent="0" algn="l" rtl="0">
              <a:lnSpc>
                <a:spcPct val="100000"/>
              </a:lnSpc>
              <a:spcBef>
                <a:spcPts val="0"/>
              </a:spcBef>
              <a:spcAft>
                <a:spcPts val="0"/>
              </a:spcAft>
              <a:buClr>
                <a:schemeClr val="dk1"/>
              </a:buClr>
              <a:buSzPts val="1400"/>
              <a:buFont typeface="Arial"/>
              <a:buNone/>
            </a:pPr>
            <a:r>
              <a:rPr lang="fr-FR" b="1" dirty="0">
                <a:solidFill>
                  <a:schemeClr val="dk1"/>
                </a:solidFill>
                <a:latin typeface="Calibri"/>
                <a:ea typeface="Calibri"/>
                <a:cs typeface="Calibri"/>
                <a:sym typeface="Calibri"/>
              </a:rPr>
              <a:t>Pourquoi c'est important ? </a:t>
            </a:r>
            <a:r>
              <a:rPr lang="fr-FR" dirty="0">
                <a:solidFill>
                  <a:schemeClr val="dk1"/>
                </a:solidFill>
                <a:latin typeface="Calibri"/>
                <a:ea typeface="Calibri"/>
                <a:cs typeface="Calibri"/>
                <a:sym typeface="Calibri"/>
              </a:rPr>
              <a:t>: </a:t>
            </a:r>
          </a:p>
          <a:p>
            <a:pPr marL="171450" lvl="0" indent="-171450" algn="l" rtl="0">
              <a:lnSpc>
                <a:spcPct val="100000"/>
              </a:lnSpc>
              <a:spcBef>
                <a:spcPts val="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La visibilité permet à toute l'équipe, ainsi qu'aux parties prenantes, de suivre l'avancement du projet et de détecter rapidement les problèmes. Cela encourage la collaboration et l'implication de tous.</a:t>
            </a:r>
          </a:p>
          <a:p>
            <a:pPr marL="0" lvl="0" indent="0" algn="l" rtl="0">
              <a:lnSpc>
                <a:spcPct val="100000"/>
              </a:lnSpc>
              <a:spcBef>
                <a:spcPts val="0"/>
              </a:spcBef>
              <a:spcAft>
                <a:spcPts val="0"/>
              </a:spcAft>
              <a:buClr>
                <a:schemeClr val="dk1"/>
              </a:buClr>
              <a:buSzPts val="1400"/>
              <a:buFont typeface="Arial" panose="020B0604020202020204" pitchFamily="34" charset="0"/>
              <a:buNone/>
            </a:pPr>
            <a:endParaRPr lang="fr-FR" dirty="0">
              <a:solidFill>
                <a:schemeClr val="dk1"/>
              </a:solidFill>
              <a:latin typeface="Calibri"/>
              <a:ea typeface="Calibri"/>
              <a:cs typeface="Calibri"/>
              <a:sym typeface="Calibri"/>
            </a:endParaRPr>
          </a:p>
          <a:p>
            <a:pPr marL="0" lvl="0" indent="0" algn="l" defTabSz="914400" rtl="0" eaLnBrk="1" latinLnBrk="0" hangingPunct="1">
              <a:lnSpc>
                <a:spcPct val="100000"/>
              </a:lnSpc>
              <a:spcBef>
                <a:spcPts val="0"/>
              </a:spcBef>
              <a:spcAft>
                <a:spcPts val="0"/>
              </a:spcAft>
              <a:buClr>
                <a:schemeClr val="dk1"/>
              </a:buClr>
              <a:buSzPts val="1400"/>
              <a:buFont typeface="Arial"/>
              <a:buNone/>
            </a:pPr>
            <a:r>
              <a:rPr lang="fr-FR" sz="1200" b="1" u="sng" kern="1200" dirty="0">
                <a:solidFill>
                  <a:schemeClr val="dk1"/>
                </a:solidFill>
                <a:latin typeface="Calibri"/>
                <a:ea typeface="Calibri"/>
                <a:cs typeface="Calibri"/>
                <a:sym typeface="Calibri"/>
              </a:rPr>
              <a:t>La transparence implique que soit défini un standard commun, une définition commune de « Fini » (</a:t>
            </a:r>
            <a:r>
              <a:rPr lang="fr-FR" sz="1200" b="1" u="sng" kern="1200" dirty="0" err="1">
                <a:solidFill>
                  <a:schemeClr val="dk1"/>
                </a:solidFill>
                <a:latin typeface="Calibri"/>
                <a:ea typeface="Calibri"/>
                <a:cs typeface="Calibri"/>
                <a:sym typeface="Calibri"/>
              </a:rPr>
              <a:t>Definition</a:t>
            </a:r>
            <a:r>
              <a:rPr lang="fr-FR" sz="1200" b="1" u="sng" kern="1200" dirty="0">
                <a:solidFill>
                  <a:schemeClr val="dk1"/>
                </a:solidFill>
                <a:latin typeface="Calibri"/>
                <a:ea typeface="Calibri"/>
                <a:cs typeface="Calibri"/>
                <a:sym typeface="Calibri"/>
              </a:rPr>
              <a:t> of Done).</a:t>
            </a:r>
          </a:p>
          <a:p>
            <a:pPr marL="0" lvl="0" indent="0" algn="l" rtl="0">
              <a:lnSpc>
                <a:spcPct val="100000"/>
              </a:lnSpc>
              <a:spcBef>
                <a:spcPts val="0"/>
              </a:spcBef>
              <a:spcAft>
                <a:spcPts val="0"/>
              </a:spcAft>
              <a:buClr>
                <a:schemeClr val="dk1"/>
              </a:buClr>
              <a:buSzPts val="1400"/>
              <a:buFont typeface="Arial"/>
              <a:buNone/>
            </a:pPr>
            <a:r>
              <a:rPr lang="fr-FR" b="1" u="none" dirty="0">
                <a:solidFill>
                  <a:schemeClr val="dk1"/>
                </a:solidFill>
                <a:latin typeface="Calibri"/>
                <a:ea typeface="Calibri"/>
                <a:cs typeface="Calibri"/>
                <a:sym typeface="Calibri"/>
              </a:rPr>
              <a:t>Explication :</a:t>
            </a:r>
          </a:p>
          <a:p>
            <a:pPr marL="171450" lvl="0" indent="-171450" algn="l" rtl="0">
              <a:lnSpc>
                <a:spcPct val="100000"/>
              </a:lnSpc>
              <a:spcBef>
                <a:spcPts val="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La </a:t>
            </a:r>
            <a:r>
              <a:rPr lang="fr-FR" dirty="0" err="1">
                <a:solidFill>
                  <a:schemeClr val="dk1"/>
                </a:solidFill>
                <a:latin typeface="Calibri"/>
                <a:ea typeface="Calibri"/>
                <a:cs typeface="Calibri"/>
                <a:sym typeface="Calibri"/>
              </a:rPr>
              <a:t>Definition</a:t>
            </a:r>
            <a:r>
              <a:rPr lang="fr-FR" dirty="0">
                <a:solidFill>
                  <a:schemeClr val="dk1"/>
                </a:solidFill>
                <a:latin typeface="Calibri"/>
                <a:ea typeface="Calibri"/>
                <a:cs typeface="Calibri"/>
                <a:sym typeface="Calibri"/>
              </a:rPr>
              <a:t> of Done (DoD) est un ensemble de critères objectifs qui définissent quand une tâche ou un produit est considéré comme entièrement terminé. Ces critères peuvent inclure des tests unitaires réussis, une validation par le client, ou encore la complétion de la documentation nécessaire.</a:t>
            </a:r>
          </a:p>
          <a:p>
            <a:pPr marL="0" lvl="0" indent="0" algn="l" rtl="0">
              <a:lnSpc>
                <a:spcPct val="100000"/>
              </a:lnSpc>
              <a:spcBef>
                <a:spcPts val="0"/>
              </a:spcBef>
              <a:spcAft>
                <a:spcPts val="0"/>
              </a:spcAft>
              <a:buClr>
                <a:schemeClr val="dk1"/>
              </a:buClr>
              <a:buSzPts val="1400"/>
              <a:buFont typeface="Arial"/>
              <a:buNone/>
            </a:pPr>
            <a:r>
              <a:rPr lang="fr-FR" sz="1200" b="1" kern="1200" dirty="0">
                <a:solidFill>
                  <a:schemeClr val="dk1"/>
                </a:solidFill>
                <a:latin typeface="Calibri"/>
                <a:ea typeface="Calibri"/>
                <a:cs typeface="Calibri"/>
                <a:sym typeface="Calibri"/>
              </a:rPr>
              <a:t>Pourquoi c'est important ? : </a:t>
            </a:r>
          </a:p>
          <a:p>
            <a:pPr marL="171450" lvl="0" indent="-171450" algn="l" rtl="0">
              <a:lnSpc>
                <a:spcPct val="100000"/>
              </a:lnSpc>
              <a:spcBef>
                <a:spcPts val="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Avoir une définition commune garantit que l'ensemble de l'équipe partage la même vision de ce qui constitue une tâche "finie". Cela évite les malentendus, où une partie de l'équipe pourrait considérer une tâche comme terminée alors qu'elle ne l'est pas réellement. Par exemple, une fonctionnalité de logiciel peut être codée, mais elle ne sera pas "finie" tant qu'elle n'aura pas été testée et documentée.</a:t>
            </a:r>
          </a:p>
          <a:p>
            <a:pPr marL="0" lvl="0" indent="0" algn="l" rtl="0">
              <a:lnSpc>
                <a:spcPct val="100000"/>
              </a:lnSpc>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lvl="0" indent="0" algn="l" defTabSz="914400" rtl="0" eaLnBrk="1" latinLnBrk="0" hangingPunct="1">
              <a:lnSpc>
                <a:spcPct val="100000"/>
              </a:lnSpc>
              <a:spcBef>
                <a:spcPts val="0"/>
              </a:spcBef>
              <a:spcAft>
                <a:spcPts val="0"/>
              </a:spcAft>
              <a:buClr>
                <a:schemeClr val="dk1"/>
              </a:buClr>
              <a:buSzPts val="1400"/>
              <a:buFont typeface="Arial"/>
              <a:buNone/>
            </a:pPr>
            <a:r>
              <a:rPr lang="fr-FR" sz="1200" b="1" u="sng" kern="1200" dirty="0">
                <a:solidFill>
                  <a:schemeClr val="dk1"/>
                </a:solidFill>
                <a:latin typeface="Calibri"/>
                <a:ea typeface="Calibri"/>
                <a:cs typeface="Calibri"/>
                <a:sym typeface="Calibri"/>
              </a:rPr>
              <a:t>Scrum met l’accent sur le fait d’avoir un langage commun entre l’équipe et le management.</a:t>
            </a:r>
          </a:p>
          <a:p>
            <a:pPr marL="0" lvl="0" indent="0" algn="l" rtl="0">
              <a:lnSpc>
                <a:spcPct val="100000"/>
              </a:lnSpc>
              <a:spcBef>
                <a:spcPts val="0"/>
              </a:spcBef>
              <a:spcAft>
                <a:spcPts val="0"/>
              </a:spcAft>
              <a:buClr>
                <a:schemeClr val="dk1"/>
              </a:buClr>
              <a:buSzPts val="1400"/>
              <a:buFont typeface="Arial"/>
              <a:buNone/>
            </a:pPr>
            <a:r>
              <a:rPr lang="fr-FR" b="1" dirty="0">
                <a:solidFill>
                  <a:schemeClr val="dk1"/>
                </a:solidFill>
                <a:latin typeface="Calibri"/>
                <a:ea typeface="Calibri"/>
                <a:cs typeface="Calibri"/>
                <a:sym typeface="Calibri"/>
              </a:rPr>
              <a:t>Explication :</a:t>
            </a:r>
          </a:p>
          <a:p>
            <a:pPr marL="171450" lvl="0" indent="-171450" algn="l" rtl="0">
              <a:lnSpc>
                <a:spcPct val="100000"/>
              </a:lnSpc>
              <a:spcBef>
                <a:spcPts val="0"/>
              </a:spcBef>
              <a:spcAft>
                <a:spcPts val="0"/>
              </a:spcAft>
              <a:buClr>
                <a:schemeClr val="dk1"/>
              </a:buClr>
              <a:buSzPts val="1400"/>
              <a:buFont typeface="Arial" panose="020B0604020202020204" pitchFamily="34" charset="0"/>
              <a:buChar char="•"/>
            </a:pPr>
            <a:r>
              <a:rPr lang="fr-FR" b="1" dirty="0">
                <a:solidFill>
                  <a:schemeClr val="dk1"/>
                </a:solidFill>
                <a:latin typeface="Calibri"/>
                <a:ea typeface="Calibri"/>
                <a:cs typeface="Calibri"/>
                <a:sym typeface="Calibri"/>
              </a:rPr>
              <a:t> </a:t>
            </a:r>
            <a:r>
              <a:rPr lang="fr-FR" dirty="0">
                <a:solidFill>
                  <a:schemeClr val="dk1"/>
                </a:solidFill>
                <a:latin typeface="Calibri"/>
                <a:ea typeface="Calibri"/>
                <a:cs typeface="Calibri"/>
                <a:sym typeface="Calibri"/>
              </a:rPr>
              <a:t>Le langage commun signifie que tout le monde dans l'équipe Scrum (développeurs, Scrum Master, Product Owner) ainsi que les parties prenantes (management, clients) doivent utiliser les mêmes termes et concepts pour parler du projet. Cela inclut les termes liés à Scrum comme "sprint", "backlog", "</a:t>
            </a:r>
            <a:r>
              <a:rPr lang="fr-FR" dirty="0" err="1">
                <a:solidFill>
                  <a:schemeClr val="dk1"/>
                </a:solidFill>
                <a:latin typeface="Calibri"/>
                <a:ea typeface="Calibri"/>
                <a:cs typeface="Calibri"/>
                <a:sym typeface="Calibri"/>
              </a:rPr>
              <a:t>Definition</a:t>
            </a:r>
            <a:r>
              <a:rPr lang="fr-FR" dirty="0">
                <a:solidFill>
                  <a:schemeClr val="dk1"/>
                </a:solidFill>
                <a:latin typeface="Calibri"/>
                <a:ea typeface="Calibri"/>
                <a:cs typeface="Calibri"/>
                <a:sym typeface="Calibri"/>
              </a:rPr>
              <a:t> of Done", "story points", etc.</a:t>
            </a:r>
          </a:p>
          <a:p>
            <a:pPr marL="0" lvl="0" indent="0" algn="l" rtl="0">
              <a:lnSpc>
                <a:spcPct val="100000"/>
              </a:lnSpc>
              <a:spcBef>
                <a:spcPts val="0"/>
              </a:spcBef>
              <a:spcAft>
                <a:spcPts val="0"/>
              </a:spcAft>
              <a:buClr>
                <a:schemeClr val="dk1"/>
              </a:buClr>
              <a:buSzPts val="1400"/>
              <a:buFont typeface="Arial"/>
              <a:buNone/>
            </a:pPr>
            <a:r>
              <a:rPr lang="fr-FR" b="1" dirty="0">
                <a:solidFill>
                  <a:schemeClr val="dk1"/>
                </a:solidFill>
                <a:latin typeface="Calibri"/>
                <a:ea typeface="Calibri"/>
                <a:cs typeface="Calibri"/>
                <a:sym typeface="Calibri"/>
              </a:rPr>
              <a:t>Pourquoi c'est important ? : </a:t>
            </a:r>
          </a:p>
          <a:p>
            <a:pPr marL="0" lvl="0" indent="0" algn="l" rtl="0">
              <a:lnSpc>
                <a:spcPct val="100000"/>
              </a:lnSpc>
              <a:spcBef>
                <a:spcPts val="0"/>
              </a:spcBef>
              <a:spcAft>
                <a:spcPts val="0"/>
              </a:spcAft>
              <a:buClr>
                <a:schemeClr val="dk1"/>
              </a:buClr>
              <a:buSzPts val="1400"/>
              <a:buFont typeface="Arial"/>
              <a:buNone/>
            </a:pPr>
            <a:r>
              <a:rPr lang="fr-FR" dirty="0">
                <a:solidFill>
                  <a:schemeClr val="dk1"/>
                </a:solidFill>
                <a:latin typeface="Calibri"/>
                <a:ea typeface="Calibri"/>
                <a:cs typeface="Calibri"/>
                <a:sym typeface="Calibri"/>
              </a:rPr>
              <a:t>Un langage commun aide à prévenir les malentendus. Dans un environnement complexe comme celui du développement logiciel, il est crucial que tout le monde comprenne clairement les attentes, les priorités et l'état d'avancement. Par exemple, lorsque l'équipe parle d'une "user story" ou d'un "incrément", tout le monde doit savoir exactement ce que cela signifie.</a:t>
            </a:r>
            <a:endParaRPr dirty="0">
              <a:solidFill>
                <a:schemeClr val="dk1"/>
              </a:solidFill>
              <a:latin typeface="Calibri"/>
              <a:ea typeface="Calibri"/>
              <a:cs typeface="Calibri"/>
              <a:sym typeface="Calibri"/>
            </a:endParaRPr>
          </a:p>
        </p:txBody>
      </p:sp>
      <p:sp>
        <p:nvSpPr>
          <p:cNvPr id="688" name="Google Shape;688;p5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55: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Cette phrase met l'accent sur l'importance de </a:t>
            </a:r>
            <a:r>
              <a:rPr lang="fr-FR" b="1" dirty="0"/>
              <a:t>l'inspection</a:t>
            </a:r>
            <a:r>
              <a:rPr lang="fr-FR" dirty="0"/>
              <a:t> dans Scrum, un des piliers essentiels du </a:t>
            </a:r>
            <a:r>
              <a:rPr lang="fr-FR" dirty="0" err="1"/>
              <a:t>framework</a:t>
            </a:r>
            <a:r>
              <a:rPr lang="fr-FR" dirty="0"/>
              <a:t>.</a:t>
            </a:r>
          </a:p>
          <a:p>
            <a:r>
              <a:rPr lang="fr-FR" b="1" dirty="0"/>
              <a:t>Explication :</a:t>
            </a:r>
          </a:p>
          <a:p>
            <a:pPr marL="171450" indent="-171450">
              <a:buFont typeface="Arial" panose="020B0604020202020204" pitchFamily="34" charset="0"/>
              <a:buChar char="•"/>
            </a:pPr>
            <a:r>
              <a:rPr lang="fr-FR" dirty="0"/>
              <a:t>Les utilisateurs de Scrum, c'est-à-dire toute l'équipe (développeurs, Scrum Master, Product Owner), doivent régulièrement </a:t>
            </a:r>
            <a:r>
              <a:rPr lang="fr-FR" b="1" dirty="0"/>
              <a:t>revoir les artefacts</a:t>
            </a:r>
            <a:r>
              <a:rPr lang="fr-FR" dirty="0"/>
              <a:t> comme le backlog produit, le backlog de sprint, les incréments de produit, ainsi que l'état général d'avancement du projet. Cela se fait notamment lors des </a:t>
            </a:r>
            <a:r>
              <a:rPr lang="fr-FR" b="1" dirty="0"/>
              <a:t>Daily </a:t>
            </a:r>
            <a:r>
              <a:rPr lang="fr-FR" b="1" dirty="0" err="1"/>
              <a:t>Scrums</a:t>
            </a:r>
            <a:r>
              <a:rPr lang="fr-FR" dirty="0"/>
              <a:t>, des </a:t>
            </a:r>
            <a:r>
              <a:rPr lang="fr-FR" b="1" dirty="0"/>
              <a:t>Sprint </a:t>
            </a:r>
            <a:r>
              <a:rPr lang="fr-FR" b="1" dirty="0" err="1"/>
              <a:t>Reviews</a:t>
            </a:r>
            <a:r>
              <a:rPr lang="fr-FR" dirty="0"/>
              <a:t>, et des </a:t>
            </a:r>
            <a:r>
              <a:rPr lang="fr-FR" b="1" dirty="0"/>
              <a:t>Sprint </a:t>
            </a:r>
            <a:r>
              <a:rPr lang="fr-FR" b="1" dirty="0" err="1"/>
              <a:t>Retrospectives</a:t>
            </a:r>
            <a:r>
              <a:rPr lang="fr-FR" dirty="0"/>
              <a:t>. Le but est de s'assurer que les progrès sont conformes aux </a:t>
            </a:r>
            <a:r>
              <a:rPr lang="fr-FR" b="1" dirty="0"/>
              <a:t>objectifs fixés</a:t>
            </a:r>
            <a:r>
              <a:rPr lang="fr-FR" dirty="0"/>
              <a:t> au début du sprint ou du projet.</a:t>
            </a:r>
          </a:p>
          <a:p>
            <a:r>
              <a:rPr lang="fr-FR" b="1" dirty="0"/>
              <a:t>Exemple :</a:t>
            </a:r>
          </a:p>
          <a:p>
            <a:pPr marL="171450" indent="-171450">
              <a:buFont typeface="Arial" panose="020B0604020202020204" pitchFamily="34" charset="0"/>
              <a:buChar char="•"/>
            </a:pPr>
            <a:r>
              <a:rPr lang="fr-FR" dirty="0"/>
              <a:t>Lors d'une </a:t>
            </a:r>
            <a:r>
              <a:rPr lang="fr-FR" b="1" dirty="0"/>
              <a:t>Sprint Review</a:t>
            </a:r>
            <a:r>
              <a:rPr lang="fr-FR" dirty="0"/>
              <a:t>, l'équipe présente ce qui a été développé et testé durant le sprint. Les artefacts comme le backlog sont revus pour s'assurer que tout avance correctement. Si un écart est détecté, par exemple une fonctionnalité qui n'est pas complètement développée ou testée, cela sera signalé et adapté lors du sprint suivant.</a:t>
            </a:r>
          </a:p>
          <a:p>
            <a:pPr marL="0" indent="0">
              <a:buFont typeface="Arial" panose="020B0604020202020204" pitchFamily="34" charset="0"/>
              <a:buNone/>
            </a:pPr>
            <a:endParaRPr lang="fr-FR" dirty="0"/>
          </a:p>
          <a:p>
            <a:pPr marL="0" indent="0">
              <a:buFont typeface="Arial" panose="020B0604020202020204" pitchFamily="34" charset="0"/>
              <a:buNone/>
            </a:pPr>
            <a:r>
              <a:rPr lang="fr-FR" dirty="0"/>
              <a:t>Cette inspection permet donc de détecter des </a:t>
            </a:r>
            <a:r>
              <a:rPr lang="fr-FR" b="1" dirty="0"/>
              <a:t>écarts indésirables</a:t>
            </a:r>
            <a:r>
              <a:rPr lang="fr-FR" dirty="0"/>
              <a:t> (problèmes ou retards) le plus tôt possible pour ajuster et améliorer le flux de travail.</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697" name="Google Shape;697;p5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1532ea7aa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61532ea7aa_1_7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Arial"/>
              <a:buNone/>
            </a:pPr>
            <a:r>
              <a:rPr lang="fr" sz="1800" dirty="0">
                <a:highlight>
                  <a:srgbClr val="FFFFFF"/>
                </a:highlight>
              </a:rPr>
              <a:t>Ce modèle comporte 7 phases :</a:t>
            </a:r>
          </a:p>
          <a:p>
            <a:pPr marL="0" marR="0" lvl="0" indent="0" algn="l" rtl="0">
              <a:spcBef>
                <a:spcPts val="0"/>
              </a:spcBef>
              <a:spcAft>
                <a:spcPts val="0"/>
              </a:spcAft>
              <a:buClr>
                <a:schemeClr val="dk1"/>
              </a:buClr>
              <a:buSzPts val="1400"/>
              <a:buFont typeface="Arial"/>
              <a:buNone/>
            </a:pPr>
            <a:endParaRP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b="1" u="sng" dirty="0">
                <a:highlight>
                  <a:srgbClr val="FFFFFF"/>
                </a:highlight>
              </a:rPr>
              <a:t>Spécifications :</a:t>
            </a:r>
            <a:endParaRPr lang="fr-FR" sz="1800" u="sng" dirty="0">
              <a:highlight>
                <a:srgbClr val="FFFFFF"/>
              </a:high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C'est la première phase du projet, où toutes les exigences fonctionnelles et techniques du produit ou du logiciel sont définies et documentées. Cela inclut la compréhension des besoins des utilisateurs et des contraintes techniques.</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Une fois validées, ces spécifications servent de base pour toutes les phases suivantes.</a:t>
            </a:r>
          </a:p>
          <a:p>
            <a:pPr marL="0" marR="0" lvl="0" indent="0" algn="l" rtl="0">
              <a:spcBef>
                <a:spcPts val="0"/>
              </a:spcBef>
              <a:spcAft>
                <a:spcPts val="0"/>
              </a:spcAft>
              <a:buClr>
                <a:schemeClr val="dk1"/>
              </a:buClr>
              <a:buSzPts val="1400"/>
              <a:buFont typeface="Arial"/>
              <a:buNone/>
            </a:pPr>
            <a:endParaRPr lang="fr-F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b="1" u="sng" dirty="0">
                <a:highlight>
                  <a:srgbClr val="FFFFFF"/>
                </a:highlight>
              </a:rPr>
              <a:t>Conception générale :</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À ce stade, une architecture générale du système est développée en fonction des spécifications. Cela peut inclure des décisions sur la structure du produit, les technologies à utiliser, et l'architecture logicielle ou matérielle.</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Cette phase est validée avant de passer à la conception détaillée.</a:t>
            </a:r>
          </a:p>
          <a:p>
            <a:pPr marL="0" marR="0" lvl="0" indent="0" algn="l" rtl="0">
              <a:spcBef>
                <a:spcPts val="0"/>
              </a:spcBef>
              <a:spcAft>
                <a:spcPts val="0"/>
              </a:spcAft>
              <a:buClr>
                <a:schemeClr val="dk1"/>
              </a:buClr>
              <a:buSzPts val="1400"/>
              <a:buFont typeface="Arial" panose="020B0604020202020204" pitchFamily="34" charset="0"/>
              <a:buNone/>
            </a:pPr>
            <a:endParaRPr lang="fr-F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b="1" u="sng" dirty="0">
                <a:highlight>
                  <a:srgbClr val="FFFFFF"/>
                </a:highlight>
              </a:rPr>
              <a:t>Conception détaillée :</a:t>
            </a:r>
            <a:endParaRPr lang="fr-FR" sz="1800" dirty="0">
              <a:highlight>
                <a:srgbClr val="FFFFFF"/>
              </a:high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Ici, les éléments définis dans la conception générale sont décomposés en détails précis. Par exemple, cela pourrait inclure la création de diagrammes de classes ou de schémas de bases de données dans le développement logiciel.</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Cette conception détaillée est également soumise à validation avant d'entamer le codage.</a:t>
            </a:r>
          </a:p>
          <a:p>
            <a:pPr marL="0" marR="0" lvl="0" indent="0" algn="l" rtl="0">
              <a:spcBef>
                <a:spcPts val="0"/>
              </a:spcBef>
              <a:spcAft>
                <a:spcPts val="0"/>
              </a:spcAft>
              <a:buClr>
                <a:schemeClr val="dk1"/>
              </a:buClr>
              <a:buSzPts val="1400"/>
              <a:buFont typeface="Arial"/>
              <a:buNone/>
            </a:pPr>
            <a:r>
              <a:rPr lang="fr-FR" sz="1800" b="1" u="sng" dirty="0">
                <a:highlight>
                  <a:srgbClr val="FFFFFF"/>
                </a:highlight>
              </a:rPr>
              <a:t>Codage (Développement) :</a:t>
            </a:r>
            <a:endParaRPr lang="fr-FR" sz="1800" dirty="0">
              <a:highlight>
                <a:srgbClr val="FFFFFF"/>
              </a:high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Une fois les plans définis, l’équipe de développement commence à coder ou programmer le produit. C’est la phase de réalisation où les spécifications et les conceptions sont traduites en code fonctionnel.</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Une validation du code suit cette étape pour vérifier qu'il correspond bien aux spécifications.</a:t>
            </a:r>
          </a:p>
          <a:p>
            <a:pPr marL="0" marR="0" lvl="0" indent="0" algn="l" rtl="0">
              <a:spcBef>
                <a:spcPts val="0"/>
              </a:spcBef>
              <a:spcAft>
                <a:spcPts val="0"/>
              </a:spcAft>
              <a:buClr>
                <a:schemeClr val="dk1"/>
              </a:buClr>
              <a:buSzPts val="1400"/>
              <a:buFont typeface="Arial"/>
              <a:buNone/>
            </a:pPr>
            <a:r>
              <a:rPr lang="fr-FR" sz="1800" b="1" u="sng" dirty="0">
                <a:highlight>
                  <a:srgbClr val="FFFFFF"/>
                </a:highlight>
              </a:rPr>
              <a:t>Intégration :</a:t>
            </a:r>
            <a:endParaRPr lang="fr-FR" sz="1800" dirty="0">
              <a:highlight>
                <a:srgbClr val="FFFFFF"/>
              </a:highlight>
            </a:endParaRP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Durant cette phase, les différentes composantes ou modules codés sont intégrés pour former un système complet. Cela inclut l’assemblage des différents sous-systèmes.</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Il y a une phase de validation pour s'assurer que les modules interagissent correctement entre eux.</a:t>
            </a:r>
          </a:p>
          <a:p>
            <a:pPr marL="0" marR="0" lvl="0" indent="0" algn="l" rtl="0">
              <a:spcBef>
                <a:spcPts val="0"/>
              </a:spcBef>
              <a:spcAft>
                <a:spcPts val="0"/>
              </a:spcAft>
              <a:buClr>
                <a:schemeClr val="dk1"/>
              </a:buClr>
              <a:buSzPts val="1400"/>
              <a:buFont typeface="Arial" panose="020B0604020202020204" pitchFamily="34" charset="0"/>
              <a:buNone/>
            </a:pPr>
            <a:endParaRPr lang="fr-F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b="1" u="sng" dirty="0">
                <a:highlight>
                  <a:srgbClr val="FFFFFF"/>
                </a:highlight>
              </a:rPr>
              <a:t>Mise en production :</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Une fois le système intégré et testé, il est déployé ou mis en production. C'est la livraison du produit final aux utilisateurs ou à l'environnement cible.</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dirty="0">
                <a:highlight>
                  <a:srgbClr val="FFFFFF"/>
                </a:highlight>
              </a:rPr>
              <a:t>Cette étape est également validée pour s'assurer que le produit fonctionne correctement dans son environnement de production.</a:t>
            </a:r>
          </a:p>
          <a:p>
            <a:pPr marL="0" marR="0" lvl="0" indent="0" algn="l" rtl="0">
              <a:spcBef>
                <a:spcPts val="0"/>
              </a:spcBef>
              <a:spcAft>
                <a:spcPts val="0"/>
              </a:spcAft>
              <a:buClr>
                <a:schemeClr val="dk1"/>
              </a:buClr>
              <a:buSzPts val="1400"/>
              <a:buFont typeface="Arial" panose="020B0604020202020204" pitchFamily="34" charset="0"/>
              <a:buNone/>
            </a:pPr>
            <a:endParaRPr lang="fr-F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b="1" dirty="0">
                <a:highlight>
                  <a:srgbClr val="FFFFFF"/>
                </a:highlight>
              </a:rPr>
              <a:t>Maintenance :</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b="0" dirty="0">
                <a:highlight>
                  <a:srgbClr val="FFFFFF"/>
                </a:highlight>
              </a:rPr>
              <a:t>Après la livraison, le projet entre en phase de maintenance. Des corrections de bugs, des mises à jour ou des améliorations peuvent être apportées en fonction des retours des utilisateurs.</a:t>
            </a:r>
          </a:p>
          <a:p>
            <a:pPr marL="285750" marR="0" lvl="0" indent="-285750" algn="l" rtl="0">
              <a:spcBef>
                <a:spcPts val="0"/>
              </a:spcBef>
              <a:spcAft>
                <a:spcPts val="0"/>
              </a:spcAft>
              <a:buClr>
                <a:schemeClr val="dk1"/>
              </a:buClr>
              <a:buSzPts val="1400"/>
              <a:buFont typeface="Arial" panose="020B0604020202020204" pitchFamily="34" charset="0"/>
              <a:buChar char="•"/>
            </a:pPr>
            <a:r>
              <a:rPr lang="fr-FR" sz="1800" b="0" dirty="0">
                <a:highlight>
                  <a:srgbClr val="FFFFFF"/>
                </a:highlight>
              </a:rPr>
              <a:t>Cette phase continue tant que le produit est utilisé.</a:t>
            </a:r>
          </a:p>
          <a:p>
            <a:pPr marL="0" marR="0" lvl="0" indent="0" algn="l" rtl="0">
              <a:spcBef>
                <a:spcPts val="0"/>
              </a:spcBef>
              <a:spcAft>
                <a:spcPts val="0"/>
              </a:spcAft>
              <a:buClr>
                <a:schemeClr val="dk1"/>
              </a:buClr>
              <a:buSzPts val="1400"/>
              <a:buFont typeface="Arial" panose="020B0604020202020204" pitchFamily="34" charset="0"/>
              <a:buNone/>
            </a:pPr>
            <a:endParaRPr lang="fr-FR" sz="1800" b="0" dirty="0">
              <a:highlight>
                <a:srgbClr val="FFFFFF"/>
              </a:highlight>
            </a:endParaRPr>
          </a:p>
          <a:p>
            <a:pPr marL="0" marR="0" lvl="0" indent="0" algn="l" rtl="0">
              <a:spcBef>
                <a:spcPts val="0"/>
              </a:spcBef>
              <a:spcAft>
                <a:spcPts val="0"/>
              </a:spcAft>
              <a:buClr>
                <a:schemeClr val="dk1"/>
              </a:buClr>
              <a:buSzPts val="1400"/>
              <a:buFont typeface="Arial"/>
              <a:buNone/>
            </a:pPr>
            <a:r>
              <a:rPr lang="fr-FR" sz="1800" b="1" dirty="0">
                <a:highlight>
                  <a:srgbClr val="FFFFFF"/>
                </a:highlight>
              </a:rPr>
              <a:t>Principe de fonctionnement du cycle en cascade :</a:t>
            </a:r>
          </a:p>
          <a:p>
            <a:pPr marL="0" marR="0" lvl="0" indent="0" algn="l" rtl="0">
              <a:spcBef>
                <a:spcPts val="0"/>
              </a:spcBef>
              <a:spcAft>
                <a:spcPts val="0"/>
              </a:spcAft>
              <a:buClr>
                <a:schemeClr val="dk1"/>
              </a:buClr>
              <a:buSzPts val="1400"/>
              <a:buFont typeface="Arial"/>
              <a:buNone/>
            </a:pPr>
            <a:endParaRPr lang="fr-FR" sz="1800" dirty="0">
              <a:highlight>
                <a:srgbClr val="FFFFFF"/>
              </a:highlight>
            </a:endParaRPr>
          </a:p>
          <a:p>
            <a:pPr marL="0" marR="0" lvl="0" indent="0" algn="l" rtl="0">
              <a:spcBef>
                <a:spcPts val="0"/>
              </a:spcBef>
              <a:spcAft>
                <a:spcPts val="0"/>
              </a:spcAft>
              <a:buClr>
                <a:schemeClr val="dk1"/>
              </a:buClr>
              <a:buSzPts val="1400"/>
              <a:buFont typeface="Arial"/>
              <a:buNone/>
            </a:pPr>
            <a:r>
              <a:rPr lang="fr-FR" sz="1800" dirty="0">
                <a:highlight>
                  <a:srgbClr val="FFFFFF"/>
                </a:highlight>
              </a:rPr>
              <a:t>Le cycle en cascade suit une approche linéaire où chaque étape doit être complétée avant que la suivante ne commence. Cela signifie que tout retour en arrière (modifications) est difficile et coûteux.</a:t>
            </a:r>
          </a:p>
          <a:p>
            <a:pPr marL="0" marR="0" lvl="0" indent="0" algn="l" rtl="0">
              <a:spcBef>
                <a:spcPts val="0"/>
              </a:spcBef>
              <a:spcAft>
                <a:spcPts val="0"/>
              </a:spcAft>
              <a:buClr>
                <a:schemeClr val="dk1"/>
              </a:buClr>
              <a:buSzPts val="1400"/>
              <a:buFont typeface="Arial"/>
              <a:buNone/>
            </a:pPr>
            <a:r>
              <a:rPr lang="fr-FR" sz="1800" dirty="0">
                <a:highlight>
                  <a:srgbClr val="FFFFFF"/>
                </a:highlight>
              </a:rPr>
              <a:t>Validation : À chaque étape du processus, une validation est effectuée pour garantir que les spécifications de l’étape sont respectées avant de progresser. Cela rend le modèle très rigide</a:t>
            </a:r>
            <a:endParaRPr sz="1800" dirty="0">
              <a:highlight>
                <a:srgbClr val="FFFFFF"/>
              </a:highlight>
            </a:endParaRPr>
          </a:p>
          <a:p>
            <a:pPr marL="0" marR="0" lvl="0" indent="0" algn="l" rtl="0">
              <a:spcBef>
                <a:spcPts val="0"/>
              </a:spcBef>
              <a:spcAft>
                <a:spcPts val="0"/>
              </a:spcAft>
              <a:buClr>
                <a:schemeClr val="dk1"/>
              </a:buClr>
              <a:buSzPts val="1400"/>
              <a:buFont typeface="Arial"/>
              <a:buNone/>
            </a:pPr>
            <a:r>
              <a:rPr lang="fr" sz="1800" dirty="0">
                <a:highlight>
                  <a:srgbClr val="FFFFFF"/>
                </a:highlight>
              </a:rPr>
              <a:t> Chacune de ces phases doit produire </a:t>
            </a:r>
            <a:r>
              <a:rPr lang="fr" sz="1800" b="1" dirty="0">
                <a:highlight>
                  <a:srgbClr val="FFFFFF"/>
                </a:highlight>
              </a:rPr>
              <a:t>un ou plusieurs livrables</a:t>
            </a:r>
            <a:r>
              <a:rPr lang="fr" sz="1800" dirty="0">
                <a:highlight>
                  <a:srgbClr val="FFFFFF"/>
                </a:highlight>
              </a:rPr>
              <a:t> définis à l’avance et </a:t>
            </a:r>
            <a:r>
              <a:rPr lang="fr" sz="1800" b="1" dirty="0">
                <a:highlight>
                  <a:srgbClr val="FFFFFF"/>
                </a:highlight>
              </a:rPr>
              <a:t>a une date d’échéance fixée</a:t>
            </a:r>
            <a:r>
              <a:rPr lang="fr" sz="1800" dirty="0">
                <a:highlight>
                  <a:srgbClr val="FFFFFF"/>
                </a:highlight>
              </a:rPr>
              <a:t>. On ne peut passer d’une étape à l’autre que lorsque les livrables de l’étape en cours sont jugés satisfaisants. Si tout se passe bien on passe à la phase suivante, sinon on remonte à la phase précédente, voire même en début de cycle si une anomalie critique est détectée.</a:t>
            </a:r>
            <a:endParaRPr sz="1800" dirty="0">
              <a:highlight>
                <a:srgbClr val="FFFFFF"/>
              </a:highlight>
            </a:endParaRPr>
          </a:p>
          <a:p>
            <a:pPr marL="0" marR="0" lvl="0" indent="0" algn="l" rtl="0">
              <a:spcBef>
                <a:spcPts val="0"/>
              </a:spcBef>
              <a:spcAft>
                <a:spcPts val="0"/>
              </a:spcAft>
              <a:buClr>
                <a:schemeClr val="dk1"/>
              </a:buClr>
              <a:buSzPts val="1400"/>
              <a:buFont typeface="Arial"/>
              <a:buNone/>
            </a:pPr>
            <a:endParaRPr sz="1800" dirty="0">
              <a:highlight>
                <a:srgbClr val="FFFFFF"/>
              </a:highlight>
            </a:endParaRPr>
          </a:p>
          <a:p>
            <a:pPr marL="0" marR="0" lvl="0" indent="0" algn="l" rtl="0">
              <a:spcBef>
                <a:spcPts val="0"/>
              </a:spcBef>
              <a:spcAft>
                <a:spcPts val="0"/>
              </a:spcAft>
              <a:buClr>
                <a:schemeClr val="dk1"/>
              </a:buClr>
              <a:buSzPts val="1400"/>
              <a:buFont typeface="Arial"/>
              <a:buNone/>
            </a:pPr>
            <a:r>
              <a:rPr lang="fr" sz="1800" dirty="0">
                <a:highlight>
                  <a:srgbClr val="FFFFFF"/>
                </a:highlight>
              </a:rPr>
              <a:t>Chaque étape est </a:t>
            </a:r>
            <a:r>
              <a:rPr lang="fr" sz="1800" b="1" dirty="0">
                <a:highlight>
                  <a:srgbClr val="FFFFFF"/>
                </a:highlight>
              </a:rPr>
              <a:t>atomique</a:t>
            </a:r>
            <a:r>
              <a:rPr lang="fr" sz="1800" dirty="0">
                <a:highlight>
                  <a:srgbClr val="FFFFFF"/>
                </a:highlight>
              </a:rPr>
              <a:t>, les personnes qui travaillent dessus savent de quoi ils ont besoin pour mener leur tâche à terme, et quels sont les livrables attendus. Une étape ne peut pas être scindée.</a:t>
            </a:r>
            <a:endParaRPr sz="1800" dirty="0">
              <a:highlight>
                <a:srgbClr val="FFFFFF"/>
              </a:highlight>
            </a:endParaRPr>
          </a:p>
          <a:p>
            <a:pPr marL="0" marR="0" lvl="0" indent="0" algn="l" rtl="0">
              <a:spcBef>
                <a:spcPts val="0"/>
              </a:spcBef>
              <a:spcAft>
                <a:spcPts val="0"/>
              </a:spcAft>
              <a:buClr>
                <a:schemeClr val="dk1"/>
              </a:buClr>
              <a:buSzPts val="1400"/>
              <a:buFont typeface="Arial"/>
              <a:buNone/>
            </a:pPr>
            <a:r>
              <a:rPr lang="fr" sz="1800" dirty="0">
                <a:highlight>
                  <a:srgbClr val="FFFFFF"/>
                </a:highlight>
              </a:rPr>
              <a:t>Chaque étape est </a:t>
            </a:r>
            <a:r>
              <a:rPr lang="fr" sz="1800" b="1" dirty="0">
                <a:highlight>
                  <a:srgbClr val="FFFFFF"/>
                </a:highlight>
              </a:rPr>
              <a:t>validante</a:t>
            </a:r>
            <a:r>
              <a:rPr lang="fr" sz="1800" dirty="0">
                <a:highlight>
                  <a:srgbClr val="FFFFFF"/>
                </a:highlight>
              </a:rPr>
              <a:t>, quand une étape commence, la première chose à faire est de vérifier que les entrants sont satisfaisants. Si ce n’est pas le cas, l’étape est bloquée, et on revient à l’étape précédente.</a:t>
            </a:r>
            <a:endParaRPr sz="1800" dirty="0">
              <a:highlight>
                <a:srgbClr val="FFFFFF"/>
              </a:highlight>
            </a:endParaRPr>
          </a:p>
          <a:p>
            <a:pPr marL="0" marR="0" lvl="0" indent="0" algn="l" rtl="0">
              <a:spcBef>
                <a:spcPts val="0"/>
              </a:spcBef>
              <a:spcAft>
                <a:spcPts val="0"/>
              </a:spcAft>
              <a:buClr>
                <a:schemeClr val="dk1"/>
              </a:buClr>
              <a:buSzPts val="1400"/>
              <a:buFont typeface="Arial"/>
              <a:buNone/>
            </a:pPr>
            <a:endParaRPr sz="1800" dirty="0">
              <a:highlight>
                <a:srgbClr val="FFFFFF"/>
              </a:highlight>
            </a:endParaRPr>
          </a:p>
          <a:p>
            <a:pPr marL="0" marR="0" lvl="0" indent="0" algn="l" rtl="0">
              <a:spcBef>
                <a:spcPts val="0"/>
              </a:spcBef>
              <a:spcAft>
                <a:spcPts val="0"/>
              </a:spcAft>
              <a:buClr>
                <a:schemeClr val="dk1"/>
              </a:buClr>
              <a:buSzPts val="1400"/>
              <a:buFont typeface="Arial"/>
              <a:buNone/>
            </a:pPr>
            <a:r>
              <a:rPr lang="fr" sz="1800" dirty="0">
                <a:highlight>
                  <a:srgbClr val="FFFFFF"/>
                </a:highlight>
              </a:rPr>
              <a:t>Dans l’article de Royce, le modèle est bien plus complexe, mais ce qui est généralement retenu est celui présenté ici.</a:t>
            </a:r>
            <a:endParaRPr sz="1800" dirty="0">
              <a:highlight>
                <a:srgbClr val="FFFFFF"/>
              </a:highlight>
            </a:endParaRPr>
          </a:p>
          <a:p>
            <a:pPr marL="0" marR="0" lvl="0" indent="0" algn="l" rtl="0">
              <a:spcBef>
                <a:spcPts val="0"/>
              </a:spcBef>
              <a:spcAft>
                <a:spcPts val="0"/>
              </a:spcAft>
              <a:buClr>
                <a:schemeClr val="dk1"/>
              </a:buClr>
              <a:buSzPts val="1400"/>
              <a:buFont typeface="Arial"/>
              <a:buNone/>
            </a:pPr>
            <a:endParaRPr sz="1800" dirty="0">
              <a:solidFill>
                <a:srgbClr val="434343"/>
              </a:solidFill>
              <a:highlight>
                <a:srgbClr val="FFFFFF"/>
              </a:highlight>
            </a:endParaRPr>
          </a:p>
          <a:p>
            <a:pPr marL="0" lvl="0" indent="0" algn="l" rtl="0">
              <a:lnSpc>
                <a:spcPct val="170000"/>
              </a:lnSpc>
              <a:spcBef>
                <a:spcPts val="0"/>
              </a:spcBef>
              <a:spcAft>
                <a:spcPts val="0"/>
              </a:spcAft>
              <a:buNone/>
            </a:pPr>
            <a:endParaRPr sz="1800" dirty="0">
              <a:solidFill>
                <a:srgbClr val="434343"/>
              </a:solidFill>
            </a:endParaRPr>
          </a:p>
          <a:p>
            <a:pPr marL="0" marR="0" lvl="0" indent="0" algn="l" rtl="0">
              <a:spcBef>
                <a:spcPts val="1100"/>
              </a:spcBef>
              <a:spcAft>
                <a:spcPts val="0"/>
              </a:spcAft>
              <a:buClr>
                <a:schemeClr val="dk1"/>
              </a:buClr>
              <a:buSzPts val="1400"/>
              <a:buFont typeface="Arial"/>
              <a:buNone/>
            </a:pPr>
            <a:endParaRPr sz="1800" dirty="0">
              <a:highlight>
                <a:srgbClr val="FFFFFF"/>
              </a:highlight>
            </a:endParaRPr>
          </a:p>
          <a:p>
            <a:pPr marL="0" marR="0" lvl="0" indent="0" algn="l" rtl="0">
              <a:spcBef>
                <a:spcPts val="0"/>
              </a:spcBef>
              <a:spcAft>
                <a:spcPts val="0"/>
              </a:spcAft>
              <a:buClr>
                <a:schemeClr val="dk1"/>
              </a:buClr>
              <a:buSzPts val="14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sz="1800" dirty="0">
              <a:solidFill>
                <a:schemeClr val="dk1"/>
              </a:solidFill>
              <a:latin typeface="Calibri"/>
              <a:ea typeface="Calibri"/>
              <a:cs typeface="Calibri"/>
              <a:sym typeface="Calibri"/>
            </a:endParaRPr>
          </a:p>
        </p:txBody>
      </p:sp>
      <p:sp>
        <p:nvSpPr>
          <p:cNvPr id="234" name="Google Shape;234;g61532ea7aa_1_7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690563" indent="-441325" eaLnBrk="1" hangingPunct="1">
              <a:lnSpc>
                <a:spcPct val="87000"/>
              </a:lnSpc>
              <a:buClr>
                <a:srgbClr val="5F7BAE"/>
              </a:buClr>
              <a:buSzPct val="150000"/>
              <a:buFont typeface="Lucida Grande" pitchFamily="1" charset="0"/>
              <a:buChar char="•"/>
              <a:tabLst>
                <a:tab pos="933450" algn="l"/>
                <a:tab pos="1382713" algn="l"/>
                <a:tab pos="1833563"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 pos="9469438" algn="l"/>
              </a:tabLst>
            </a:pPr>
            <a:r>
              <a:rPr lang="en-GB" altLang="fr-FR" dirty="0"/>
              <a:t>Les </a:t>
            </a:r>
            <a:r>
              <a:rPr lang="en-GB" altLang="fr-FR" dirty="0" err="1"/>
              <a:t>projets</a:t>
            </a:r>
            <a:r>
              <a:rPr lang="en-GB" altLang="fr-FR" dirty="0"/>
              <a:t> Scrum </a:t>
            </a:r>
            <a:r>
              <a:rPr lang="en-GB" altLang="fr-FR" dirty="0" err="1"/>
              <a:t>progressent</a:t>
            </a:r>
            <a:r>
              <a:rPr lang="en-GB" altLang="fr-FR" dirty="0"/>
              <a:t> par </a:t>
            </a:r>
            <a:r>
              <a:rPr lang="en-GB" altLang="fr-FR" dirty="0" err="1"/>
              <a:t>une</a:t>
            </a:r>
            <a:r>
              <a:rPr lang="en-GB" altLang="fr-FR" dirty="0"/>
              <a:t> </a:t>
            </a:r>
            <a:r>
              <a:rPr lang="en-GB" altLang="fr-FR" dirty="0" err="1"/>
              <a:t>série</a:t>
            </a:r>
            <a:r>
              <a:rPr lang="en-GB" altLang="fr-FR" dirty="0"/>
              <a:t> de sprints</a:t>
            </a:r>
          </a:p>
          <a:p>
            <a:pPr marL="690563" marR="0" lvl="0" indent="-441325" algn="l" defTabSz="914400" rtl="0" eaLnBrk="1" fontAlgn="auto" latinLnBrk="0" hangingPunct="1">
              <a:lnSpc>
                <a:spcPct val="87000"/>
              </a:lnSpc>
              <a:spcBef>
                <a:spcPts val="0"/>
              </a:spcBef>
              <a:spcAft>
                <a:spcPts val="0"/>
              </a:spcAft>
              <a:buClr>
                <a:srgbClr val="5F7BAE"/>
              </a:buClr>
              <a:buSzPct val="150000"/>
              <a:buFont typeface="Lucida Grande" pitchFamily="1" charset="0"/>
              <a:buChar char="•"/>
              <a:tabLst>
                <a:tab pos="933450" algn="l"/>
                <a:tab pos="1382713" algn="l"/>
                <a:tab pos="1833563"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 pos="9469438" algn="l"/>
              </a:tabLst>
              <a:defRPr/>
            </a:pPr>
            <a:r>
              <a:rPr lang="en-GB" altLang="fr-FR" dirty="0"/>
              <a:t>La durée d</a:t>
            </a:r>
            <a:r>
              <a:rPr lang="ja-JP" altLang="en-GB" dirty="0"/>
              <a:t>’</a:t>
            </a:r>
            <a:r>
              <a:rPr lang="en-GB" altLang="ja-JP" dirty="0"/>
              <a:t>un sprint est de 2 à 4 semaines</a:t>
            </a:r>
          </a:p>
          <a:p>
            <a:pPr marL="690563" indent="-441325" eaLnBrk="1" hangingPunct="1">
              <a:lnSpc>
                <a:spcPct val="87000"/>
              </a:lnSpc>
              <a:buClr>
                <a:srgbClr val="5F7BAE"/>
              </a:buClr>
              <a:buSzPct val="150000"/>
              <a:buFont typeface="Lucida Grande" pitchFamily="1" charset="0"/>
              <a:buChar char="•"/>
              <a:tabLst>
                <a:tab pos="933450" algn="l"/>
                <a:tab pos="1382713" algn="l"/>
                <a:tab pos="1833563"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 pos="9469438" algn="l"/>
              </a:tabLst>
            </a:pPr>
            <a:r>
              <a:rPr lang="en-GB" altLang="fr-FR" dirty="0"/>
              <a:t>Une durée </a:t>
            </a:r>
            <a:r>
              <a:rPr lang="en-GB" altLang="fr-FR" dirty="0" err="1"/>
              <a:t>constante</a:t>
            </a:r>
            <a:r>
              <a:rPr lang="en-GB" altLang="fr-FR" dirty="0"/>
              <a:t> apporte un </a:t>
            </a:r>
            <a:r>
              <a:rPr lang="en-GB" altLang="fr-FR" dirty="0" err="1"/>
              <a:t>meilleur</a:t>
            </a:r>
            <a:r>
              <a:rPr lang="en-GB" altLang="fr-FR" dirty="0"/>
              <a:t> </a:t>
            </a:r>
            <a:r>
              <a:rPr lang="en-GB" altLang="fr-FR" dirty="0" err="1"/>
              <a:t>rythme</a:t>
            </a:r>
            <a:endParaRPr lang="en-GB" altLang="fr-FR" dirty="0"/>
          </a:p>
          <a:p>
            <a:pPr marL="690563" indent="-441325" eaLnBrk="1" hangingPunct="1">
              <a:lnSpc>
                <a:spcPct val="87000"/>
              </a:lnSpc>
              <a:buClr>
                <a:srgbClr val="5F7BAE"/>
              </a:buClr>
              <a:buSzPct val="150000"/>
              <a:buFont typeface="Lucida Grande" pitchFamily="1" charset="0"/>
              <a:buChar char="•"/>
              <a:tabLst>
                <a:tab pos="933450" algn="l"/>
                <a:tab pos="1382713" algn="l"/>
                <a:tab pos="1833563" algn="l"/>
                <a:tab pos="2281238" algn="l"/>
                <a:tab pos="2730500" algn="l"/>
                <a:tab pos="3179763" algn="l"/>
                <a:tab pos="3629025" algn="l"/>
                <a:tab pos="4078288" algn="l"/>
                <a:tab pos="4527550" algn="l"/>
                <a:tab pos="4976813" algn="l"/>
                <a:tab pos="5426075" algn="l"/>
                <a:tab pos="5875338" algn="l"/>
                <a:tab pos="6324600" algn="l"/>
                <a:tab pos="6773863" algn="l"/>
                <a:tab pos="7223125" algn="l"/>
                <a:tab pos="7672388" algn="l"/>
                <a:tab pos="8121650" algn="l"/>
                <a:tab pos="8570913" algn="l"/>
                <a:tab pos="9020175" algn="l"/>
                <a:tab pos="9469438" algn="l"/>
              </a:tabLst>
            </a:pPr>
            <a:r>
              <a:rPr lang="en-GB" altLang="fr-FR" dirty="0"/>
              <a:t>Le produit (</a:t>
            </a:r>
            <a:r>
              <a:rPr lang="en-GB" altLang="fr-FR" dirty="0" err="1"/>
              <a:t>partiel</a:t>
            </a:r>
            <a:r>
              <a:rPr lang="en-GB" altLang="fr-FR" dirty="0"/>
              <a:t>) est </a:t>
            </a:r>
            <a:r>
              <a:rPr lang="en-GB" altLang="fr-FR" dirty="0" err="1"/>
              <a:t>conçu</a:t>
            </a:r>
            <a:r>
              <a:rPr lang="en-GB" altLang="fr-FR" dirty="0"/>
              <a:t>, </a:t>
            </a:r>
            <a:r>
              <a:rPr lang="en-GB" altLang="fr-FR" dirty="0" err="1"/>
              <a:t>codé</a:t>
            </a:r>
            <a:r>
              <a:rPr lang="en-GB" altLang="fr-FR" dirty="0"/>
              <a:t> et </a:t>
            </a:r>
            <a:r>
              <a:rPr lang="en-GB" altLang="fr-FR" dirty="0" err="1"/>
              <a:t>testé</a:t>
            </a:r>
            <a:r>
              <a:rPr lang="en-GB" altLang="fr-FR" dirty="0"/>
              <a:t> pendant le sprint.</a:t>
            </a:r>
            <a:endParaRPr lang="en-GB" altLang="ja-JP"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0590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dirty="0"/>
              <a:t>Rôle des User Stories dans Scrum :</a:t>
            </a:r>
          </a:p>
          <a:p>
            <a:pPr marL="171450" indent="-171450">
              <a:buFont typeface="Arial" panose="020B0604020202020204" pitchFamily="34" charset="0"/>
              <a:buChar char="•"/>
            </a:pPr>
            <a:r>
              <a:rPr lang="fr-FR" b="1" dirty="0"/>
              <a:t>Clarification des besoins</a:t>
            </a:r>
            <a:r>
              <a:rPr lang="fr-FR" dirty="0"/>
              <a:t> : Elles permettent à l'équipe de développement de comprendre </a:t>
            </a:r>
            <a:r>
              <a:rPr lang="fr-FR" b="1" dirty="0"/>
              <a:t>ce que l'utilisateur final veut</a:t>
            </a:r>
            <a:r>
              <a:rPr lang="fr-FR" dirty="0"/>
              <a:t> réellement, et pourquoi cela est important pour lui.</a:t>
            </a:r>
          </a:p>
          <a:p>
            <a:pPr marL="171450" indent="-171450">
              <a:buFont typeface="Arial" panose="020B0604020202020204" pitchFamily="34" charset="0"/>
              <a:buChar char="•"/>
            </a:pPr>
            <a:r>
              <a:rPr lang="fr-FR" b="1" dirty="0"/>
              <a:t>Facilitation de la communication</a:t>
            </a:r>
            <a:r>
              <a:rPr lang="fr-FR" dirty="0"/>
              <a:t> : Les user stories sont un </a:t>
            </a:r>
            <a:r>
              <a:rPr lang="fr-FR" b="1" dirty="0"/>
              <a:t>outil de communication</a:t>
            </a:r>
            <a:r>
              <a:rPr lang="fr-FR" dirty="0"/>
              <a:t> entre l’équipe, le Product Owner et les parties prenantes, en s’assurant que chacun est aligné sur les attentes.</a:t>
            </a:r>
          </a:p>
          <a:p>
            <a:pPr marL="171450" indent="-171450">
              <a:buFont typeface="Arial" panose="020B0604020202020204" pitchFamily="34" charset="0"/>
              <a:buChar char="•"/>
            </a:pPr>
            <a:r>
              <a:rPr lang="fr-FR" b="1" dirty="0"/>
              <a:t>Priorisation du travail</a:t>
            </a:r>
            <a:r>
              <a:rPr lang="fr-FR" dirty="0"/>
              <a:t> : Le </a:t>
            </a:r>
            <a:r>
              <a:rPr lang="fr-FR" b="1" dirty="0"/>
              <a:t>Product Owner</a:t>
            </a:r>
            <a:r>
              <a:rPr lang="fr-FR" dirty="0"/>
              <a:t> utilise les user stories pour prioriser le </a:t>
            </a:r>
            <a:r>
              <a:rPr lang="fr-FR" b="1" dirty="0"/>
              <a:t>Product Backlog</a:t>
            </a:r>
            <a:r>
              <a:rPr lang="fr-FR" dirty="0"/>
              <a:t>. Celles qui apportent le plus de valeur sont développées en priorité.</a:t>
            </a:r>
          </a:p>
          <a:p>
            <a:pPr marL="171450" indent="-171450">
              <a:buFont typeface="Arial" panose="020B0604020202020204" pitchFamily="34" charset="0"/>
              <a:buChar char="•"/>
            </a:pPr>
            <a:r>
              <a:rPr lang="fr-FR" b="1" dirty="0"/>
              <a:t>Flexibilité</a:t>
            </a:r>
            <a:r>
              <a:rPr lang="fr-FR" dirty="0"/>
              <a:t> : Elles sont facilement ajustables. À chaque sprint, de nouvelles user stories peuvent être ajoutées, modifiées ou supprimées en fonction des besoins actuels du projet.</a:t>
            </a:r>
          </a:p>
          <a:p>
            <a:pPr marL="171450" indent="-171450">
              <a:buFont typeface="Arial" panose="020B0604020202020204" pitchFamily="34" charset="0"/>
              <a:buChar char="•"/>
            </a:pPr>
            <a:r>
              <a:rPr lang="fr-FR" b="1" dirty="0"/>
              <a:t>Définition de critères d'acceptation</a:t>
            </a:r>
            <a:r>
              <a:rPr lang="fr-FR" dirty="0"/>
              <a:t> : Chaque user story est associée à des critères d’acceptation qui définissent </a:t>
            </a:r>
            <a:r>
              <a:rPr lang="fr-FR" b="1" dirty="0"/>
              <a:t>les conditions à remplir pour que l’histoire soit considérée comme terminée</a:t>
            </a:r>
            <a:r>
              <a:rPr lang="fr-FR" dirty="0"/>
              <a:t>.</a:t>
            </a:r>
            <a:br>
              <a:rPr lang="fr-FR" dirty="0"/>
            </a:br>
            <a:br>
              <a:rPr lang="fr-FR" dirty="0"/>
            </a:br>
            <a:r>
              <a:rPr lang="fr-FR" dirty="0"/>
              <a:t>En résumé, les user stories jouent un rôle clé dans Scrum pour </a:t>
            </a:r>
            <a:r>
              <a:rPr lang="fr-FR" b="1" dirty="0"/>
              <a:t>capturer les besoins fonctionnels</a:t>
            </a:r>
            <a:r>
              <a:rPr lang="fr-FR" dirty="0"/>
              <a:t>, favoriser la collaboration, et garantir que chaque développement répond aux attentes des utilisateurs. Elles rendent le travail plus itératif et adaptatif, en ligne avec les principes agiles.</a:t>
            </a:r>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0446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8952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42398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65: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fr-FR" sz="2000" b="1" dirty="0"/>
              <a:t>Maximiser la valeur</a:t>
            </a:r>
            <a:r>
              <a:rPr lang="fr-FR" sz="2000" dirty="0"/>
              <a:t> : Le PO est responsable de maximiser la valeur du produit, en s'assurant que l'équipe de développement travaille sur les tâches qui apportent le plus de valeur.</a:t>
            </a:r>
          </a:p>
          <a:p>
            <a:pPr marL="342900" indent="-342900">
              <a:buFont typeface="Arial" panose="020B0604020202020204" pitchFamily="34" charset="0"/>
              <a:buChar char="•"/>
            </a:pPr>
            <a:r>
              <a:rPr lang="fr-FR" sz="2000" b="1" dirty="0"/>
              <a:t>Expliquer clairement les items</a:t>
            </a:r>
            <a:r>
              <a:rPr lang="fr-FR" sz="2000" dirty="0"/>
              <a:t> : Le PO doit s'assurer que les éléments du Product Backlog sont </a:t>
            </a:r>
            <a:r>
              <a:rPr lang="fr-FR" sz="2000" b="1" dirty="0"/>
              <a:t>clairement exprimés</a:t>
            </a:r>
            <a:r>
              <a:rPr lang="fr-FR" sz="2000" dirty="0"/>
              <a:t>, ce qui permet à l'équipe de développement de comprendre exactement ce qui est attendu.</a:t>
            </a:r>
          </a:p>
          <a:p>
            <a:pPr marL="342900" indent="-342900">
              <a:buFont typeface="Arial" panose="020B0604020202020204" pitchFamily="34" charset="0"/>
              <a:buChar char="•"/>
            </a:pPr>
            <a:r>
              <a:rPr lang="fr-FR" sz="2000" b="1" dirty="0"/>
              <a:t>Prioriser les items</a:t>
            </a:r>
            <a:r>
              <a:rPr lang="fr-FR" sz="2000" dirty="0"/>
              <a:t> : La priorisation est une tâche clé du PO pour s'assurer que l'équipe travaille sur les fonctionnalités les plus importantes d'abord.</a:t>
            </a:r>
          </a:p>
          <a:p>
            <a:pPr marL="342900" indent="-342900">
              <a:buFont typeface="Arial" panose="020B0604020202020204" pitchFamily="34" charset="0"/>
              <a:buChar char="•"/>
            </a:pPr>
            <a:r>
              <a:rPr lang="fr-FR" sz="2000" b="1" dirty="0"/>
              <a:t>Backlog visible et transparent</a:t>
            </a:r>
            <a:r>
              <a:rPr lang="fr-FR" sz="2000" dirty="0"/>
              <a:t> : Le PO doit s'assurer que le Product Backlog est </a:t>
            </a:r>
            <a:r>
              <a:rPr lang="fr-FR" sz="2000" b="1" dirty="0"/>
              <a:t>visible et transparent</a:t>
            </a:r>
            <a:r>
              <a:rPr lang="fr-FR" sz="2000" dirty="0"/>
              <a:t> pour toute l'équipe, afin qu'il n'y ait pas de malentendu sur ce qui doit être développé en priorité.</a:t>
            </a:r>
          </a:p>
          <a:p>
            <a:pPr marL="342900" indent="-342900">
              <a:buFont typeface="Arial" panose="020B0604020202020204" pitchFamily="34" charset="0"/>
              <a:buChar char="•"/>
            </a:pPr>
            <a:r>
              <a:rPr lang="fr-FR" sz="2000" b="1" dirty="0"/>
              <a:t>Compréhension des items par l’équipe</a:t>
            </a:r>
            <a:r>
              <a:rPr lang="fr-FR" sz="2000" dirty="0"/>
              <a:t> : Le PO doit vérifier que l'équipe de développement comprend bien les éléments du backlog, pour garantir que les tâches sont bien exécutées.</a:t>
            </a:r>
            <a:br>
              <a:rPr lang="fr-FR" sz="2000" dirty="0"/>
            </a:br>
            <a:br>
              <a:rPr lang="fr-FR" sz="2000" dirty="0"/>
            </a:br>
            <a:r>
              <a:rPr lang="fr-FR" sz="2000" dirty="0"/>
              <a:t>L</a:t>
            </a:r>
            <a:r>
              <a:rPr lang="fr-FR" sz="3200" dirty="0"/>
              <a:t>es responsabilités clés du PO : la </a:t>
            </a:r>
            <a:r>
              <a:rPr lang="fr-FR" sz="3200" b="1" dirty="0"/>
              <a:t>priorisation</a:t>
            </a:r>
            <a:r>
              <a:rPr lang="fr-FR" sz="3200" dirty="0"/>
              <a:t>, la </a:t>
            </a:r>
            <a:r>
              <a:rPr lang="fr-FR" sz="3200" b="1" dirty="0"/>
              <a:t>clarté</a:t>
            </a:r>
            <a:r>
              <a:rPr lang="fr-FR" sz="3200" dirty="0"/>
              <a:t> et la </a:t>
            </a:r>
            <a:r>
              <a:rPr lang="fr-FR" sz="3200" b="1" dirty="0"/>
              <a:t>transparence</a:t>
            </a:r>
            <a:r>
              <a:rPr lang="fr-FR" sz="3200" dirty="0"/>
              <a:t> des tâches dans le backlog, tout en veillant à maximiser la valeur du produit.</a:t>
            </a:r>
            <a:endParaRPr lang="fr-FR" sz="2000" dirty="0"/>
          </a:p>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790" name="Google Shape;790;p65: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6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sz="2000" b="1" u="sng" dirty="0"/>
              <a:t>Responsabilité du Product Owner (PO) :</a:t>
            </a:r>
          </a:p>
          <a:p>
            <a:pPr marL="342900" indent="-342900">
              <a:buFont typeface="Arial" panose="020B0604020202020204" pitchFamily="34" charset="0"/>
              <a:buChar char="•"/>
            </a:pPr>
            <a:r>
              <a:rPr lang="fr-FR" sz="2000" b="1" dirty="0"/>
              <a:t>Responsable du "Quoi", pas du "Comment"</a:t>
            </a:r>
            <a:r>
              <a:rPr lang="fr-FR" sz="2000" dirty="0"/>
              <a:t> : Le PO est responsable de définir les </a:t>
            </a:r>
            <a:r>
              <a:rPr lang="fr-FR" sz="2000" b="1" dirty="0"/>
              <a:t>objectifs</a:t>
            </a:r>
            <a:r>
              <a:rPr lang="fr-FR" sz="2000" dirty="0"/>
              <a:t> du produit, ce qui doit être fait pour maximiser la valeur du produit (le "quoi"). Cependant, il n'interfère pas dans la manière dont l'équipe de développement (DevTeam) va accomplir cette tâche (le "comment"). C'est la DevTeam qui prend en charge les décisions techniques et le découpage des tâches.</a:t>
            </a:r>
          </a:p>
          <a:p>
            <a:pPr marL="342900" indent="-342900">
              <a:buFont typeface="Arial" panose="020B0604020202020204" pitchFamily="34" charset="0"/>
              <a:buChar char="•"/>
            </a:pPr>
            <a:endParaRPr lang="fr-FR" sz="2000" dirty="0"/>
          </a:p>
          <a:p>
            <a:r>
              <a:rPr lang="fr-FR" sz="2000" b="1" u="sng" dirty="0"/>
              <a:t>Ce qu'il ne doit pas faire :</a:t>
            </a:r>
          </a:p>
          <a:p>
            <a:endParaRPr lang="fr-FR" sz="2000" b="1" u="sng" dirty="0"/>
          </a:p>
          <a:p>
            <a:pPr marL="342900" indent="-342900">
              <a:buFont typeface="Arial" panose="020B0604020202020204" pitchFamily="34" charset="0"/>
              <a:buChar char="•"/>
            </a:pPr>
            <a:r>
              <a:rPr lang="fr-FR" sz="2000" b="1" dirty="0"/>
              <a:t>Estimer les items à la place de la DevTeam</a:t>
            </a:r>
            <a:r>
              <a:rPr lang="fr-FR" sz="2000" dirty="0"/>
              <a:t> : Les estimations (combien de temps ou de ressources une tâche nécessitera) sont faites par l’équipe de développement qui connaît les contraintes techniques. Le PO ne doit pas les imposer.</a:t>
            </a:r>
          </a:p>
          <a:p>
            <a:pPr marL="342900" indent="-342900">
              <a:buFont typeface="Arial" panose="020B0604020202020204" pitchFamily="34" charset="0"/>
              <a:buChar char="•"/>
            </a:pPr>
            <a:r>
              <a:rPr lang="fr-FR" sz="2000" b="1" dirty="0"/>
              <a:t>Décider de la conception technique ou du découpage en tâches</a:t>
            </a:r>
            <a:r>
              <a:rPr lang="fr-FR" sz="2000" dirty="0"/>
              <a:t> : Ces décisions reviennent à la DevTeam. Le PO n'a pas à dire comment le produit doit être techniquement construit.</a:t>
            </a:r>
          </a:p>
          <a:p>
            <a:pPr marL="342900" indent="-342900">
              <a:buFont typeface="Arial" panose="020B0604020202020204" pitchFamily="34" charset="0"/>
              <a:buChar char="•"/>
            </a:pPr>
            <a:r>
              <a:rPr lang="fr-FR" sz="2000" b="1" dirty="0"/>
              <a:t>Décider de l’ordre des tâches dans le Sprint Backlog</a:t>
            </a:r>
            <a:r>
              <a:rPr lang="fr-FR" sz="2000" dirty="0"/>
              <a:t> : Bien que le PO décide de la </a:t>
            </a:r>
            <a:r>
              <a:rPr lang="fr-FR" sz="2000" b="1" dirty="0"/>
              <a:t>priorité des fonctionnalités</a:t>
            </a:r>
            <a:r>
              <a:rPr lang="fr-FR" sz="2000" dirty="0"/>
              <a:t> dans le Product Backlog, la </a:t>
            </a:r>
            <a:r>
              <a:rPr lang="fr-FR" sz="2000" b="1" dirty="0"/>
              <a:t>réalisation concrète</a:t>
            </a:r>
            <a:r>
              <a:rPr lang="fr-FR" sz="2000" dirty="0"/>
              <a:t> de ces fonctionnalités (c’est-à-dire l’ordre dans lequel elles seront développées pendant un Sprint) est à la discrétion de la DevTeam.</a:t>
            </a:r>
          </a:p>
          <a:p>
            <a:pPr marL="342900" indent="-342900">
              <a:buFont typeface="Arial" panose="020B0604020202020204" pitchFamily="34" charset="0"/>
              <a:buChar char="•"/>
            </a:pPr>
            <a:r>
              <a:rPr lang="fr-FR" sz="2000" b="1" dirty="0"/>
              <a:t>Manager l'équipe</a:t>
            </a:r>
            <a:r>
              <a:rPr lang="fr-FR" sz="2000" dirty="0"/>
              <a:t> : Scrum repose sur le principe d'auto-organisation. L'équipe de développement est responsable de s’organiser pour atteindre les objectifs sans l’intervention directe du PO.</a:t>
            </a:r>
          </a:p>
          <a:p>
            <a:pPr marL="0" indent="0">
              <a:buFont typeface="Arial" panose="020B0604020202020204" pitchFamily="34" charset="0"/>
              <a:buNone/>
            </a:pPr>
            <a:endParaRPr lang="fr-FR" sz="2000" dirty="0"/>
          </a:p>
          <a:p>
            <a:pPr marL="0" indent="0">
              <a:buFont typeface="Arial" panose="020B0604020202020204" pitchFamily="34" charset="0"/>
              <a:buNone/>
            </a:pPr>
            <a:r>
              <a:rPr lang="fr-FR" sz="2000" dirty="0"/>
              <a:t>Cela signifie que le </a:t>
            </a:r>
            <a:r>
              <a:rPr lang="fr-FR" sz="2000" b="1" dirty="0"/>
              <a:t>Product Owner</a:t>
            </a:r>
            <a:r>
              <a:rPr lang="fr-FR" sz="2000" dirty="0"/>
              <a:t> se concentre sur la vision stratégique et les priorités du produit, tandis que l'équipe de développement se concentre sur l'exécution technique et la manière d'atteindre les objectifs définis. </a:t>
            </a:r>
            <a:r>
              <a:rPr lang="fr-FR" sz="3200" dirty="0"/>
              <a:t>le rôle du PO est très important pour </a:t>
            </a:r>
            <a:r>
              <a:rPr lang="fr-FR" sz="3200" b="1" dirty="0"/>
              <a:t>orienter</a:t>
            </a:r>
            <a:r>
              <a:rPr lang="fr-FR" sz="3200" dirty="0"/>
              <a:t> le produit, mais il doit faire confiance à l'équipe pour </a:t>
            </a:r>
            <a:r>
              <a:rPr lang="fr-FR" sz="3200" b="1" dirty="0"/>
              <a:t>implémenter</a:t>
            </a:r>
            <a:r>
              <a:rPr lang="fr-FR" sz="3200" dirty="0"/>
              <a:t> les solutions techniques.</a:t>
            </a:r>
            <a:endParaRPr lang="fr-FR" sz="2000" dirty="0"/>
          </a:p>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808" name="Google Shape;808;p6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6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sz="2000" b="1" dirty="0"/>
              <a:t>Le rôle du Scrum Master</a:t>
            </a:r>
          </a:p>
          <a:p>
            <a:pPr marL="342900" indent="-342900">
              <a:buFont typeface="Arial" panose="020B0604020202020204" pitchFamily="34" charset="0"/>
              <a:buChar char="•"/>
            </a:pPr>
            <a:r>
              <a:rPr lang="fr-FR" sz="2000" b="1" dirty="0"/>
              <a:t>Facilitateur</a:t>
            </a:r>
            <a:r>
              <a:rPr lang="fr-FR" sz="2000" dirty="0"/>
              <a:t> : Le Scrum Master est là pour s'assurer que l'équipe applique correctement les pratiques Scrum. Il agit comme un facilitateur, aidant l'équipe à suivre les processus tout en enlevant les obstacles qui peuvent ralentir le travail.</a:t>
            </a:r>
          </a:p>
          <a:p>
            <a:pPr marL="342900" indent="-342900">
              <a:buFont typeface="Arial" panose="020B0604020202020204" pitchFamily="34" charset="0"/>
              <a:buChar char="•"/>
            </a:pPr>
            <a:r>
              <a:rPr lang="fr-FR" sz="2000" b="1" dirty="0"/>
              <a:t>Éliminateur d'obstacles</a:t>
            </a:r>
            <a:r>
              <a:rPr lang="fr-FR" sz="2000" dirty="0"/>
              <a:t> : Il est aussi responsable de </a:t>
            </a:r>
            <a:r>
              <a:rPr lang="fr-FR" sz="2000" b="1" dirty="0"/>
              <a:t>lever les obstacles</a:t>
            </a:r>
            <a:r>
              <a:rPr lang="fr-FR" sz="2000" dirty="0"/>
              <a:t> qui empêchent l'équipe d'avancer à son rythme optimal. Cela peut être des problèmes internes ou des interférences externes.</a:t>
            </a:r>
          </a:p>
          <a:p>
            <a:pPr marL="342900" indent="-342900">
              <a:buFont typeface="Arial" panose="020B0604020202020204" pitchFamily="34" charset="0"/>
              <a:buChar char="•"/>
            </a:pPr>
            <a:r>
              <a:rPr lang="fr-FR" sz="2000" b="1" dirty="0"/>
              <a:t>Mentor et coach</a:t>
            </a:r>
            <a:r>
              <a:rPr lang="fr-FR" sz="2000" dirty="0"/>
              <a:t> : Le Scrum Master est aussi un coach pour l'équipe, aidant les membres à adopter les principes agiles et à collaborer efficacement.</a:t>
            </a:r>
          </a:p>
          <a:p>
            <a:pPr marL="342900" indent="-342900">
              <a:buFont typeface="Arial" panose="020B0604020202020204" pitchFamily="34" charset="0"/>
              <a:buChar char="•"/>
            </a:pPr>
            <a:r>
              <a:rPr lang="fr-FR" sz="2000" b="1" dirty="0"/>
              <a:t>Protection de l'équipe</a:t>
            </a:r>
            <a:r>
              <a:rPr lang="fr-FR" sz="2000" dirty="0"/>
              <a:t> : Un autre aspect important de son rôle est de protéger l'équipe des distractions ou interférences qui pourraient perturber leur concentration ou productivité.</a:t>
            </a:r>
          </a:p>
          <a:p>
            <a:pPr marL="342900" indent="-342900">
              <a:buFont typeface="Arial" panose="020B0604020202020204" pitchFamily="34" charset="0"/>
              <a:buChar char="•"/>
            </a:pPr>
            <a:r>
              <a:rPr lang="fr-FR" sz="2000" dirty="0"/>
              <a:t>En somme, le Scrum Master est </a:t>
            </a:r>
            <a:r>
              <a:rPr lang="fr-FR" sz="2000" b="1" dirty="0"/>
              <a:t>le garant du bon déroulement des pratiques Scrum</a:t>
            </a:r>
            <a:r>
              <a:rPr lang="fr-FR" sz="2000" dirty="0"/>
              <a:t>, mais ne joue pas de rôle hiérarchique dans la gestion de l'équipe. Il </a:t>
            </a:r>
            <a:r>
              <a:rPr lang="fr-FR" sz="2000" b="1" dirty="0"/>
              <a:t>facilite</a:t>
            </a:r>
            <a:r>
              <a:rPr lang="fr-FR" sz="2000" dirty="0"/>
              <a:t> et </a:t>
            </a:r>
            <a:r>
              <a:rPr lang="fr-FR" sz="2000" b="1" dirty="0"/>
              <a:t>protège</a:t>
            </a:r>
            <a:r>
              <a:rPr lang="fr-FR" sz="2000" dirty="0"/>
              <a:t> l'équipe sans la manager.</a:t>
            </a:r>
          </a:p>
          <a:p>
            <a:pPr marL="0" indent="0">
              <a:buFont typeface="Arial" panose="020B0604020202020204" pitchFamily="34" charset="0"/>
              <a:buNone/>
            </a:pPr>
            <a:endParaRPr lang="fr-FR" sz="2000" dirty="0"/>
          </a:p>
          <a:p>
            <a:r>
              <a:rPr lang="fr-FR" sz="3200" dirty="0"/>
              <a:t>En complément des rôles déjà mentionnés, le </a:t>
            </a:r>
            <a:r>
              <a:rPr lang="fr-FR" sz="3200" b="1" dirty="0"/>
              <a:t>Scrum Master</a:t>
            </a:r>
            <a:r>
              <a:rPr lang="fr-FR" sz="3200" dirty="0"/>
              <a:t> a également la responsabilité de s'assurer que </a:t>
            </a:r>
            <a:r>
              <a:rPr lang="fr-FR" sz="3200" b="1" dirty="0"/>
              <a:t>les cérémonies agiles</a:t>
            </a:r>
            <a:r>
              <a:rPr lang="fr-FR" sz="3200" dirty="0"/>
              <a:t> (rituels tels que le Daily Scrum, la revue de Sprint, la rétrospective, etc.) sont </a:t>
            </a:r>
            <a:r>
              <a:rPr lang="fr-FR" sz="3200" b="1" dirty="0"/>
              <a:t>bien respectées</a:t>
            </a:r>
            <a:r>
              <a:rPr lang="fr-FR" sz="3200" dirty="0"/>
              <a:t> et se déroulent dans les meilleures conditions. Voici quelques précisions sur ce rôle :</a:t>
            </a:r>
          </a:p>
          <a:p>
            <a:pPr marL="457200" indent="-457200">
              <a:buFont typeface="Arial" panose="020B0604020202020204" pitchFamily="34" charset="0"/>
              <a:buChar char="•"/>
            </a:pPr>
            <a:r>
              <a:rPr lang="fr-FR" sz="3200" b="1" dirty="0"/>
              <a:t>Animateur des cérémonies</a:t>
            </a:r>
            <a:r>
              <a:rPr lang="fr-FR" sz="3200" dirty="0"/>
              <a:t> : Le Scrum Master s'assure que les cérémonies agiles se déroulent correctement. Il ne les dirige pas nécessairement toutes, mais il est là pour </a:t>
            </a:r>
            <a:r>
              <a:rPr lang="fr-FR" sz="3200" b="1" dirty="0"/>
              <a:t>guider l'équipe</a:t>
            </a:r>
            <a:r>
              <a:rPr lang="fr-FR" sz="3200" dirty="0"/>
              <a:t> et s'assurer que chaque événement est tenu selon les règles Scrum (par exemple, respecter la durée maximale ou time-box). Si une équipe est nouvelle dans l’adoption de Scrum, le Scrum Master jouera un rôle plus actif en facilitant ces réunions et en aidant à respecter les bonnes pratiques.</a:t>
            </a:r>
          </a:p>
          <a:p>
            <a:pPr marL="457200" indent="-457200">
              <a:buFont typeface="Arial" panose="020B0604020202020204" pitchFamily="34" charset="0"/>
              <a:buChar char="•"/>
            </a:pPr>
            <a:r>
              <a:rPr lang="fr-FR" sz="3200" b="1" dirty="0"/>
              <a:t>Time-boxing</a:t>
            </a:r>
            <a:r>
              <a:rPr lang="fr-FR" sz="3200" dirty="0"/>
              <a:t> : Il veille à ce que </a:t>
            </a:r>
            <a:r>
              <a:rPr lang="fr-FR" sz="1800" dirty="0"/>
              <a:t>les cérémonies respectent leur cadre temporel (time-box), c'est-à-dire que chaque réunion se déroule dans une durée déterminée et ne dépasse pas cette limite. Par exemple, le Daily Scrum ne doit pas dépasser 15 minutes.</a:t>
            </a:r>
          </a:p>
          <a:p>
            <a:pPr marL="457200" indent="-457200">
              <a:buFont typeface="Arial" panose="020B0604020202020204" pitchFamily="34" charset="0"/>
              <a:buChar char="•"/>
            </a:pPr>
            <a:r>
              <a:rPr lang="fr-FR" sz="1800" b="1" dirty="0"/>
              <a:t>Correction des dérives</a:t>
            </a:r>
            <a:r>
              <a:rPr lang="fr-FR" sz="1800" dirty="0"/>
              <a:t> : Le Scrum Master aide également l'équipe à corriger les dérives éventuelles. Si, par exemple, une cérémonie ne respecte pas les objectifs ou devient inefficace, il interviendra pour apporter des ajustements.</a:t>
            </a:r>
          </a:p>
          <a:p>
            <a:pPr marL="457200" indent="-457200">
              <a:buFont typeface="Arial" panose="020B0604020202020204" pitchFamily="34" charset="0"/>
              <a:buChar char="•"/>
            </a:pPr>
            <a:endParaRPr lang="fr-FR" sz="3200" dirty="0"/>
          </a:p>
          <a:p>
            <a:r>
              <a:rPr lang="fr-FR" sz="3200" b="1" dirty="0"/>
              <a:t>Un exemple concret : </a:t>
            </a:r>
            <a:r>
              <a:rPr lang="fr-FR" sz="3200" dirty="0"/>
              <a:t>si l'équipe ne respecte pas la structure du Daily Scrum en s'étalant sur des discussions non pertinentes, le Scrum Master peut intervenir pour recentrer la discussion sur les trois questions essentielles (Qu'est-ce qui a été fait hier ? Que vais-je faire aujourd'hui ? Y a-t-il des obstacles ?).</a:t>
            </a:r>
          </a:p>
          <a:p>
            <a:endParaRPr lang="fr-FR" sz="3200" dirty="0"/>
          </a:p>
          <a:p>
            <a:r>
              <a:rPr lang="fr-FR" sz="3200" dirty="0"/>
              <a:t>En résumé, le Scrum Master </a:t>
            </a:r>
            <a:r>
              <a:rPr lang="fr-FR" sz="3200" b="1" dirty="0"/>
              <a:t>encadre et soutient l'équipe</a:t>
            </a:r>
            <a:r>
              <a:rPr lang="fr-FR" sz="3200" dirty="0"/>
              <a:t> dans la tenue des cérémonies pour qu'elles soient efficaces et structurées, tout en laissant l'équipe s'</a:t>
            </a:r>
            <a:r>
              <a:rPr lang="fr-FR" sz="3200" dirty="0" err="1"/>
              <a:t>auto-organiser</a:t>
            </a:r>
            <a:r>
              <a:rPr lang="fr-FR" sz="3200" dirty="0"/>
              <a:t> et progresser dans l'adoption des pratiques agiles.</a:t>
            </a:r>
          </a:p>
          <a:p>
            <a:pPr marL="0" indent="0">
              <a:buFont typeface="Arial" panose="020B0604020202020204" pitchFamily="34" charset="0"/>
              <a:buNone/>
            </a:pPr>
            <a:endParaRPr lang="fr-FR" sz="2000" dirty="0"/>
          </a:p>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808" name="Google Shape;808;p6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085876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6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808" name="Google Shape;808;p6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7331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6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fr-FR" sz="2000" b="1" dirty="0"/>
              <a:t>Responsabilité partagée de la partie technique</a:t>
            </a:r>
            <a:r>
              <a:rPr lang="fr-FR" sz="2000" dirty="0"/>
              <a:t> : Tous les membres de l'équipe sont responsables du développement technique. Il n'y a pas de séparation stricte des responsabilités, tout le monde s'implique.</a:t>
            </a:r>
          </a:p>
          <a:p>
            <a:pPr marL="342900" indent="-342900">
              <a:buFont typeface="Arial" panose="020B0604020202020204" pitchFamily="34" charset="0"/>
              <a:buChar char="•"/>
            </a:pPr>
            <a:r>
              <a:rPr lang="fr-FR" sz="2000" b="1" dirty="0"/>
              <a:t>Cross-fonctionnelle et pluridisciplinaire</a:t>
            </a:r>
            <a:r>
              <a:rPr lang="fr-FR" sz="2000" dirty="0"/>
              <a:t> : Une équipe agile se compose de personnes ayant des compétences diverses (développeurs, testeurs, concepteurs, etc.) afin de couvrir l'ensemble des tâches nécessaires au projet.</a:t>
            </a:r>
          </a:p>
          <a:p>
            <a:pPr marL="342900" indent="-342900">
              <a:buFont typeface="Arial" panose="020B0604020202020204" pitchFamily="34" charset="0"/>
              <a:buChar char="•"/>
            </a:pPr>
            <a:r>
              <a:rPr lang="fr-FR" sz="2000" b="1" dirty="0"/>
              <a:t>Auto-organisée</a:t>
            </a:r>
            <a:r>
              <a:rPr lang="fr-FR" sz="2000" dirty="0"/>
              <a:t> : L'équipe n'est pas dirigée par un supérieur hiérarchique ; elle gère son propre travail. Chaque membre s'implique dans l'organisation et la réalisation des tâches.</a:t>
            </a:r>
          </a:p>
          <a:p>
            <a:pPr marL="342900" indent="-342900">
              <a:buFont typeface="Arial" panose="020B0604020202020204" pitchFamily="34" charset="0"/>
              <a:buChar char="•"/>
            </a:pPr>
            <a:r>
              <a:rPr lang="fr-FR" sz="2000" b="1" dirty="0"/>
              <a:t>Estimation des fonctionnalités</a:t>
            </a:r>
            <a:r>
              <a:rPr lang="fr-FR" sz="2000" dirty="0"/>
              <a:t> : L'équipe évalue elle-même la difficulté et le temps requis pour accomplir les tâches à réaliser, souvent sous forme de story points dans Scrum.</a:t>
            </a:r>
          </a:p>
          <a:p>
            <a:pPr marL="342900" indent="-342900">
              <a:buFont typeface="Arial" panose="020B0604020202020204" pitchFamily="34" charset="0"/>
              <a:buChar char="•"/>
            </a:pPr>
            <a:r>
              <a:rPr lang="fr-FR" sz="2000" b="1" dirty="0"/>
              <a:t>Sollicite le Product Owner</a:t>
            </a:r>
            <a:r>
              <a:rPr lang="fr-FR" sz="2000" dirty="0"/>
              <a:t> : L'équipe demande régulièrement des éclaircissements ou des précisions au Product Owner si nécessaire, afin de bien comprendre les besoins.</a:t>
            </a:r>
          </a:p>
          <a:p>
            <a:pPr marL="342900" indent="-342900">
              <a:buFont typeface="Arial" panose="020B0604020202020204" pitchFamily="34" charset="0"/>
              <a:buChar char="•"/>
            </a:pPr>
            <a:r>
              <a:rPr lang="fr-FR" sz="2000" b="1" dirty="0"/>
              <a:t>Résolution des conflits</a:t>
            </a:r>
            <a:r>
              <a:rPr lang="fr-FR" sz="2000" dirty="0"/>
              <a:t> : L'équipe doit gérer ses propres conflits sans intervention externe, renforçant ainsi son autonomie.</a:t>
            </a:r>
          </a:p>
          <a:p>
            <a:pPr marL="342900" indent="-342900">
              <a:buFont typeface="Arial" panose="020B0604020202020204" pitchFamily="34" charset="0"/>
              <a:buChar char="•"/>
            </a:pPr>
            <a:r>
              <a:rPr lang="fr-FR" sz="2000" b="1" dirty="0"/>
              <a:t>Pas de hiérarchie ou de rôles prédéfinis</a:t>
            </a:r>
            <a:r>
              <a:rPr lang="fr-FR" sz="2000" dirty="0"/>
              <a:t> : Chaque membre de l'équipe est sur un pied d'égalité. Les rôles ne sont pas imposés et l'équipe décide ensemble de qui fait quoi.</a:t>
            </a:r>
          </a:p>
          <a:p>
            <a:pPr marL="342900" indent="-342900">
              <a:buFont typeface="Arial" panose="020B0604020202020204" pitchFamily="34" charset="0"/>
              <a:buChar char="•"/>
            </a:pPr>
            <a:r>
              <a:rPr lang="fr-FR" sz="2000" b="1" dirty="0"/>
              <a:t>Polyvalence des membres</a:t>
            </a:r>
            <a:r>
              <a:rPr lang="fr-FR" sz="2000" dirty="0"/>
              <a:t> : Chaque membre peut potentiellement travailler sur toutes les tâches (développement, test, etc.), selon les besoins du projet et la charge de travail.</a:t>
            </a:r>
          </a:p>
          <a:p>
            <a:pPr marL="0" indent="0">
              <a:buFont typeface="Arial" panose="020B0604020202020204" pitchFamily="34" charset="0"/>
              <a:buNone/>
            </a:pPr>
            <a:endParaRPr lang="fr-FR" sz="2000" dirty="0"/>
          </a:p>
          <a:p>
            <a:r>
              <a:rPr lang="fr-FR" sz="2000" dirty="0"/>
              <a:t>En résumé, cette image montre une équipe agile qui fonctionne de manière très collaborative, flexible, et </a:t>
            </a:r>
            <a:r>
              <a:rPr lang="fr-FR" sz="2000" dirty="0" err="1"/>
              <a:t>auto-organisée</a:t>
            </a:r>
            <a:r>
              <a:rPr lang="fr-FR" sz="2000" dirty="0"/>
              <a:t>, tout en restant alignée avec les objectifs fixés par le Product Owner. Ce modèle favorise l'efficacité, la réactivité et la cohésion dans la réalisation des projets.</a:t>
            </a:r>
          </a:p>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808" name="Google Shape;808;p6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28077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a:t>Taille de l'équipe (5 à 10 personnes)</a:t>
            </a:r>
            <a:r>
              <a:rPr lang="fr-FR" dirty="0"/>
              <a:t> : Une équipe agile efficace fonctionne généralement dans cette fourchette de taille. Cela permet d'avoir une équipe suffisamment grande pour couvrir toutes les compétences nécessaires, mais pas trop grande pour éviter une communication inefficace.</a:t>
            </a:r>
          </a:p>
          <a:p>
            <a:pPr marL="171450" indent="-171450">
              <a:buFont typeface="Arial" panose="020B0604020202020204" pitchFamily="34" charset="0"/>
              <a:buChar char="•"/>
            </a:pPr>
            <a:r>
              <a:rPr lang="fr-FR" b="1" dirty="0"/>
              <a:t>Regroupement de tous les rôles</a:t>
            </a:r>
            <a:r>
              <a:rPr lang="fr-FR" dirty="0"/>
              <a:t> : L'équipe est pluridisciplinaire, c'est-à-dire qu'elle regroupe tous les rôles essentiels au développement du projet, comme des architectes, des développeurs, des testeurs, des concepteurs d'interface utilisateur (UI/UX), etc. Cela permet de limiter les dépendances extérieures.</a:t>
            </a:r>
          </a:p>
          <a:p>
            <a:pPr marL="171450" indent="-171450">
              <a:buFont typeface="Arial" panose="020B0604020202020204" pitchFamily="34" charset="0"/>
              <a:buChar char="•"/>
            </a:pPr>
            <a:r>
              <a:rPr lang="fr-FR" b="1" dirty="0"/>
              <a:t>A plein temps sur le projet</a:t>
            </a:r>
            <a:r>
              <a:rPr lang="fr-FR" dirty="0"/>
              <a:t> : Idéalement, chaque membre de l'équipe est dédié à plein temps au projet, ce qui augmente la concentration et la capacité à livrer rapidement des fonctionnalités.</a:t>
            </a:r>
          </a:p>
          <a:p>
            <a:pPr marL="171450" indent="-171450">
              <a:buFont typeface="Arial" panose="020B0604020202020204" pitchFamily="34" charset="0"/>
              <a:buChar char="•"/>
            </a:pPr>
            <a:r>
              <a:rPr lang="fr-FR" b="1" dirty="0"/>
              <a:t>Auto-organisation</a:t>
            </a:r>
            <a:r>
              <a:rPr lang="fr-FR" dirty="0"/>
              <a:t> : L'équipe s'organise elle-même, ce qui signifie qu'elle est responsable de la planification et de la gestion du travail. Ce point renforce l'autonomie et la responsabilité de chaque membre vis-à-vis des livrables.</a:t>
            </a:r>
          </a:p>
          <a:p>
            <a:pPr marL="171450" indent="-171450">
              <a:buFont typeface="Arial" panose="020B0604020202020204" pitchFamily="34" charset="0"/>
              <a:buChar char="•"/>
            </a:pPr>
            <a:r>
              <a:rPr lang="fr-FR" b="1" dirty="0"/>
              <a:t>La composition de l’équipe ne doit pas changer pendant un sprint</a:t>
            </a:r>
            <a:r>
              <a:rPr lang="fr-FR" dirty="0"/>
              <a:t> : La stabilité de l'équipe pendant un sprint est cruciale pour assurer la continuité des efforts et la concentration sur les objectifs définis au début du sprint.</a:t>
            </a:r>
          </a:p>
          <a:p>
            <a:endParaRPr lang="fr-FR" dirty="0"/>
          </a:p>
        </p:txBody>
      </p:sp>
      <p:sp>
        <p:nvSpPr>
          <p:cNvPr id="4" name="Espace réservé du numéro de diapositive 3"/>
          <p:cNvSpPr>
            <a:spLocks noGrp="1"/>
          </p:cNvSpPr>
          <p:nvPr>
            <p:ph type="sldNum" sz="quarter" idx="5"/>
          </p:nvPr>
        </p:nvSpPr>
        <p:spPr/>
        <p:txBody>
          <a:bodyPr/>
          <a:lstStyle/>
          <a:p>
            <a:fld id="{877B9487-A2BB-41C2-8B6D-0386655099B1}" type="slidenum">
              <a:rPr lang="fr-FR" smtClean="0"/>
              <a:t>69</a:t>
            </a:fld>
            <a:endParaRPr lang="fr-FR"/>
          </a:p>
        </p:txBody>
      </p:sp>
    </p:spTree>
    <p:extLst>
      <p:ext uri="{BB962C8B-B14F-4D97-AF65-F5344CB8AC3E}">
        <p14:creationId xmlns:p14="http://schemas.microsoft.com/office/powerpoint/2010/main" val="241557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1b70e48b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61b70e48be_1_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Arial"/>
              <a:buNone/>
            </a:pPr>
            <a:r>
              <a:rPr lang="fr" sz="1800" dirty="0">
                <a:solidFill>
                  <a:srgbClr val="434343"/>
                </a:solidFill>
                <a:highlight>
                  <a:srgbClr val="FFFFFF"/>
                </a:highlight>
              </a:rPr>
              <a:t>Modèle complet présenté par Royce dans son article de 1970.</a:t>
            </a:r>
            <a:endParaRPr sz="1800" dirty="0">
              <a:solidFill>
                <a:srgbClr val="434343"/>
              </a:solidFill>
              <a:highlight>
                <a:srgbClr val="FFFFFF"/>
              </a:highlight>
            </a:endParaRPr>
          </a:p>
          <a:p>
            <a:pPr marL="0" marR="0" lvl="0" indent="0" algn="l" rtl="0">
              <a:spcBef>
                <a:spcPts val="0"/>
              </a:spcBef>
              <a:spcAft>
                <a:spcPts val="0"/>
              </a:spcAft>
              <a:buClr>
                <a:schemeClr val="dk1"/>
              </a:buClr>
              <a:buSzPts val="1400"/>
              <a:buFont typeface="Arial"/>
              <a:buNone/>
            </a:pPr>
            <a:r>
              <a:rPr lang="fr" sz="1800" dirty="0">
                <a:solidFill>
                  <a:srgbClr val="434343"/>
                </a:solidFill>
                <a:highlight>
                  <a:srgbClr val="FFFFFF"/>
                </a:highlight>
              </a:rPr>
              <a:t>Il y a bien plus de contrôle et d’étape que la version simplifiée couramment utilisée, le paradigme reste le même: tout doit être anticipé.</a:t>
            </a:r>
          </a:p>
          <a:p>
            <a:pPr marL="0" marR="0" lvl="0" indent="0" algn="l" rtl="0">
              <a:spcBef>
                <a:spcPts val="0"/>
              </a:spcBef>
              <a:spcAft>
                <a:spcPts val="0"/>
              </a:spcAft>
              <a:buClr>
                <a:schemeClr val="dk1"/>
              </a:buClr>
              <a:buSzPts val="1400"/>
              <a:buFont typeface="Arial"/>
              <a:buNone/>
            </a:pPr>
            <a:endParaRPr lang="fr" sz="1800" dirty="0">
              <a:solidFill>
                <a:srgbClr val="434343"/>
              </a:solidFill>
              <a:highlight>
                <a:srgbClr val="FFFFFF"/>
              </a:highlight>
            </a:endParaRPr>
          </a:p>
          <a:p>
            <a:r>
              <a:rPr lang="fr-FR" sz="2800" b="1" dirty="0"/>
              <a:t>Limites du modèle :</a:t>
            </a:r>
          </a:p>
          <a:p>
            <a:pPr>
              <a:buFont typeface="Arial" panose="020B0604020202020204" pitchFamily="34" charset="0"/>
              <a:buChar char="•"/>
            </a:pPr>
            <a:r>
              <a:rPr lang="fr-FR" sz="2800" dirty="0"/>
              <a:t>Le modèle en cascade est rigide, car il ne permet pas de revenir facilement à une phase précédente une fois qu'elle est terminée. Cela peut poser des problèmes si des erreurs ou des changements apparaissent tard dans le processus.</a:t>
            </a:r>
          </a:p>
          <a:p>
            <a:pPr>
              <a:buFont typeface="Arial" panose="020B0604020202020204" pitchFamily="34" charset="0"/>
              <a:buChar char="•"/>
            </a:pPr>
            <a:r>
              <a:rPr lang="fr-FR" sz="2800" dirty="0"/>
              <a:t>Les besoins des utilisateurs peuvent évoluer pendant le développement, mais le modèle </a:t>
            </a:r>
            <a:r>
              <a:rPr lang="fr-FR" sz="2800" dirty="0" err="1"/>
              <a:t>Waterfall</a:t>
            </a:r>
            <a:r>
              <a:rPr lang="fr-FR" sz="2800" dirty="0"/>
              <a:t> est moins flexible pour s’adapter à ces changements.</a:t>
            </a:r>
          </a:p>
          <a:p>
            <a:pPr marL="0" marR="0" lvl="0" indent="0" algn="l" rtl="0">
              <a:spcBef>
                <a:spcPts val="0"/>
              </a:spcBef>
              <a:spcAft>
                <a:spcPts val="0"/>
              </a:spcAft>
              <a:buClr>
                <a:schemeClr val="dk1"/>
              </a:buClr>
              <a:buSzPts val="1400"/>
              <a:buFont typeface="Arial"/>
              <a:buNone/>
            </a:pPr>
            <a:endParaRPr sz="1800" dirty="0">
              <a:solidFill>
                <a:srgbClr val="434343"/>
              </a:solidFill>
              <a:highlight>
                <a:srgbClr val="FFFFFF"/>
              </a:highlight>
            </a:endParaRPr>
          </a:p>
          <a:p>
            <a:pPr marL="0" lvl="0" indent="0" algn="l" rtl="0">
              <a:lnSpc>
                <a:spcPct val="170000"/>
              </a:lnSpc>
              <a:spcBef>
                <a:spcPts val="0"/>
              </a:spcBef>
              <a:spcAft>
                <a:spcPts val="0"/>
              </a:spcAft>
              <a:buNone/>
            </a:pPr>
            <a:endParaRPr sz="1800" dirty="0">
              <a:solidFill>
                <a:srgbClr val="434343"/>
              </a:solidFill>
            </a:endParaRPr>
          </a:p>
          <a:p>
            <a:pPr marL="0" marR="0" lvl="0" indent="0" algn="l" rtl="0">
              <a:spcBef>
                <a:spcPts val="1100"/>
              </a:spcBef>
              <a:spcAft>
                <a:spcPts val="0"/>
              </a:spcAft>
              <a:buClr>
                <a:schemeClr val="dk1"/>
              </a:buClr>
              <a:buSzPts val="1400"/>
              <a:buFont typeface="Arial"/>
              <a:buNone/>
            </a:pPr>
            <a:endParaRPr sz="1800" dirty="0">
              <a:highlight>
                <a:srgbClr val="FFFFFF"/>
              </a:highlight>
            </a:endParaRPr>
          </a:p>
          <a:p>
            <a:pPr marL="0" marR="0" lvl="0" indent="0" algn="l" rtl="0">
              <a:spcBef>
                <a:spcPts val="0"/>
              </a:spcBef>
              <a:spcAft>
                <a:spcPts val="0"/>
              </a:spcAft>
              <a:buClr>
                <a:schemeClr val="dk1"/>
              </a:buClr>
              <a:buSzPts val="14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sz="1800" dirty="0">
              <a:solidFill>
                <a:schemeClr val="dk1"/>
              </a:solidFill>
              <a:latin typeface="Calibri"/>
              <a:ea typeface="Calibri"/>
              <a:cs typeface="Calibri"/>
              <a:sym typeface="Calibri"/>
            </a:endParaRPr>
          </a:p>
        </p:txBody>
      </p:sp>
      <p:sp>
        <p:nvSpPr>
          <p:cNvPr id="245" name="Google Shape;245;g61b70e48be_1_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76471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Artefacts</a:t>
            </a:r>
            <a:r>
              <a:rPr lang="fr-FR" dirty="0"/>
              <a:t> : Ce sont des objets ou des documents qui reflètent l’état d’avancement du projet. Ils donnent de la visibilité sur le travail accompli, le travail restant à faire, et la qualité du produit. Ils sont permanents et évoluent tout au long du projet.</a:t>
            </a:r>
          </a:p>
          <a:p>
            <a:endParaRPr lang="fr-FR" dirty="0"/>
          </a:p>
          <a:p>
            <a:r>
              <a:rPr lang="fr-FR" b="1" u="sng" dirty="0"/>
              <a:t>Exemple</a:t>
            </a:r>
            <a:r>
              <a:rPr lang="fr-FR" dirty="0"/>
              <a:t> : Le </a:t>
            </a:r>
            <a:r>
              <a:rPr lang="fr-FR" b="1" dirty="0"/>
              <a:t>Product Backlog</a:t>
            </a:r>
            <a:r>
              <a:rPr lang="fr-FR" dirty="0"/>
              <a:t> est un artefact qui contient la liste des tâches et fonctionnalités à développer.</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66251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b="1" u="sng" dirty="0"/>
              <a:t>Évolutif et Priorisé</a:t>
            </a:r>
            <a:r>
              <a:rPr lang="fr-FR" u="sng" dirty="0"/>
              <a:t> : </a:t>
            </a:r>
          </a:p>
          <a:p>
            <a:pPr marL="171450" indent="-171450">
              <a:buFont typeface="Arial" panose="020B0604020202020204" pitchFamily="34" charset="0"/>
              <a:buChar char="•"/>
            </a:pPr>
            <a:r>
              <a:rPr lang="fr-FR" dirty="0"/>
              <a:t>Le Backlog Produit n’est jamais figé. Il évolue au fur et à mesure que le projet progresse, que de nouveaux besoins ou exigences sont découverts, ou que des retours clients sont reçus. Il est priorisé par le </a:t>
            </a:r>
            <a:r>
              <a:rPr lang="fr-FR" b="1" dirty="0"/>
              <a:t>Product Owner</a:t>
            </a:r>
            <a:r>
              <a:rPr lang="fr-FR" dirty="0"/>
              <a:t> en fonction de la valeur ajoutée pour l’utilisateur, des besoins des parties prenantes, des contraintes techniques, et du retour sur investissement. </a:t>
            </a:r>
          </a:p>
          <a:p>
            <a:pPr marL="171450" indent="-171450">
              <a:buFont typeface="Arial" panose="020B0604020202020204" pitchFamily="34" charset="0"/>
              <a:buChar char="•"/>
            </a:pPr>
            <a:r>
              <a:rPr lang="fr-FR" dirty="0"/>
              <a:t>Les éléments les plus prioritaires sont traités en premier, tandis que les autres sont constamment réévalués.</a:t>
            </a:r>
          </a:p>
          <a:p>
            <a:endParaRPr lang="fr-FR" dirty="0"/>
          </a:p>
          <a:p>
            <a:r>
              <a:rPr lang="fr-FR" b="1" u="sng" dirty="0"/>
              <a:t>Responsabilité du Product Owner : Le Product Owner (PO) est la personne qui gère et maintient le Backlog Produit. Cela inclut :</a:t>
            </a:r>
          </a:p>
          <a:p>
            <a:pPr marL="171450" indent="-171450">
              <a:buFont typeface="Arial" panose="020B0604020202020204" pitchFamily="34" charset="0"/>
              <a:buChar char="•"/>
            </a:pPr>
            <a:r>
              <a:rPr lang="fr-FR" b="1" dirty="0"/>
              <a:t>Contenu</a:t>
            </a:r>
            <a:r>
              <a:rPr lang="fr-FR" dirty="0"/>
              <a:t> : Il décide quels éléments doivent être présents dans le Backlog, basés sur les besoins des utilisateurs, des clients, ou des parties prenantes.</a:t>
            </a:r>
          </a:p>
          <a:p>
            <a:pPr marL="171450" indent="-171450">
              <a:buFont typeface="Arial" panose="020B0604020202020204" pitchFamily="34" charset="0"/>
              <a:buChar char="•"/>
            </a:pPr>
            <a:r>
              <a:rPr lang="fr-FR" b="1" dirty="0"/>
              <a:t>Ordonnancement</a:t>
            </a:r>
            <a:r>
              <a:rPr lang="fr-FR" dirty="0"/>
              <a:t> : Il priorise ces éléments en fonction de la valeur commerciale ou des besoins critiques.</a:t>
            </a:r>
          </a:p>
          <a:p>
            <a:pPr marL="171450" indent="-171450">
              <a:buFont typeface="Arial" panose="020B0604020202020204" pitchFamily="34" charset="0"/>
              <a:buChar char="•"/>
            </a:pPr>
            <a:r>
              <a:rPr lang="fr-FR" b="1" dirty="0"/>
              <a:t>Disponibilité</a:t>
            </a:r>
            <a:r>
              <a:rPr lang="fr-FR" dirty="0"/>
              <a:t> : Il s’assure que le Backlog est constamment mis à jour et disponible pour toute l’équipe. Le Product Owner travaille avec les parties prenantes pour s’assurer que les besoins du produit sont bien compris et que le Backlog reflète ces attentes.</a:t>
            </a:r>
          </a:p>
          <a:p>
            <a:pPr marL="0" indent="0">
              <a:buFont typeface="Arial" panose="020B0604020202020204" pitchFamily="34" charset="0"/>
              <a:buNone/>
            </a:pPr>
            <a:endParaRPr lang="fr-FR" dirty="0"/>
          </a:p>
          <a:p>
            <a:r>
              <a:rPr lang="fr-FR" b="1" u="sng" dirty="0"/>
              <a:t>Description des éléments du Backlog</a:t>
            </a:r>
            <a:r>
              <a:rPr lang="fr-FR" u="sng" dirty="0"/>
              <a:t> : </a:t>
            </a:r>
          </a:p>
          <a:p>
            <a:pPr marL="171450" indent="-171450">
              <a:buFont typeface="Arial" panose="020B0604020202020204" pitchFamily="34" charset="0"/>
              <a:buChar char="•"/>
            </a:pPr>
            <a:r>
              <a:rPr lang="fr-FR" dirty="0"/>
              <a:t>Chaque élément du Backlog Produit est souvent décrit sous forme d'</a:t>
            </a:r>
            <a:r>
              <a:rPr lang="fr-FR" b="1" dirty="0"/>
              <a:t>histoires utilisateur</a:t>
            </a:r>
            <a:r>
              <a:rPr lang="fr-FR" dirty="0"/>
              <a:t> (user stories), ce qui permet d’expliquer le besoin du point de vue de l’utilisateur final. Chaque élément doit être suffisamment détaillé pour être compréhensible et actionnable par l’équipe de développement.</a:t>
            </a:r>
          </a:p>
          <a:p>
            <a:endParaRPr lang="fr-FR" dirty="0"/>
          </a:p>
          <a:p>
            <a:r>
              <a:rPr lang="fr-FR" b="1" u="sng" dirty="0"/>
              <a:t>Un cadre pour la flexibilité : </a:t>
            </a:r>
          </a:p>
          <a:p>
            <a:pPr marL="171450" indent="-171450">
              <a:buFont typeface="Arial" panose="020B0604020202020204" pitchFamily="34" charset="0"/>
              <a:buChar char="•"/>
            </a:pPr>
            <a:r>
              <a:rPr lang="fr-FR" dirty="0"/>
              <a:t>Le Backlog Produit permet une grande flexibilité. Contrairement aux méthodes prédictives (comme le cycle en cascade), Scrum, avec son Backlog Produit, permet de réagir rapidement aux changements et de constamment réorienter les priorités. Par exemple, si un retour client indique qu’une fonctionnalité est moins nécessaire que prévu, cette fonctionnalité peut être dépriorisée, et d’autres tâches peuvent être avancées.</a:t>
            </a:r>
          </a:p>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631334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1092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05729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301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5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endParaRPr lang="fr-FR" dirty="0"/>
          </a:p>
        </p:txBody>
      </p:sp>
      <p:sp>
        <p:nvSpPr>
          <p:cNvPr id="706" name="Google Shape;706;p5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95004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877B9487-A2BB-41C2-8B6D-0386655099B1}" type="slidenum">
              <a:rPr lang="fr-FR" smtClean="0"/>
              <a:t>77</a:t>
            </a:fld>
            <a:endParaRPr lang="fr-FR"/>
          </a:p>
        </p:txBody>
      </p:sp>
    </p:spTree>
    <p:extLst>
      <p:ext uri="{BB962C8B-B14F-4D97-AF65-F5344CB8AC3E}">
        <p14:creationId xmlns:p14="http://schemas.microsoft.com/office/powerpoint/2010/main" val="4153251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59: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Durée fixe et répétée</a:t>
            </a:r>
            <a:r>
              <a:rPr lang="fr-FR" dirty="0"/>
              <a:t> : Un </a:t>
            </a:r>
            <a:r>
              <a:rPr lang="fr-FR" b="1" dirty="0"/>
              <a:t>Sprint</a:t>
            </a:r>
            <a:r>
              <a:rPr lang="fr-FR" dirty="0"/>
              <a:t> a une durée fixe (souvent entre </a:t>
            </a:r>
            <a:r>
              <a:rPr lang="fr-FR" b="1" dirty="0"/>
              <a:t>2 et 4 semaines</a:t>
            </a:r>
            <a:r>
              <a:rPr lang="fr-FR" dirty="0"/>
              <a:t>), ce qui permet de développer un incrément du produit avec une fonctionnalité utilisable à la fin de chaque Sprint. Cette boîte de temps est appelée </a:t>
            </a:r>
            <a:r>
              <a:rPr lang="fr-FR" b="1" dirty="0"/>
              <a:t>time-box</a:t>
            </a:r>
            <a:r>
              <a:rPr lang="fr-FR" dirty="0"/>
              <a:t>.</a:t>
            </a:r>
          </a:p>
          <a:p>
            <a:pPr marL="171450" indent="-171450">
              <a:buFont typeface="Arial" panose="020B0604020202020204" pitchFamily="34" charset="0"/>
              <a:buChar char="•"/>
            </a:pPr>
            <a:r>
              <a:rPr lang="fr-FR" b="1" dirty="0"/>
              <a:t>Création d'un incrément</a:t>
            </a:r>
            <a:r>
              <a:rPr lang="fr-FR" dirty="0"/>
              <a:t> : L'objectif de chaque Sprint est de produire un </a:t>
            </a:r>
            <a:r>
              <a:rPr lang="fr-FR" b="1" dirty="0"/>
              <a:t>Incrément Produit "Fini"</a:t>
            </a:r>
            <a:r>
              <a:rPr lang="fr-FR" dirty="0"/>
              <a:t>, c'est-à-dire une version du produit qui est fonctionnelle et prête à être potentiellement publiée.</a:t>
            </a:r>
          </a:p>
          <a:p>
            <a:pPr marL="171450" indent="-171450">
              <a:buFont typeface="Arial" panose="020B0604020202020204" pitchFamily="34" charset="0"/>
              <a:buChar char="•"/>
            </a:pPr>
            <a:r>
              <a:rPr lang="fr-FR" b="1" dirty="0"/>
              <a:t>Cycle itératif</a:t>
            </a:r>
            <a:r>
              <a:rPr lang="fr-FR" dirty="0"/>
              <a:t> : Chaque Sprint suit un </a:t>
            </a:r>
            <a:r>
              <a:rPr lang="fr-FR" b="1" dirty="0"/>
              <a:t>cycle répétitif</a:t>
            </a:r>
            <a:r>
              <a:rPr lang="fr-FR" dirty="0"/>
              <a:t> qui commence dès la fin du Sprint précédent, permettant une amélioration continue du produit et des processus.</a:t>
            </a:r>
          </a:p>
          <a:p>
            <a:pPr marL="171450" indent="-171450">
              <a:buFont typeface="Arial" panose="020B0604020202020204" pitchFamily="34" charset="0"/>
              <a:buChar char="•"/>
            </a:pPr>
            <a:r>
              <a:rPr lang="fr-FR" b="1" dirty="0"/>
              <a:t>Sprints successifs</a:t>
            </a:r>
            <a:r>
              <a:rPr lang="fr-FR" dirty="0"/>
              <a:t> : Le processus Scrum repose sur la succession de Sprints, chaque cycle se composant de planification, de développement, de revue, et de rétrospective avant de passer au Sprint suivant. Ce schéma est représenté par les flèches circulaires dans l'image.</a:t>
            </a:r>
          </a:p>
          <a:p>
            <a:endParaRPr lang="fr-FR" dirty="0"/>
          </a:p>
          <a:p>
            <a:r>
              <a:rPr lang="fr-FR" dirty="0"/>
              <a:t>En résumé, le Sprint est le </a:t>
            </a:r>
            <a:r>
              <a:rPr lang="fr-FR" b="1" dirty="0"/>
              <a:t>cœur de Scrum</a:t>
            </a:r>
            <a:r>
              <a:rPr lang="fr-FR" dirty="0"/>
              <a:t>. Il permet de développer et livrer des incréments fonctionnels du produit à un rythme régulier, tout en s'adaptant aux besoins et aux retours d'information continus.</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34" name="Google Shape;734;p5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59: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r>
              <a:rPr lang="fr-FR" dirty="0"/>
              <a:t>Le </a:t>
            </a:r>
            <a:r>
              <a:rPr lang="fr-FR" b="1" dirty="0"/>
              <a:t>Sprint Planning</a:t>
            </a:r>
            <a:r>
              <a:rPr lang="fr-FR" dirty="0"/>
              <a:t> (ou planification du sprint) est une cérémonie essentielle dans Scrum qui marque le début de chaque Sprint. Son objectif est de définir </a:t>
            </a:r>
            <a:r>
              <a:rPr lang="fr-FR" b="1" dirty="0"/>
              <a:t>ce qui sera accompli</a:t>
            </a:r>
            <a:r>
              <a:rPr lang="fr-FR" dirty="0"/>
              <a:t> pendant le Sprint à venir et </a:t>
            </a:r>
            <a:r>
              <a:rPr lang="fr-FR" b="1" dirty="0"/>
              <a:t>comment</a:t>
            </a:r>
            <a:r>
              <a:rPr lang="fr-FR" dirty="0"/>
              <a:t> l'équipe va y parvenir. Voici comment cela fonctionne :</a:t>
            </a:r>
          </a:p>
          <a:p>
            <a:endParaRPr lang="fr-FR" dirty="0"/>
          </a:p>
          <a:p>
            <a:r>
              <a:rPr lang="fr-FR" b="1" dirty="0"/>
              <a:t>Ce que l'on fait durant le Sprint Planning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Définir les objectifs du Sprint</a:t>
            </a:r>
            <a:r>
              <a:rPr lang="fr-FR" dirty="0"/>
              <a:t> : L'équipe discute et décide quelles fonctionnalités ou tâches du Product Backlog vont être sélectionnées pour être développées au cours du Sprint. Ce sont souvent les items prioritaires que le Product Owner a ordonnés.</a:t>
            </a:r>
          </a:p>
          <a:p>
            <a:pPr marL="171450" indent="-171450">
              <a:buFont typeface="Arial" panose="020B0604020202020204" pitchFamily="34" charset="0"/>
              <a:buChar char="•"/>
            </a:pPr>
            <a:r>
              <a:rPr lang="fr-FR" b="1" dirty="0"/>
              <a:t>Créer le Sprint Backlog</a:t>
            </a:r>
            <a:r>
              <a:rPr lang="fr-FR" dirty="0"/>
              <a:t> : L'équipe de développement décompose les items sélectionnés en tâches plus petites et crée un </a:t>
            </a:r>
            <a:r>
              <a:rPr lang="fr-FR" b="1" dirty="0"/>
              <a:t>Sprint Backlog</a:t>
            </a:r>
            <a:r>
              <a:rPr lang="fr-FR" dirty="0"/>
              <a:t>, qui est une liste des tâches à accomplir durant le Sprint.</a:t>
            </a:r>
          </a:p>
          <a:p>
            <a:pPr marL="171450" indent="-171450">
              <a:buFont typeface="Arial" panose="020B0604020202020204" pitchFamily="34" charset="0"/>
              <a:buChar char="•"/>
            </a:pPr>
            <a:r>
              <a:rPr lang="fr-FR" b="1" dirty="0"/>
              <a:t>Estimer le travail nécessaire</a:t>
            </a:r>
            <a:r>
              <a:rPr lang="fr-FR" dirty="0"/>
              <a:t> : L'équipe évalue la complexité des tâches et s'assure que le travail à effectuer est réaliste en fonction de la capacité de l'équipe et de la durée du Sprint (souvent entre 2 à 4 semaines).</a:t>
            </a:r>
          </a:p>
          <a:p>
            <a:pPr marL="171450" indent="-171450">
              <a:buFont typeface="Arial" panose="020B0604020202020204" pitchFamily="34" charset="0"/>
              <a:buChar char="•"/>
            </a:pPr>
            <a:r>
              <a:rPr lang="fr-FR" b="1" dirty="0"/>
              <a:t>Déterminer comment le travail sera accompli</a:t>
            </a:r>
            <a:r>
              <a:rPr lang="fr-FR" dirty="0"/>
              <a:t> : L'équipe discute des stratégies et des approches pour réaliser le travail de manière efficace, incluant les outils et méthodes à utiliser.</a:t>
            </a:r>
          </a:p>
          <a:p>
            <a:pPr marL="171450" indent="-171450">
              <a:buFont typeface="Arial" panose="020B0604020202020204" pitchFamily="34" charset="0"/>
              <a:buChar char="•"/>
            </a:pPr>
            <a:endParaRPr lang="fr-FR" dirty="0"/>
          </a:p>
          <a:p>
            <a:r>
              <a:rPr lang="fr-FR" b="1" dirty="0"/>
              <a:t>Qui décide durant le Sprint Planning ?</a:t>
            </a:r>
          </a:p>
          <a:p>
            <a:pPr marL="171450" indent="-171450">
              <a:buFont typeface="Arial" panose="020B0604020202020204" pitchFamily="34" charset="0"/>
              <a:buChar char="•"/>
            </a:pPr>
            <a:endParaRPr lang="fr-FR" b="1" dirty="0"/>
          </a:p>
          <a:p>
            <a:pPr marL="171450" indent="-171450">
              <a:buFont typeface="Arial" panose="020B0604020202020204" pitchFamily="34" charset="0"/>
              <a:buChar char="•"/>
            </a:pPr>
            <a:r>
              <a:rPr lang="fr-FR" b="1" dirty="0"/>
              <a:t>Le Product Owner</a:t>
            </a:r>
            <a:r>
              <a:rPr lang="fr-FR" dirty="0"/>
              <a:t> : Il est responsable de </a:t>
            </a:r>
            <a:r>
              <a:rPr lang="fr-FR" b="1" dirty="0"/>
              <a:t>quoi</a:t>
            </a:r>
            <a:r>
              <a:rPr lang="fr-FR" dirty="0"/>
              <a:t> travailler. Il présente les priorités du Product Backlog et définit les objectifs de la valeur à atteindre. C'est lui qui exprime les attentes en matière de fonctionnalités.</a:t>
            </a:r>
          </a:p>
          <a:p>
            <a:pPr marL="171450" indent="-171450">
              <a:buFont typeface="Arial" panose="020B0604020202020204" pitchFamily="34" charset="0"/>
              <a:buChar char="•"/>
            </a:pPr>
            <a:r>
              <a:rPr lang="fr-FR" b="1" dirty="0"/>
              <a:t>L'équipe de développement</a:t>
            </a:r>
            <a:r>
              <a:rPr lang="fr-FR" dirty="0"/>
              <a:t> : C'est elle qui décide </a:t>
            </a:r>
            <a:r>
              <a:rPr lang="fr-FR" b="1" dirty="0"/>
              <a:t>comment</a:t>
            </a:r>
            <a:r>
              <a:rPr lang="fr-FR" dirty="0"/>
              <a:t> accomplir le travail et combien de travail elle peut raisonnablement s'engager à réaliser durant le Sprint. L'équipe est également responsable de l'estimation du travail et de la création du Sprint Backlog.</a:t>
            </a:r>
          </a:p>
          <a:p>
            <a:pPr marL="171450" indent="-171450">
              <a:buFont typeface="Arial" panose="020B0604020202020204" pitchFamily="34" charset="0"/>
              <a:buChar char="•"/>
            </a:pPr>
            <a:r>
              <a:rPr lang="fr-FR" b="1" dirty="0"/>
              <a:t>Le Scrum Master</a:t>
            </a:r>
            <a:r>
              <a:rPr lang="fr-FR" dirty="0"/>
              <a:t> : Il veille à ce que la réunion de planification se déroule correctement, en s'assurant que le cadre Scrum est respecté, mais il ne prend pas de décisions techniques ou sur la sélection des tâches.</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34" name="Google Shape;734;p5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3804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1532ea7aa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61532ea7aa_1_5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just" rtl="0">
              <a:spcBef>
                <a:spcPts val="60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algn="just"/>
            <a:r>
              <a:rPr lang="fr-FR" b="1" dirty="0"/>
              <a:t>Comment le cycle en V s’inspire du modèle en cascade :</a:t>
            </a:r>
          </a:p>
          <a:p>
            <a:pPr marL="171450" indent="-171450" algn="just">
              <a:buFont typeface="Arial" panose="020B0604020202020204" pitchFamily="34" charset="0"/>
              <a:buChar char="•"/>
            </a:pPr>
            <a:r>
              <a:rPr lang="fr-FR" dirty="0"/>
              <a:t>Comme le modèle en cascade, le </a:t>
            </a:r>
            <a:r>
              <a:rPr lang="fr-FR" b="1" dirty="0"/>
              <a:t>cycle en V</a:t>
            </a:r>
            <a:r>
              <a:rPr lang="fr-FR" dirty="0"/>
              <a:t> est une approche </a:t>
            </a:r>
            <a:r>
              <a:rPr lang="fr-FR" b="1" dirty="0"/>
              <a:t>séquentielle</a:t>
            </a:r>
            <a:r>
              <a:rPr lang="fr-FR" dirty="0"/>
              <a:t>. Chaque phase de conception doit être terminée avant de passer à la suivante.</a:t>
            </a:r>
          </a:p>
          <a:p>
            <a:pPr marL="171450" indent="-171450" algn="just">
              <a:buFont typeface="Arial" panose="020B0604020202020204" pitchFamily="34" charset="0"/>
              <a:buChar char="•"/>
            </a:pPr>
            <a:r>
              <a:rPr lang="fr-FR" dirty="0"/>
              <a:t>Les étapes de </a:t>
            </a:r>
            <a:r>
              <a:rPr lang="fr-FR" b="1" dirty="0"/>
              <a:t>conception</a:t>
            </a:r>
            <a:r>
              <a:rPr lang="fr-FR" dirty="0"/>
              <a:t> et de </a:t>
            </a:r>
            <a:r>
              <a:rPr lang="fr-FR" b="1" dirty="0"/>
              <a:t>développement</a:t>
            </a:r>
            <a:r>
              <a:rPr lang="fr-FR" dirty="0"/>
              <a:t> sont très similaires dans les deux modèles. Elles commencent par la collecte des besoins, suivie de la conception globale, de la conception détaillée, du développement, puis de la livraison du produit.</a:t>
            </a:r>
          </a:p>
          <a:p>
            <a:pPr marL="0" marR="0" lvl="0" indent="0" algn="just" rtl="0">
              <a:spcBef>
                <a:spcPts val="60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marR="0" lvl="0" indent="0" algn="just" rtl="0">
              <a:spcBef>
                <a:spcPts val="600"/>
              </a:spcBef>
              <a:spcAft>
                <a:spcPts val="0"/>
              </a:spcAft>
              <a:buClr>
                <a:schemeClr val="dk1"/>
              </a:buClr>
              <a:buSzPts val="1400"/>
              <a:buFont typeface="Arial"/>
              <a:buNone/>
            </a:pPr>
            <a:r>
              <a:rPr lang="fr-FR" sz="1800" b="1" dirty="0">
                <a:solidFill>
                  <a:schemeClr val="accent2">
                    <a:lumMod val="75000"/>
                  </a:schemeClr>
                </a:solidFill>
                <a:latin typeface="Calibri"/>
                <a:ea typeface="Calibri"/>
                <a:cs typeface="Calibri"/>
                <a:sym typeface="Calibri"/>
              </a:rPr>
              <a:t>Côté gauche du V : Phases de conception</a:t>
            </a:r>
          </a:p>
          <a:p>
            <a:pPr marL="0" marR="0" lvl="0" indent="0" algn="just" rtl="0">
              <a:spcBef>
                <a:spcPts val="600"/>
              </a:spcBef>
              <a:spcAft>
                <a:spcPts val="0"/>
              </a:spcAft>
              <a:buClr>
                <a:schemeClr val="dk1"/>
              </a:buClr>
              <a:buSzPts val="1400"/>
              <a:buFont typeface="Arial"/>
              <a:buNone/>
            </a:pPr>
            <a:endParaRPr lang="fr-FR" dirty="0">
              <a:solidFill>
                <a:schemeClr val="dk1"/>
              </a:solidFill>
              <a:latin typeface="Calibri"/>
              <a:ea typeface="Calibri"/>
              <a:cs typeface="Calibri"/>
              <a:sym typeface="Calibri"/>
            </a:endParaRP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Analyse des besoins et faisabilité :</a:t>
            </a:r>
            <a:endParaRPr lang="fr-FR" dirty="0">
              <a:solidFill>
                <a:schemeClr val="dk1"/>
              </a:solidFill>
              <a:latin typeface="Calibri"/>
              <a:ea typeface="Calibri"/>
              <a:cs typeface="Calibri"/>
              <a:sym typeface="Calibri"/>
            </a:endParaRP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Cette phase implique l'analyse des exigences du projet pour déterminer ce qui est nécessaire et faisable. Il s'agit de comprendre ce que le client attend.</a:t>
            </a: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Spécifications :</a:t>
            </a:r>
            <a:endParaRPr lang="fr-FR" dirty="0">
              <a:solidFill>
                <a:schemeClr val="dk1"/>
              </a:solidFill>
              <a:latin typeface="Calibri"/>
              <a:ea typeface="Calibri"/>
              <a:cs typeface="Calibri"/>
              <a:sym typeface="Calibri"/>
            </a:endParaRPr>
          </a:p>
          <a:p>
            <a:pPr marL="171450" marR="0" lvl="0" indent="-171450" algn="just" rtl="0">
              <a:spcBef>
                <a:spcPts val="600"/>
              </a:spcBef>
              <a:spcAft>
                <a:spcPts val="0"/>
              </a:spcAft>
              <a:buClr>
                <a:schemeClr val="dk1"/>
              </a:buClr>
              <a:buSzPts val="1400"/>
              <a:buFont typeface="Arial" panose="020B0604020202020204" pitchFamily="34" charset="0"/>
              <a:buChar char="•"/>
            </a:pPr>
            <a:r>
              <a:rPr lang="fr-FR" b="0" dirty="0">
                <a:solidFill>
                  <a:schemeClr val="dk1"/>
                </a:solidFill>
                <a:latin typeface="Calibri"/>
                <a:ea typeface="Calibri"/>
                <a:cs typeface="Calibri"/>
                <a:sym typeface="Calibri"/>
              </a:rPr>
              <a:t>C'est ici que sont définies de manière détaillée toutes les exigences fonctionnelles et non fonctionnelles du produit. Ces spécifications seront la base des étapes suivantes.</a:t>
            </a:r>
            <a:endParaRPr lang="fr-FR" dirty="0">
              <a:solidFill>
                <a:schemeClr val="dk1"/>
              </a:solidFill>
              <a:latin typeface="Calibri"/>
              <a:ea typeface="Calibri"/>
              <a:cs typeface="Calibri"/>
              <a:sym typeface="Calibri"/>
            </a:endParaRP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Conception architecturale :</a:t>
            </a:r>
            <a:endParaRPr lang="fr-FR" dirty="0">
              <a:solidFill>
                <a:schemeClr val="dk1"/>
              </a:solidFill>
              <a:latin typeface="Calibri"/>
              <a:ea typeface="Calibri"/>
              <a:cs typeface="Calibri"/>
              <a:sym typeface="Calibri"/>
            </a:endParaRP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Dans cette phase, la structure globale du système est conçue. On y définit les grandes lignes de l’architecture logicielle et matérielle.</a:t>
            </a: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Conception détaillée :</a:t>
            </a: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La conception détaillée est une description plus précise des modules individuels ou des sous-systèmes. Chaque composant du système est décrit précisément pour préparer le développement.</a:t>
            </a: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Codage/Réalisation :</a:t>
            </a: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Cette phase, située en bas du V, correspond au moment où les développeurs programment les différents composants du système en suivant les spécifications et la conception définie.</a:t>
            </a:r>
          </a:p>
          <a:p>
            <a:pPr marL="171450" marR="0" lvl="0" indent="-171450" algn="just" rtl="0">
              <a:spcBef>
                <a:spcPts val="600"/>
              </a:spcBef>
              <a:spcAft>
                <a:spcPts val="0"/>
              </a:spcAft>
              <a:buClr>
                <a:schemeClr val="dk1"/>
              </a:buClr>
              <a:buSzPts val="1400"/>
              <a:buFont typeface="Arial" panose="020B0604020202020204" pitchFamily="34" charset="0"/>
              <a:buChar char="•"/>
            </a:pPr>
            <a:endParaRPr lang="fr-FR" dirty="0">
              <a:solidFill>
                <a:schemeClr val="dk1"/>
              </a:solidFill>
              <a:latin typeface="Calibri"/>
              <a:ea typeface="Calibri"/>
              <a:cs typeface="Calibri"/>
              <a:sym typeface="Calibri"/>
            </a:endParaRPr>
          </a:p>
          <a:p>
            <a:pPr>
              <a:buFont typeface="Arial" panose="020B0604020202020204" pitchFamily="34" charset="0"/>
              <a:buNone/>
            </a:pPr>
            <a:r>
              <a:rPr lang="fr-FR" dirty="0"/>
              <a:t>Chaque phase de conception </a:t>
            </a:r>
            <a:r>
              <a:rPr lang="fr-FR" b="1" dirty="0"/>
              <a:t>prépare</a:t>
            </a:r>
            <a:r>
              <a:rPr lang="fr-FR" dirty="0"/>
              <a:t> une phase de test spécifique qui sera exécutée plus tard.</a:t>
            </a:r>
          </a:p>
          <a:p>
            <a:pPr>
              <a:buFont typeface="Arial" panose="020B0604020202020204" pitchFamily="34" charset="0"/>
              <a:buNone/>
            </a:pPr>
            <a:r>
              <a:rPr lang="fr-FR" dirty="0"/>
              <a:t>Par exemple :</a:t>
            </a:r>
          </a:p>
          <a:p>
            <a:pPr marL="171450" indent="-171450">
              <a:buFont typeface="Arial" panose="020B0604020202020204" pitchFamily="34" charset="0"/>
              <a:buChar char="•"/>
            </a:pPr>
            <a:r>
              <a:rPr lang="fr-FR" dirty="0"/>
              <a:t>Pendant que vous faites l'</a:t>
            </a:r>
            <a:r>
              <a:rPr lang="fr-FR" b="1" dirty="0"/>
              <a:t>analyse des besoins</a:t>
            </a:r>
            <a:r>
              <a:rPr lang="fr-FR" dirty="0"/>
              <a:t>, vous préparez aussi les </a:t>
            </a:r>
            <a:r>
              <a:rPr lang="fr-FR" b="1" dirty="0"/>
              <a:t>tests de validation</a:t>
            </a:r>
            <a:r>
              <a:rPr lang="fr-FR" dirty="0"/>
              <a:t> (comment vous allez vérifier que le produit final répond aux besoins).</a:t>
            </a:r>
          </a:p>
          <a:p>
            <a:pPr marL="171450" indent="-171450">
              <a:buFont typeface="Arial" panose="020B0604020202020204" pitchFamily="34" charset="0"/>
              <a:buChar char="•"/>
            </a:pPr>
            <a:r>
              <a:rPr lang="fr-FR" dirty="0"/>
              <a:t>Pendant la </a:t>
            </a:r>
            <a:r>
              <a:rPr lang="fr-FR" b="1" dirty="0"/>
              <a:t>conception architecturale</a:t>
            </a:r>
            <a:r>
              <a:rPr lang="fr-FR" dirty="0"/>
              <a:t>, vous planifiez les </a:t>
            </a:r>
            <a:r>
              <a:rPr lang="fr-FR" b="1" dirty="0"/>
              <a:t>tests d'intégration</a:t>
            </a:r>
            <a:r>
              <a:rPr lang="fr-FR" dirty="0"/>
              <a:t> (comment vous allez tester que les modules fonctionnent bien ensemble).</a:t>
            </a:r>
          </a:p>
          <a:p>
            <a:pPr marL="171450" indent="-171450">
              <a:buFont typeface="Arial" panose="020B0604020202020204" pitchFamily="34" charset="0"/>
              <a:buChar char="•"/>
            </a:pPr>
            <a:r>
              <a:rPr lang="fr-FR" dirty="0"/>
              <a:t>Pendant la </a:t>
            </a:r>
            <a:r>
              <a:rPr lang="fr-FR" b="1" dirty="0"/>
              <a:t>conception détaillée</a:t>
            </a:r>
            <a:r>
              <a:rPr lang="fr-FR" dirty="0"/>
              <a:t>, vous planifiez les </a:t>
            </a:r>
            <a:r>
              <a:rPr lang="fr-FR" b="1" dirty="0"/>
              <a:t>tests unitaires</a:t>
            </a:r>
            <a:r>
              <a:rPr lang="fr-FR" dirty="0"/>
              <a:t> (comment tester chaque composant de manière isolée).</a:t>
            </a:r>
          </a:p>
          <a:p>
            <a:pPr marL="171450" marR="0" lvl="0" indent="-171450" algn="just" rtl="0">
              <a:spcBef>
                <a:spcPts val="600"/>
              </a:spcBef>
              <a:spcAft>
                <a:spcPts val="0"/>
              </a:spcAft>
              <a:buClr>
                <a:schemeClr val="dk1"/>
              </a:buClr>
              <a:buSzPts val="1400"/>
              <a:buFont typeface="Arial" panose="020B0604020202020204" pitchFamily="34" charset="0"/>
              <a:buChar char="•"/>
            </a:pPr>
            <a:endParaRPr lang="fr-FR" dirty="0">
              <a:solidFill>
                <a:schemeClr val="dk1"/>
              </a:solidFill>
              <a:latin typeface="Calibri"/>
              <a:ea typeface="Calibri"/>
              <a:cs typeface="Calibri"/>
              <a:sym typeface="Calibri"/>
            </a:endParaRPr>
          </a:p>
          <a:p>
            <a:pPr marL="0" marR="0" lvl="0" indent="0" algn="just" defTabSz="914400" rtl="0" eaLnBrk="1" latinLnBrk="0" hangingPunct="1">
              <a:spcBef>
                <a:spcPts val="600"/>
              </a:spcBef>
              <a:spcAft>
                <a:spcPts val="0"/>
              </a:spcAft>
              <a:buClr>
                <a:schemeClr val="dk1"/>
              </a:buClr>
              <a:buSzPts val="1400"/>
              <a:buFont typeface="Arial"/>
              <a:buNone/>
            </a:pPr>
            <a:endParaRPr lang="fr-FR" sz="1200" b="1" kern="1200" dirty="0">
              <a:solidFill>
                <a:schemeClr val="dk1"/>
              </a:solidFill>
              <a:latin typeface="Calibri"/>
              <a:ea typeface="Calibri"/>
              <a:cs typeface="Calibri"/>
              <a:sym typeface="Calibri"/>
            </a:endParaRPr>
          </a:p>
          <a:p>
            <a:pPr marL="0" marR="0" lvl="0" indent="0" algn="just" defTabSz="914400" rtl="0" eaLnBrk="1" latinLnBrk="0" hangingPunct="1">
              <a:spcBef>
                <a:spcPts val="600"/>
              </a:spcBef>
              <a:spcAft>
                <a:spcPts val="0"/>
              </a:spcAft>
              <a:buClr>
                <a:schemeClr val="dk1"/>
              </a:buClr>
              <a:buSzPts val="1400"/>
              <a:buFont typeface="Arial"/>
              <a:buNone/>
            </a:pPr>
            <a:r>
              <a:rPr lang="fr-FR" sz="1200" b="1" kern="1200" dirty="0">
                <a:solidFill>
                  <a:schemeClr val="dk1"/>
                </a:solidFill>
                <a:latin typeface="Calibri"/>
                <a:ea typeface="Calibri"/>
                <a:cs typeface="Calibri"/>
                <a:sym typeface="Calibri"/>
              </a:rPr>
              <a:t>Côté droit du V : Phases de validation et de test</a:t>
            </a:r>
          </a:p>
          <a:p>
            <a:pPr marL="0" marR="0" lvl="0" indent="0" algn="just" rtl="0">
              <a:spcBef>
                <a:spcPts val="600"/>
              </a:spcBef>
              <a:spcAft>
                <a:spcPts val="0"/>
              </a:spcAft>
              <a:buClr>
                <a:schemeClr val="dk1"/>
              </a:buClr>
              <a:buSzPts val="1400"/>
              <a:buFont typeface="Arial"/>
              <a:buNone/>
            </a:pPr>
            <a:endParaRPr lang="fr-FR" dirty="0"/>
          </a:p>
          <a:p>
            <a:pPr marL="0" marR="0" lvl="0" indent="0" algn="just" rtl="0">
              <a:spcBef>
                <a:spcPts val="600"/>
              </a:spcBef>
              <a:spcAft>
                <a:spcPts val="0"/>
              </a:spcAft>
              <a:buClr>
                <a:schemeClr val="dk1"/>
              </a:buClr>
              <a:buSzPts val="1400"/>
              <a:buFont typeface="Arial"/>
              <a:buNone/>
            </a:pPr>
            <a:r>
              <a:rPr lang="fr-FR" dirty="0"/>
              <a:t>Après la phase de </a:t>
            </a:r>
            <a:r>
              <a:rPr lang="fr-FR" b="1" dirty="0"/>
              <a:t>codage</a:t>
            </a:r>
            <a:r>
              <a:rPr lang="fr-FR" dirty="0"/>
              <a:t> (en bas du V), les tests commencent à être exécutés </a:t>
            </a:r>
            <a:r>
              <a:rPr lang="fr-FR" b="1" dirty="0"/>
              <a:t>de manière séquentielle</a:t>
            </a:r>
            <a:r>
              <a:rPr lang="fr-FR" dirty="0"/>
              <a:t> :</a:t>
            </a:r>
          </a:p>
          <a:p>
            <a:pPr marL="0" marR="0" lvl="0" indent="0" algn="just" rtl="0">
              <a:spcBef>
                <a:spcPts val="600"/>
              </a:spcBef>
              <a:spcAft>
                <a:spcPts val="0"/>
              </a:spcAft>
              <a:buClr>
                <a:schemeClr val="dk1"/>
              </a:buClr>
              <a:buSzPts val="1400"/>
              <a:buFont typeface="Arial"/>
              <a:buNone/>
            </a:pPr>
            <a:endParaRPr lang="fr-FR" b="1" dirty="0">
              <a:solidFill>
                <a:schemeClr val="dk1"/>
              </a:solidFill>
              <a:latin typeface="Calibri"/>
              <a:ea typeface="Calibri"/>
              <a:cs typeface="Calibri"/>
              <a:sym typeface="Calibri"/>
            </a:endParaRP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Tests unitaires :</a:t>
            </a: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Une fois les composants codés, ils sont testés individuellement pour vérifier qu’ils respectent les spécifications de la conception détaillée.</a:t>
            </a:r>
          </a:p>
          <a:p>
            <a:pPr marL="0" marR="0" lvl="0" indent="0" algn="just" defTabSz="914400" rtl="0" eaLnBrk="1" fontAlgn="auto" latinLnBrk="0" hangingPunct="1">
              <a:lnSpc>
                <a:spcPct val="100000"/>
              </a:lnSpc>
              <a:spcBef>
                <a:spcPts val="600"/>
              </a:spcBef>
              <a:spcAft>
                <a:spcPts val="0"/>
              </a:spcAft>
              <a:buClr>
                <a:schemeClr val="dk1"/>
              </a:buClr>
              <a:buSzPts val="1400"/>
              <a:buFont typeface="Arial"/>
              <a:buNone/>
              <a:tabLst/>
              <a:defRPr/>
            </a:pPr>
            <a:r>
              <a:rPr lang="fr-FR" b="1" u="sng" dirty="0">
                <a:solidFill>
                  <a:schemeClr val="dk1"/>
                </a:solidFill>
                <a:effectLst/>
                <a:latin typeface="+mn-lt"/>
                <a:ea typeface="Calibri"/>
                <a:cs typeface="Calibri"/>
                <a:sym typeface="Calibri"/>
              </a:rPr>
              <a:t>Tests d'intégration :</a:t>
            </a:r>
            <a:endParaRPr lang="fr-FR" dirty="0">
              <a:solidFill>
                <a:schemeClr val="dk1"/>
              </a:solidFill>
              <a:latin typeface="Calibri"/>
              <a:ea typeface="Calibri"/>
              <a:cs typeface="Calibri"/>
              <a:sym typeface="Calibri"/>
            </a:endParaRP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Les différents modules sont ensuite intégrés pour former un système complet. Les tests d'intégration vérifient que ces modules fonctionnent correctement ensemble, en référence à la conception architecturale.</a:t>
            </a: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Tests de validation :</a:t>
            </a:r>
            <a:endParaRPr lang="fr-FR" dirty="0">
              <a:solidFill>
                <a:schemeClr val="dk1"/>
              </a:solidFill>
              <a:latin typeface="Calibri"/>
              <a:ea typeface="Calibri"/>
              <a:cs typeface="Calibri"/>
              <a:sym typeface="Calibri"/>
            </a:endParaRPr>
          </a:p>
          <a:p>
            <a:pPr marL="171450" marR="0" lvl="0" indent="-171450" algn="just" rtl="0">
              <a:spcBef>
                <a:spcPts val="600"/>
              </a:spcBef>
              <a:spcAft>
                <a:spcPts val="0"/>
              </a:spcAft>
              <a:buClr>
                <a:schemeClr val="dk1"/>
              </a:buClr>
              <a:buSzPts val="1400"/>
              <a:buFont typeface="Arial" panose="020B0604020202020204" pitchFamily="34" charset="0"/>
              <a:buChar char="•"/>
            </a:pPr>
            <a:r>
              <a:rPr lang="fr-FR" dirty="0">
                <a:solidFill>
                  <a:schemeClr val="dk1"/>
                </a:solidFill>
                <a:latin typeface="Calibri"/>
                <a:ea typeface="Calibri"/>
                <a:cs typeface="Calibri"/>
                <a:sym typeface="Calibri"/>
              </a:rPr>
              <a:t>Cette phase correspond à la validation globale du système. Elle assure que le produit final respecte les spécifications définies lors des premières phases du projet.</a:t>
            </a:r>
          </a:p>
          <a:p>
            <a:pPr marL="0" marR="0" lvl="0" indent="0" algn="just" rtl="0">
              <a:spcBef>
                <a:spcPts val="600"/>
              </a:spcBef>
              <a:spcAft>
                <a:spcPts val="0"/>
              </a:spcAft>
              <a:buClr>
                <a:schemeClr val="dk1"/>
              </a:buClr>
              <a:buSzPts val="1400"/>
              <a:buFont typeface="Arial"/>
              <a:buNone/>
            </a:pPr>
            <a:r>
              <a:rPr lang="fr-FR" b="1" u="sng" dirty="0">
                <a:solidFill>
                  <a:schemeClr val="dk1"/>
                </a:solidFill>
                <a:latin typeface="Calibri"/>
                <a:ea typeface="Calibri"/>
                <a:cs typeface="Calibri"/>
                <a:sym typeface="Calibri"/>
              </a:rPr>
              <a:t>Recette :</a:t>
            </a:r>
            <a:endParaRPr lang="fr-FR" dirty="0">
              <a:solidFill>
                <a:schemeClr val="dk1"/>
              </a:solidFill>
              <a:latin typeface="Calibri"/>
              <a:ea typeface="Calibri"/>
              <a:cs typeface="Calibri"/>
              <a:sym typeface="Calibri"/>
            </a:endParaRPr>
          </a:p>
          <a:p>
            <a:pPr algn="just"/>
            <a:r>
              <a:rPr lang="fr-FR" dirty="0">
                <a:solidFill>
                  <a:schemeClr val="dk1"/>
                </a:solidFill>
                <a:latin typeface="Calibri"/>
                <a:ea typeface="Calibri"/>
                <a:cs typeface="Calibri"/>
                <a:sym typeface="Calibri"/>
              </a:rPr>
              <a:t>La recette est la dernière phase de validation par le client. Le produit est testé dans son environnement réel pour s'assurer qu'il répond aux besoins exprimés lors de l’analyse des exigences.</a:t>
            </a:r>
          </a:p>
          <a:p>
            <a:pPr algn="just"/>
            <a:br>
              <a:rPr lang="fr-FR" dirty="0">
                <a:solidFill>
                  <a:schemeClr val="dk1"/>
                </a:solidFill>
                <a:latin typeface="Calibri"/>
                <a:ea typeface="Calibri"/>
                <a:cs typeface="Calibri"/>
                <a:sym typeface="Calibri"/>
              </a:rPr>
            </a:br>
            <a:br>
              <a:rPr lang="fr-FR" dirty="0">
                <a:solidFill>
                  <a:schemeClr val="dk1"/>
                </a:solidFill>
                <a:latin typeface="Calibri"/>
                <a:ea typeface="Calibri"/>
                <a:cs typeface="Calibri"/>
                <a:sym typeface="Calibri"/>
              </a:rPr>
            </a:br>
            <a:r>
              <a:rPr lang="fr-FR" b="1" dirty="0"/>
              <a:t>Comment le cycle en V résout certaines limites du modèle en cascade :</a:t>
            </a:r>
          </a:p>
          <a:p>
            <a:pPr algn="just">
              <a:buFont typeface="+mj-lt"/>
              <a:buNone/>
            </a:pPr>
            <a:r>
              <a:rPr lang="fr-FR" b="1" u="sng" dirty="0"/>
              <a:t>Couplage plus étroit entre conception et tests</a:t>
            </a:r>
            <a:r>
              <a:rPr lang="fr-FR" u="sng" dirty="0"/>
              <a:t> :</a:t>
            </a:r>
          </a:p>
          <a:p>
            <a:pPr marL="171450" lvl="0" indent="-171450" algn="just">
              <a:buFont typeface="Arial" panose="020B0604020202020204" pitchFamily="34" charset="0"/>
              <a:buChar char="•"/>
            </a:pPr>
            <a:r>
              <a:rPr lang="fr-FR" dirty="0"/>
              <a:t>Dans le modèle en cascade, les tests ne sont effectués qu'à la fin du projet, ce qui peut entraîner des </a:t>
            </a:r>
            <a:r>
              <a:rPr lang="fr-FR" b="1" dirty="0"/>
              <a:t>retards</a:t>
            </a:r>
            <a:r>
              <a:rPr lang="fr-FR" dirty="0"/>
              <a:t> majeurs si des erreurs sont découvertes tardivement.</a:t>
            </a:r>
          </a:p>
          <a:p>
            <a:pPr marL="171450" lvl="0" indent="-171450" algn="just">
              <a:buFont typeface="Arial" panose="020B0604020202020204" pitchFamily="34" charset="0"/>
              <a:buChar char="•"/>
            </a:pPr>
            <a:r>
              <a:rPr lang="fr-FR" dirty="0"/>
              <a:t>Le cycle en V, quant à lui, propose une </a:t>
            </a:r>
            <a:r>
              <a:rPr lang="fr-FR" b="1" dirty="0"/>
              <a:t>correspondance claire</a:t>
            </a:r>
            <a:r>
              <a:rPr lang="fr-FR" dirty="0"/>
              <a:t> entre chaque phase de conception et une phase de test associée. Cela permet de </a:t>
            </a:r>
            <a:r>
              <a:rPr lang="fr-FR" b="1" dirty="0"/>
              <a:t>valider plus tôt</a:t>
            </a:r>
            <a:r>
              <a:rPr lang="fr-FR" dirty="0"/>
              <a:t> les éléments du projet, réduisant ainsi le risque d’erreurs coûteuses découvertes trop tard.</a:t>
            </a:r>
          </a:p>
          <a:p>
            <a:pPr algn="just">
              <a:buFont typeface="+mj-lt"/>
              <a:buNone/>
            </a:pPr>
            <a:r>
              <a:rPr lang="fr-FR" b="1" u="sng" dirty="0"/>
              <a:t>Prévention des erreurs</a:t>
            </a:r>
            <a:r>
              <a:rPr lang="fr-FR" u="sng" dirty="0"/>
              <a:t> :</a:t>
            </a:r>
          </a:p>
          <a:p>
            <a:pPr marL="171450" lvl="0" indent="-171450" algn="just">
              <a:buFont typeface="Arial" panose="020B0604020202020204" pitchFamily="34" charset="0"/>
              <a:buChar char="•"/>
            </a:pPr>
            <a:r>
              <a:rPr lang="fr-FR" dirty="0"/>
              <a:t>Le cycle en V met davantage l'accent sur la validation à chaque étape. En associant chaque phase de développement à des tests spécifiques, on </a:t>
            </a:r>
            <a:r>
              <a:rPr lang="fr-FR" b="1" dirty="0"/>
              <a:t>anticipe les erreurs</a:t>
            </a:r>
            <a:r>
              <a:rPr lang="fr-FR" dirty="0"/>
              <a:t> et on les corrige plus rapidement.</a:t>
            </a:r>
          </a:p>
          <a:p>
            <a:pPr algn="just">
              <a:buFont typeface="+mj-lt"/>
              <a:buNone/>
            </a:pPr>
            <a:r>
              <a:rPr lang="fr-FR" b="1" u="sng" dirty="0"/>
              <a:t>Structure plus rigide pour la gestion des changements</a:t>
            </a:r>
            <a:r>
              <a:rPr lang="fr-FR" u="sng" dirty="0"/>
              <a:t> :</a:t>
            </a:r>
          </a:p>
          <a:p>
            <a:pPr marL="171450" lvl="0" indent="-171450" algn="just">
              <a:buFont typeface="Arial" panose="020B0604020202020204" pitchFamily="34" charset="0"/>
              <a:buChar char="•"/>
            </a:pPr>
            <a:r>
              <a:rPr lang="fr-FR" dirty="0"/>
              <a:t>Bien que le modèle en V reste relativement rigide comme le cycle en cascade, il intègre une </a:t>
            </a:r>
            <a:r>
              <a:rPr lang="fr-FR" b="1" dirty="0"/>
              <a:t>meilleure gestion des tests</a:t>
            </a:r>
            <a:r>
              <a:rPr lang="fr-FR" dirty="0"/>
              <a:t> et des validations à chaque étape, permettant de détecter et de corriger plus rapidement les incohérences ou les erreurs.</a:t>
            </a:r>
          </a:p>
          <a:p>
            <a:pPr marL="0" marR="0" lvl="0" indent="0" algn="just" rtl="0">
              <a:spcBef>
                <a:spcPts val="600"/>
              </a:spcBef>
              <a:spcAft>
                <a:spcPts val="0"/>
              </a:spcAft>
              <a:buClr>
                <a:schemeClr val="dk1"/>
              </a:buClr>
              <a:buSzPts val="1400"/>
              <a:buFont typeface="Arial"/>
              <a:buNone/>
            </a:pPr>
            <a:endParaRPr i="1" dirty="0">
              <a:solidFill>
                <a:schemeClr val="dk1"/>
              </a:solidFill>
              <a:latin typeface="Calibri"/>
              <a:ea typeface="Calibri"/>
              <a:cs typeface="Calibri"/>
              <a:sym typeface="Calibri"/>
            </a:endParaRPr>
          </a:p>
        </p:txBody>
      </p:sp>
      <p:sp>
        <p:nvSpPr>
          <p:cNvPr id="256" name="Google Shape;256;g61532ea7aa_1_5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60: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b="1" dirty="0"/>
              <a:t>Événement court</a:t>
            </a:r>
            <a:r>
              <a:rPr lang="fr-FR" dirty="0"/>
              <a:t> : La Daily Scrum est une réunion rapide, </a:t>
            </a:r>
            <a:r>
              <a:rPr lang="fr-FR" b="1" dirty="0"/>
              <a:t>time-boxée à 15 minutes</a:t>
            </a:r>
            <a:r>
              <a:rPr lang="fr-FR" dirty="0"/>
              <a:t>, qui se tient </a:t>
            </a:r>
            <a:r>
              <a:rPr lang="fr-FR" b="1" dirty="0"/>
              <a:t>tous les jours</a:t>
            </a:r>
            <a:r>
              <a:rPr lang="fr-FR" dirty="0"/>
              <a:t> durant le Sprint. Le but est de permettre à l'équipe de planifier les prochaines 24 heures.</a:t>
            </a:r>
          </a:p>
          <a:p>
            <a:pPr marL="171450" indent="-171450">
              <a:buFont typeface="Arial" panose="020B0604020202020204" pitchFamily="34" charset="0"/>
              <a:buChar char="•"/>
            </a:pPr>
            <a:endParaRPr lang="fr-FR" dirty="0"/>
          </a:p>
          <a:p>
            <a:r>
              <a:rPr lang="fr-FR" b="1" dirty="0"/>
              <a:t>Questions clés</a:t>
            </a:r>
            <a:r>
              <a:rPr lang="fr-FR" dirty="0"/>
              <a:t> : Pendant cette réunion, chaque membre de l'équipe répond à trois questions essentielles pour maintenir la transparence et la coordination :</a:t>
            </a:r>
          </a:p>
          <a:p>
            <a:pPr marL="228600" indent="-228600">
              <a:buFont typeface="+mj-lt"/>
              <a:buAutoNum type="arabicPeriod"/>
            </a:pPr>
            <a:r>
              <a:rPr lang="fr-FR" b="1" dirty="0"/>
              <a:t>Qu'as-tu fait hier ?</a:t>
            </a:r>
            <a:r>
              <a:rPr lang="fr-FR" dirty="0"/>
              <a:t> – Cela permet à chaque membre de faire un point sur les tâches effectuées.</a:t>
            </a:r>
          </a:p>
          <a:p>
            <a:pPr marL="228600" indent="-228600">
              <a:buFont typeface="+mj-lt"/>
              <a:buAutoNum type="arabicPeriod"/>
            </a:pPr>
            <a:r>
              <a:rPr lang="fr-FR" b="1" dirty="0"/>
              <a:t>Que vas-tu faire aujourd'hui ?</a:t>
            </a:r>
            <a:r>
              <a:rPr lang="fr-FR" dirty="0"/>
              <a:t> – Cela aide à planifier le travail du jour.</a:t>
            </a:r>
          </a:p>
          <a:p>
            <a:pPr marL="228600" indent="-228600">
              <a:buFont typeface="+mj-lt"/>
              <a:buAutoNum type="arabicPeriod"/>
            </a:pPr>
            <a:r>
              <a:rPr lang="fr-FR" b="1" dirty="0"/>
              <a:t>Y a-t-il un obstacle qui te freine ?</a:t>
            </a:r>
            <a:r>
              <a:rPr lang="fr-FR" dirty="0"/>
              <a:t> – Cela permet d'identifier rapidement les problèmes qui ralentissent l'équipe.</a:t>
            </a:r>
          </a:p>
          <a:p>
            <a:pPr marL="0" indent="0">
              <a:buFont typeface="+mj-lt"/>
              <a:buNone/>
            </a:pPr>
            <a:endParaRPr lang="fr-FR" dirty="0"/>
          </a:p>
          <a:p>
            <a:pPr marL="171450" indent="-171450">
              <a:buFont typeface="Arial" panose="020B0604020202020204" pitchFamily="34" charset="0"/>
              <a:buChar char="•"/>
            </a:pPr>
            <a:r>
              <a:rPr lang="fr-FR" b="1" dirty="0"/>
              <a:t>Optimisation de la collaboration</a:t>
            </a:r>
            <a:r>
              <a:rPr lang="fr-FR" dirty="0"/>
              <a:t> : En passant en revue le travail accompli et en anticipant les défis, cette réunion permet à l'équipe de s'assurer que chacun est sur la même longueur d'onde, optimisant ainsi la </a:t>
            </a:r>
            <a:r>
              <a:rPr lang="fr-FR" b="1" dirty="0"/>
              <a:t>performance et l'efficacité</a:t>
            </a:r>
            <a:r>
              <a:rPr lang="fr-FR" dirty="0"/>
              <a:t> du Sprint.</a:t>
            </a:r>
          </a:p>
          <a:p>
            <a:pPr marL="171450" indent="-171450">
              <a:buFont typeface="Arial" panose="020B0604020202020204" pitchFamily="34" charset="0"/>
              <a:buChar char="•"/>
            </a:pPr>
            <a:r>
              <a:rPr lang="fr-FR" b="1" dirty="0"/>
              <a:t>Tenue à la même heure et au même endroit</a:t>
            </a:r>
            <a:r>
              <a:rPr lang="fr-FR" dirty="0"/>
              <a:t> : Cela permet de limiter la complexité et de garder une routine régulière.</a:t>
            </a:r>
          </a:p>
          <a:p>
            <a:pPr marL="171450" indent="-171450">
              <a:buFont typeface="Arial" panose="020B0604020202020204" pitchFamily="34" charset="0"/>
              <a:buChar char="•"/>
            </a:pPr>
            <a:r>
              <a:rPr lang="fr-FR" b="1" dirty="0"/>
              <a:t>Pas pour résoudre les problèmes</a:t>
            </a:r>
            <a:r>
              <a:rPr lang="fr-FR" dirty="0"/>
              <a:t> : Ce n'est pas le moment pour entrer dans les détails des solutions aux obstacles ; l'objectif est simplement de les identifier pour les résoudre en dehors de la mêlée quotidienne.</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43" name="Google Shape;743;p6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61: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53" name="Google Shape;753;p6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62: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Arial" panose="020B0604020202020204" pitchFamily="34" charset="0"/>
              <a:buChar char="•"/>
            </a:pPr>
            <a:r>
              <a:rPr lang="fr-FR" dirty="0"/>
              <a:t>La rétrospective de Sprint est une cérémonie Scrum à la fin de chaque sprint.</a:t>
            </a:r>
          </a:p>
          <a:p>
            <a:pPr marL="171450" indent="-171450">
              <a:buFont typeface="Arial" panose="020B0604020202020204" pitchFamily="34" charset="0"/>
              <a:buChar char="•"/>
            </a:pPr>
            <a:r>
              <a:rPr lang="fr-FR" dirty="0"/>
              <a:t>Elle permet à l’équipe de réfléchir aux aspects positifs et aux problèmes rencontrés pendant le sprint.</a:t>
            </a:r>
          </a:p>
          <a:p>
            <a:pPr marL="171450" indent="-171450">
              <a:buFont typeface="Arial" panose="020B0604020202020204" pitchFamily="34" charset="0"/>
              <a:buChar char="•"/>
            </a:pPr>
            <a:r>
              <a:rPr lang="fr-FR" dirty="0"/>
              <a:t>L'équipe discute des actions à </a:t>
            </a:r>
            <a:r>
              <a:rPr lang="fr-FR" b="1" dirty="0"/>
              <a:t>commencer</a:t>
            </a:r>
            <a:r>
              <a:rPr lang="fr-FR" dirty="0"/>
              <a:t>, </a:t>
            </a:r>
            <a:r>
              <a:rPr lang="fr-FR" b="1" dirty="0"/>
              <a:t>arrêter</a:t>
            </a:r>
            <a:r>
              <a:rPr lang="fr-FR" dirty="0"/>
              <a:t>, et </a:t>
            </a:r>
            <a:r>
              <a:rPr lang="fr-FR" b="1" dirty="0"/>
              <a:t>continuer</a:t>
            </a:r>
            <a:r>
              <a:rPr lang="fr-FR" dirty="0"/>
              <a:t> à faire pour améliorer la collaboration et la productivité.</a:t>
            </a:r>
          </a:p>
          <a:p>
            <a:r>
              <a:rPr lang="fr-FR" dirty="0"/>
              <a:t>Elle est cruciale pour l'amélioration continue du travail d’équipe, afin de mieux s’adapter et d’optimiser le processus Scrum. Tout cela correspond bien à ce que l'image présente.</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62" name="Google Shape;762;p6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63: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indent="0" algn="l" defTabSz="914400" rtl="0" eaLnBrk="1" latinLnBrk="0" hangingPunct="1">
              <a:spcBef>
                <a:spcPts val="600"/>
              </a:spcBef>
              <a:buFont typeface="Arial" panose="020B0604020202020204" pitchFamily="34" charset="0"/>
              <a:buNone/>
            </a:pPr>
            <a:r>
              <a:rPr lang="fr-FR" sz="1200" b="1" u="sng" kern="1200" dirty="0">
                <a:solidFill>
                  <a:schemeClr val="tx1"/>
                </a:solidFill>
                <a:latin typeface="+mn-lt"/>
                <a:ea typeface="+mn-ea"/>
                <a:cs typeface="+mn-cs"/>
              </a:rPr>
              <a:t>Clarification des éléments du backlog :</a:t>
            </a:r>
          </a:p>
          <a:p>
            <a:pPr marL="171450" indent="-171450">
              <a:spcBef>
                <a:spcPts val="600"/>
              </a:spcBef>
              <a:buFont typeface="Arial" panose="020B0604020202020204" pitchFamily="34" charset="0"/>
              <a:buChar char="•"/>
            </a:pPr>
            <a:r>
              <a:rPr lang="fr-FR" dirty="0"/>
              <a:t>On discute les user stories ou tâches pour les rendre plus compréhensibles. Cela inclut la clarification des exigences et la suppression de toute ambiguïté sur les fonctionnalités à développer.</a:t>
            </a:r>
          </a:p>
          <a:p>
            <a:pPr marL="171450" indent="-171450">
              <a:spcBef>
                <a:spcPts val="600"/>
              </a:spcBef>
              <a:buFont typeface="Arial" panose="020B0604020202020204" pitchFamily="34" charset="0"/>
              <a:buChar char="•"/>
            </a:pPr>
            <a:endParaRPr lang="fr-FR" dirty="0"/>
          </a:p>
          <a:p>
            <a:pPr marL="0" indent="0" algn="l" defTabSz="914400" rtl="0" eaLnBrk="1" latinLnBrk="0" hangingPunct="1">
              <a:spcBef>
                <a:spcPts val="600"/>
              </a:spcBef>
              <a:buFont typeface="Arial" panose="020B0604020202020204" pitchFamily="34" charset="0"/>
              <a:buNone/>
            </a:pPr>
            <a:r>
              <a:rPr lang="fr-FR" sz="1200" b="1" u="sng" kern="1200" dirty="0">
                <a:solidFill>
                  <a:schemeClr val="tx1"/>
                </a:solidFill>
                <a:latin typeface="+mn-lt"/>
                <a:ea typeface="+mn-ea"/>
                <a:cs typeface="+mn-cs"/>
              </a:rPr>
              <a:t>Priorisation des éléments :</a:t>
            </a:r>
          </a:p>
          <a:p>
            <a:pPr marL="171450" indent="-171450">
              <a:spcBef>
                <a:spcPts val="600"/>
              </a:spcBef>
              <a:buFont typeface="Arial" panose="020B0604020202020204" pitchFamily="34" charset="0"/>
              <a:buChar char="•"/>
            </a:pPr>
            <a:r>
              <a:rPr lang="fr-FR" dirty="0"/>
              <a:t>Le </a:t>
            </a:r>
            <a:r>
              <a:rPr lang="fr-FR" i="1" dirty="0"/>
              <a:t>Product Owner</a:t>
            </a:r>
            <a:r>
              <a:rPr lang="fr-FR" dirty="0"/>
              <a:t> réordonne les éléments du backlog selon leur priorité en fonction des besoins métiers ou des retours utilisateurs.</a:t>
            </a:r>
          </a:p>
          <a:p>
            <a:pPr marL="171450" indent="-171450">
              <a:spcBef>
                <a:spcPts val="600"/>
              </a:spcBef>
              <a:buFont typeface="Arial" panose="020B0604020202020204" pitchFamily="34" charset="0"/>
              <a:buChar char="•"/>
            </a:pPr>
            <a:endParaRPr lang="fr-FR" dirty="0"/>
          </a:p>
          <a:p>
            <a:pPr marL="0" indent="0" algn="l" defTabSz="914400" rtl="0" eaLnBrk="1" latinLnBrk="0" hangingPunct="1">
              <a:spcBef>
                <a:spcPts val="600"/>
              </a:spcBef>
              <a:buFont typeface="Arial" panose="020B0604020202020204" pitchFamily="34" charset="0"/>
              <a:buNone/>
            </a:pPr>
            <a:r>
              <a:rPr lang="fr-FR" sz="1200" b="1" u="sng" kern="1200" dirty="0">
                <a:solidFill>
                  <a:schemeClr val="tx1"/>
                </a:solidFill>
                <a:latin typeface="+mn-lt"/>
                <a:ea typeface="+mn-ea"/>
                <a:cs typeface="+mn-cs"/>
              </a:rPr>
              <a:t>Estimation des efforts :</a:t>
            </a:r>
          </a:p>
          <a:p>
            <a:pPr marL="171450" indent="-171450">
              <a:spcBef>
                <a:spcPts val="600"/>
              </a:spcBef>
              <a:buFont typeface="Arial" panose="020B0604020202020204" pitchFamily="34" charset="0"/>
              <a:buChar char="•"/>
            </a:pPr>
            <a:r>
              <a:rPr lang="fr-FR" dirty="0"/>
              <a:t>L'équipe de développement attribue une estimation de l'effort requis pour chaque élément. Cela permet de mieux planifier le travail à venir et de gérer la capacité de l'équipe.</a:t>
            </a:r>
          </a:p>
          <a:p>
            <a:pPr marL="171450" indent="-171450">
              <a:spcBef>
                <a:spcPts val="600"/>
              </a:spcBef>
              <a:buFont typeface="Arial" panose="020B0604020202020204" pitchFamily="34" charset="0"/>
              <a:buChar char="•"/>
            </a:pPr>
            <a:endParaRPr lang="fr-FR" dirty="0"/>
          </a:p>
          <a:p>
            <a:pPr marL="0" indent="0" algn="l" defTabSz="914400" rtl="0" eaLnBrk="1" latinLnBrk="0" hangingPunct="1">
              <a:spcBef>
                <a:spcPts val="600"/>
              </a:spcBef>
              <a:buFont typeface="Arial" panose="020B0604020202020204" pitchFamily="34" charset="0"/>
              <a:buNone/>
            </a:pPr>
            <a:r>
              <a:rPr lang="fr-FR" sz="1200" b="1" u="sng" kern="1200" dirty="0">
                <a:solidFill>
                  <a:schemeClr val="tx1"/>
                </a:solidFill>
                <a:latin typeface="+mn-lt"/>
                <a:ea typeface="+mn-ea"/>
                <a:cs typeface="+mn-cs"/>
              </a:rPr>
              <a:t>Division des éléments trop larges :</a:t>
            </a:r>
          </a:p>
          <a:p>
            <a:pPr marL="171450" indent="-171450">
              <a:spcBef>
                <a:spcPts val="600"/>
              </a:spcBef>
              <a:buFont typeface="Arial" panose="020B0604020202020204" pitchFamily="34" charset="0"/>
              <a:buChar char="•"/>
            </a:pPr>
            <a:r>
              <a:rPr lang="fr-FR" dirty="0"/>
              <a:t>Les user stories ou tâches trop grandes (souvent appelées épopées) sont divisées en éléments plus petits, afin qu'elles puissent être complétées dans un seul sprint.</a:t>
            </a:r>
          </a:p>
          <a:p>
            <a:pPr marL="171450" indent="-171450">
              <a:spcBef>
                <a:spcPts val="600"/>
              </a:spcBef>
              <a:buFont typeface="Arial" panose="020B0604020202020204" pitchFamily="34" charset="0"/>
              <a:buChar char="•"/>
            </a:pPr>
            <a:endParaRPr lang="fr-FR" dirty="0"/>
          </a:p>
          <a:p>
            <a:pPr marL="0" indent="0" algn="l" defTabSz="914400" rtl="0" eaLnBrk="1" latinLnBrk="0" hangingPunct="1">
              <a:spcBef>
                <a:spcPts val="600"/>
              </a:spcBef>
              <a:buFont typeface="Arial" panose="020B0604020202020204" pitchFamily="34" charset="0"/>
              <a:buNone/>
            </a:pPr>
            <a:r>
              <a:rPr lang="fr-FR" sz="1200" b="1" u="sng" kern="1200" dirty="0">
                <a:solidFill>
                  <a:schemeClr val="tx1"/>
                </a:solidFill>
                <a:latin typeface="+mn-lt"/>
                <a:ea typeface="+mn-ea"/>
                <a:cs typeface="+mn-cs"/>
              </a:rPr>
              <a:t>Mise à jour des détails techniques :</a:t>
            </a:r>
          </a:p>
          <a:p>
            <a:pPr marL="171450" indent="-171450">
              <a:spcBef>
                <a:spcPts val="600"/>
              </a:spcBef>
              <a:buFont typeface="Arial" panose="020B0604020202020204" pitchFamily="34" charset="0"/>
              <a:buChar char="•"/>
            </a:pPr>
            <a:r>
              <a:rPr lang="fr-FR" dirty="0"/>
              <a:t>L'équipe de développement fournit des détails techniques pour certains éléments, comme les dépendances, les risques ou les obstacles potentiels.</a:t>
            </a:r>
          </a:p>
          <a:p>
            <a:pPr marL="171450" indent="-171450">
              <a:spcBef>
                <a:spcPts val="600"/>
              </a:spcBef>
              <a:buFont typeface="Arial" panose="020B0604020202020204" pitchFamily="34" charset="0"/>
              <a:buChar char="•"/>
            </a:pPr>
            <a:endParaRPr lang="fr-FR" dirty="0"/>
          </a:p>
          <a:p>
            <a:pPr marL="0" indent="0">
              <a:spcBef>
                <a:spcPts val="600"/>
              </a:spcBef>
              <a:buFont typeface="Arial" panose="020B0604020202020204" pitchFamily="34" charset="0"/>
              <a:buNone/>
            </a:pPr>
            <a:r>
              <a:rPr lang="fr-FR" b="1" u="sng" dirty="0"/>
              <a:t>Révision des éléments obsolètes ou non pertinents :</a:t>
            </a:r>
          </a:p>
          <a:p>
            <a:pPr marL="171450" indent="-171450">
              <a:spcBef>
                <a:spcPts val="600"/>
              </a:spcBef>
              <a:buFont typeface="Arial" panose="020B0604020202020204" pitchFamily="34" charset="0"/>
              <a:buChar char="•"/>
            </a:pPr>
            <a:r>
              <a:rPr lang="fr-FR" dirty="0"/>
              <a:t>On retire ou on revoit les éléments du backlog qui ne sont plus pertinents pour le produit ou le projet en cours.</a:t>
            </a:r>
          </a:p>
          <a:p>
            <a:pPr marL="171450" indent="-171450">
              <a:spcBef>
                <a:spcPts val="600"/>
              </a:spcBef>
              <a:buFont typeface="Arial" panose="020B0604020202020204" pitchFamily="34" charset="0"/>
              <a:buChar char="•"/>
            </a:pPr>
            <a:endParaRPr lang="fr-FR" dirty="0"/>
          </a:p>
          <a:p>
            <a:pPr marL="0" indent="0">
              <a:buFont typeface="Arial" panose="020B0604020202020204" pitchFamily="34" charset="0"/>
              <a:buNone/>
            </a:pPr>
            <a:r>
              <a:rPr lang="fr-FR" dirty="0"/>
              <a:t>En somme, le </a:t>
            </a:r>
            <a:r>
              <a:rPr lang="fr-FR" i="1" dirty="0"/>
              <a:t>Backlog Refinement</a:t>
            </a:r>
            <a:r>
              <a:rPr lang="fr-FR" dirty="0"/>
              <a:t> permet d'assurer que le backlog est toujours aligné avec les priorités actuelles, que les éléments sont bien compris par l'équipe et prêts à être développés lors des prochains sprints.</a:t>
            </a:r>
          </a:p>
          <a:p>
            <a:pPr marL="0" lvl="0" indent="0" algn="l" rtl="0">
              <a:lnSpc>
                <a:spcPct val="100000"/>
              </a:lnSpc>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772" name="Google Shape;772;p6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74: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fr-FR" sz="2000" b="1" u="sng" dirty="0"/>
              <a:t>User Story (Ajoute de la valeur / Visible des parties prenantes) : </a:t>
            </a:r>
            <a:br>
              <a:rPr lang="fr-FR" sz="2000" dirty="0"/>
            </a:br>
            <a:r>
              <a:rPr lang="fr-FR" sz="2000" dirty="0"/>
              <a:t>Les </a:t>
            </a:r>
            <a:r>
              <a:rPr lang="fr-FR" sz="2000" b="1" dirty="0"/>
              <a:t>user stories</a:t>
            </a:r>
            <a:r>
              <a:rPr lang="fr-FR" sz="2000" dirty="0"/>
              <a:t> sont des descriptions d’exigences du point de vue de l'utilisateur final. Elles permettent d'ajouter de nouvelles fonctionnalités au produit, répondant aux besoins des utilisateurs et apportant une valeur directe au produit.</a:t>
            </a:r>
          </a:p>
          <a:p>
            <a:pPr marL="0" indent="0">
              <a:buFont typeface="Arial" panose="020B0604020202020204" pitchFamily="34" charset="0"/>
              <a:buNone/>
            </a:pPr>
            <a:endParaRPr lang="fr-FR" sz="2000" dirty="0"/>
          </a:p>
          <a:p>
            <a:pPr marL="342900" indent="-342900">
              <a:buFont typeface="Arial" panose="020B0604020202020204" pitchFamily="34" charset="0"/>
              <a:buChar char="•"/>
            </a:pPr>
            <a:r>
              <a:rPr lang="fr-FR" sz="2000" b="1" u="sng" kern="1200" dirty="0">
                <a:solidFill>
                  <a:schemeClr val="tx1"/>
                </a:solidFill>
                <a:latin typeface="+mn-lt"/>
                <a:ea typeface="+mn-ea"/>
                <a:cs typeface="+mn-cs"/>
              </a:rPr>
              <a:t>Correction de Bug (Rétablit la valeur / Visible des parties prenantes) :</a:t>
            </a:r>
            <a:br>
              <a:rPr lang="fr-FR" sz="2000" b="1" u="sng" kern="1200" dirty="0">
                <a:solidFill>
                  <a:schemeClr val="tx1"/>
                </a:solidFill>
                <a:latin typeface="+mn-lt"/>
                <a:ea typeface="+mn-ea"/>
                <a:cs typeface="+mn-cs"/>
              </a:rPr>
            </a:br>
            <a:r>
              <a:rPr lang="fr-FR" sz="2000" dirty="0"/>
              <a:t>La </a:t>
            </a:r>
            <a:r>
              <a:rPr lang="fr-FR" sz="2000" b="1" dirty="0"/>
              <a:t>correction de bugs</a:t>
            </a:r>
            <a:r>
              <a:rPr lang="fr-FR" sz="2000" dirty="0"/>
              <a:t> vise à rétablir la valeur perdue en corrigeant des erreurs qui affectent le bon fonctionnement du produit. Cela concerne souvent des dysfonctionnements visibles par les utilisateurs finaux.</a:t>
            </a:r>
          </a:p>
          <a:p>
            <a:pPr marL="0" indent="0">
              <a:buFont typeface="Arial" panose="020B0604020202020204" pitchFamily="34" charset="0"/>
              <a:buNone/>
            </a:pPr>
            <a:endParaRPr lang="fr-FR" sz="2000" dirty="0"/>
          </a:p>
          <a:p>
            <a:pPr marL="342900" indent="-342900">
              <a:buFont typeface="Arial" panose="020B0604020202020204" pitchFamily="34" charset="0"/>
              <a:buChar char="•"/>
            </a:pPr>
            <a:r>
              <a:rPr lang="fr-FR" sz="2000" b="1" u="sng" dirty="0"/>
              <a:t>Story Technique (Ajoute de la valeur / Visible des développeurs)</a:t>
            </a:r>
            <a:r>
              <a:rPr lang="fr-FR" sz="2000" u="sng" dirty="0"/>
              <a:t> : </a:t>
            </a:r>
            <a:br>
              <a:rPr lang="fr-FR" sz="2000" dirty="0"/>
            </a:br>
            <a:r>
              <a:rPr lang="fr-FR" sz="2000" dirty="0"/>
              <a:t>Les </a:t>
            </a:r>
            <a:r>
              <a:rPr lang="fr-FR" sz="2000" b="1" dirty="0"/>
              <a:t>stories techniques</a:t>
            </a:r>
            <a:r>
              <a:rPr lang="fr-FR" sz="2000" dirty="0"/>
              <a:t> concernent des améliorations ou des tâches techniques qui ne sont pas forcément visibles par les utilisateurs finaux, mais qui ajoutent de la valeur au produit en améliorant sa qualité technique, comme la restructuration du code ou l'optimisation des performances.</a:t>
            </a:r>
          </a:p>
          <a:p>
            <a:pPr marL="0" indent="0">
              <a:buFont typeface="Arial" panose="020B0604020202020204" pitchFamily="34" charset="0"/>
              <a:buNone/>
            </a:pPr>
            <a:endParaRPr lang="fr-FR" sz="2000" dirty="0"/>
          </a:p>
          <a:p>
            <a:pPr marL="342900" indent="-342900">
              <a:buFont typeface="Arial" panose="020B0604020202020204" pitchFamily="34" charset="0"/>
              <a:buChar char="•"/>
            </a:pPr>
            <a:r>
              <a:rPr lang="fr-FR" sz="2000" b="1" u="sng" dirty="0"/>
              <a:t>Remboursement de la Dette Technique (Rétablit la valeur / Visible des développeurs) : </a:t>
            </a:r>
            <a:br>
              <a:rPr lang="fr-FR" sz="2000" dirty="0"/>
            </a:br>
            <a:r>
              <a:rPr lang="fr-FR" sz="2000" dirty="0"/>
              <a:t>Le </a:t>
            </a:r>
            <a:r>
              <a:rPr lang="fr-FR" sz="2000" b="1" dirty="0"/>
              <a:t>remboursement de la dette technique</a:t>
            </a:r>
            <a:r>
              <a:rPr lang="fr-FR" sz="2000" dirty="0"/>
              <a:t> consiste à revenir sur des choix techniques faits rapidement et qui doivent être corrigés pour éviter des problèmes futurs. Cela permet de rétablir la qualité du code et de réduire les risques techniques accumulés.</a:t>
            </a:r>
          </a:p>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940" name="Google Shape;940;p7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74: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indent="0">
              <a:buFont typeface="Arial" panose="020B0604020202020204" pitchFamily="34" charset="0"/>
              <a:buNone/>
            </a:pPr>
            <a:r>
              <a:rPr lang="fr-FR" sz="3200" b="1" u="sng" dirty="0"/>
              <a:t>Collecter les besoins :</a:t>
            </a:r>
          </a:p>
          <a:p>
            <a:pPr marL="457200" indent="-457200">
              <a:buFont typeface="Arial" panose="020B0604020202020204" pitchFamily="34" charset="0"/>
              <a:buChar char="•"/>
            </a:pPr>
            <a:r>
              <a:rPr lang="fr-FR" sz="3200" dirty="0"/>
              <a:t>Le Product Owner (PO) doit identifier les besoins des parties prenantes, des utilisateurs finaux, et de l'équipe de développement.</a:t>
            </a:r>
          </a:p>
          <a:p>
            <a:pPr marL="457200" indent="-457200">
              <a:buFont typeface="Arial" panose="020B0604020202020204" pitchFamily="34" charset="0"/>
              <a:buChar char="•"/>
            </a:pPr>
            <a:r>
              <a:rPr lang="fr-FR" sz="3200" dirty="0"/>
              <a:t>Cela peut inclure des fonctionnalités, des corrections de bugs, des améliorations techniques, et des besoins de performance.</a:t>
            </a:r>
          </a:p>
          <a:p>
            <a:pPr marL="0" indent="0">
              <a:buFont typeface="Arial" panose="020B0604020202020204" pitchFamily="34" charset="0"/>
              <a:buNone/>
            </a:pPr>
            <a:endParaRPr lang="fr-FR" sz="3200" dirty="0"/>
          </a:p>
          <a:p>
            <a:pPr marL="0" indent="0" algn="l" defTabSz="914400" rtl="0" eaLnBrk="1" latinLnBrk="0" hangingPunct="1">
              <a:buFont typeface="Arial" panose="020B0604020202020204" pitchFamily="34" charset="0"/>
              <a:buNone/>
            </a:pPr>
            <a:r>
              <a:rPr lang="fr-FR" sz="3200" b="1" u="sng" kern="1200" dirty="0">
                <a:solidFill>
                  <a:schemeClr val="tx1"/>
                </a:solidFill>
                <a:latin typeface="+mn-lt"/>
                <a:ea typeface="+mn-ea"/>
                <a:cs typeface="+mn-cs"/>
              </a:rPr>
              <a:t>Créer des items dans le backlog :</a:t>
            </a:r>
          </a:p>
          <a:p>
            <a:pPr marL="457200" indent="-457200">
              <a:buFont typeface="Arial" panose="020B0604020202020204" pitchFamily="34" charset="0"/>
              <a:buChar char="•"/>
            </a:pPr>
            <a:r>
              <a:rPr lang="fr-FR" sz="3200" dirty="0"/>
              <a:t>Chaque élément (ou </a:t>
            </a:r>
            <a:r>
              <a:rPr lang="fr-FR" sz="3200" b="1" dirty="0"/>
              <a:t>backlog item</a:t>
            </a:r>
            <a:r>
              <a:rPr lang="fr-FR" sz="3200" dirty="0"/>
              <a:t>) est généralement rédigé sous forme de </a:t>
            </a:r>
            <a:r>
              <a:rPr lang="fr-FR" sz="3200" b="1" dirty="0"/>
              <a:t>User Stories</a:t>
            </a:r>
            <a:r>
              <a:rPr lang="fr-FR" sz="3200" dirty="0"/>
              <a:t>, des descriptions courtes qui expriment les besoins du point de vue de l'utilisateur.</a:t>
            </a:r>
          </a:p>
          <a:p>
            <a:pPr marL="457200" indent="-457200">
              <a:buFont typeface="Arial" panose="020B0604020202020204" pitchFamily="34" charset="0"/>
              <a:buChar char="•"/>
            </a:pPr>
            <a:r>
              <a:rPr lang="fr-FR" sz="3200" dirty="0"/>
              <a:t>Ces éléments peuvent aussi inclure des </a:t>
            </a:r>
            <a:r>
              <a:rPr lang="fr-FR" sz="3200" b="1" dirty="0"/>
              <a:t>histoires techniques</a:t>
            </a:r>
            <a:r>
              <a:rPr lang="fr-FR" sz="3200" dirty="0"/>
              <a:t> et des </a:t>
            </a:r>
            <a:r>
              <a:rPr lang="fr-FR" sz="3200" b="1" dirty="0"/>
              <a:t>corrections de bugs</a:t>
            </a:r>
            <a:r>
              <a:rPr lang="fr-FR" sz="3200" dirty="0"/>
              <a:t>.</a:t>
            </a:r>
          </a:p>
          <a:p>
            <a:pPr marL="0" indent="0">
              <a:buFont typeface="Arial" panose="020B0604020202020204" pitchFamily="34" charset="0"/>
              <a:buNone/>
            </a:pPr>
            <a:endParaRPr lang="fr-FR" sz="3200" dirty="0"/>
          </a:p>
          <a:p>
            <a:pPr marL="0" indent="0">
              <a:buFont typeface="Arial" panose="020B0604020202020204" pitchFamily="34" charset="0"/>
              <a:buNone/>
            </a:pPr>
            <a:r>
              <a:rPr lang="fr-FR" sz="3200" b="1" u="sng" dirty="0">
                <a:effectLst/>
              </a:rPr>
              <a:t>Prioriser les éléments :</a:t>
            </a:r>
          </a:p>
          <a:p>
            <a:pPr marL="457200" indent="-457200">
              <a:buFont typeface="Arial" panose="020B0604020202020204" pitchFamily="34" charset="0"/>
              <a:buChar char="•"/>
            </a:pPr>
            <a:r>
              <a:rPr lang="fr-FR" sz="3200" dirty="0"/>
              <a:t>Le Product Owner doit hiérarchiser les éléments du backlog en fonction de leur importance pour la valeur produit, les priorités du marché, et les besoins des parties prenantes.</a:t>
            </a:r>
          </a:p>
          <a:p>
            <a:pPr marL="457200" indent="-457200">
              <a:buFont typeface="Arial" panose="020B0604020202020204" pitchFamily="34" charset="0"/>
              <a:buChar char="•"/>
            </a:pPr>
            <a:r>
              <a:rPr lang="fr-FR" sz="3200" dirty="0"/>
              <a:t>La priorité peut être influencée par la valeur métier, l'impact sur les utilisateurs ou la complexité technique.</a:t>
            </a:r>
            <a:br>
              <a:rPr lang="fr-FR" sz="3200" dirty="0"/>
            </a:br>
            <a:endParaRPr lang="fr-FR" sz="3200" dirty="0"/>
          </a:p>
          <a:p>
            <a:pPr marL="0" indent="0">
              <a:buFont typeface="Arial" panose="020B0604020202020204" pitchFamily="34" charset="0"/>
              <a:buNone/>
            </a:pPr>
            <a:r>
              <a:rPr lang="fr-FR" sz="3200" b="1" u="sng" dirty="0"/>
              <a:t>Estimer l’effort nécessaire :</a:t>
            </a:r>
          </a:p>
          <a:p>
            <a:pPr marL="457200" indent="-457200">
              <a:buFont typeface="Arial" panose="020B0604020202020204" pitchFamily="34" charset="0"/>
              <a:buChar char="•"/>
            </a:pPr>
            <a:r>
              <a:rPr lang="fr-FR" sz="3200" b="0" dirty="0"/>
              <a:t>Les éléments du backlog doivent être estimés en termes de complexité ou d’effort requis pour les réaliser (généralement par l’équipe de développement).</a:t>
            </a:r>
          </a:p>
          <a:p>
            <a:pPr marL="457200" indent="-457200">
              <a:buFont typeface="Arial" panose="020B0604020202020204" pitchFamily="34" charset="0"/>
              <a:buChar char="•"/>
            </a:pPr>
            <a:r>
              <a:rPr lang="fr-FR" sz="3200" b="0" dirty="0"/>
              <a:t>Cela permet au PO de mieux ajuster la planification des sprints.</a:t>
            </a:r>
            <a:br>
              <a:rPr lang="fr-FR" sz="3200" b="0" dirty="0"/>
            </a:br>
            <a:endParaRPr lang="fr-FR" sz="3200" b="0" dirty="0"/>
          </a:p>
          <a:p>
            <a:pPr marL="0" indent="0">
              <a:buFont typeface="Arial" panose="020B0604020202020204" pitchFamily="34" charset="0"/>
              <a:buNone/>
            </a:pPr>
            <a:r>
              <a:rPr lang="fr-FR" sz="3200" b="1" u="sng" dirty="0"/>
              <a:t>Évaluer continuellement :</a:t>
            </a:r>
          </a:p>
          <a:p>
            <a:pPr marL="457200" indent="-457200">
              <a:buFont typeface="Arial" panose="020B0604020202020204" pitchFamily="34" charset="0"/>
              <a:buChar char="•"/>
            </a:pPr>
            <a:r>
              <a:rPr lang="fr-FR" sz="3200" dirty="0"/>
              <a:t>Le Product Backlog est un document évolutif qui doit être constamment mis à jour en fonction des retours d'expérience, des nouvelles exigences, et des changements dans les priorités du projet.</a:t>
            </a:r>
          </a:p>
          <a:p>
            <a:pPr marL="457200" indent="-457200">
              <a:buFont typeface="Arial" panose="020B0604020202020204" pitchFamily="34" charset="0"/>
              <a:buChar char="•"/>
            </a:pPr>
            <a:r>
              <a:rPr lang="fr-FR" sz="3200" dirty="0"/>
              <a:t>Des réunions régulières de </a:t>
            </a:r>
            <a:r>
              <a:rPr lang="fr-FR" sz="3200" b="1" dirty="0"/>
              <a:t>Backlog Refinement</a:t>
            </a:r>
            <a:r>
              <a:rPr lang="fr-FR" sz="3200" dirty="0"/>
              <a:t> permettent d’affiner et de revoir les items, d'ajuster leur priorisation et d'estimer les nouvelles tâches.</a:t>
            </a:r>
            <a:br>
              <a:rPr lang="fr-FR" sz="3200" dirty="0"/>
            </a:br>
            <a:endParaRPr lang="fr-FR" sz="3200" b="1" u="sng" dirty="0"/>
          </a:p>
          <a:p>
            <a:pPr marL="0" indent="0">
              <a:buFont typeface="Arial" panose="020B0604020202020204" pitchFamily="34" charset="0"/>
              <a:buNone/>
            </a:pPr>
            <a:r>
              <a:rPr lang="fr-FR" sz="3200" b="1" u="sng" dirty="0"/>
              <a:t>Impliquer les parties prenantes :</a:t>
            </a:r>
          </a:p>
          <a:p>
            <a:pPr marL="457200" indent="-457200">
              <a:buFont typeface="Arial" panose="020B0604020202020204" pitchFamily="34" charset="0"/>
              <a:buChar char="•"/>
            </a:pPr>
            <a:r>
              <a:rPr lang="fr-FR" sz="3200" dirty="0"/>
              <a:t>Le PO doit collaborer régulièrement avec les parties prenantes pour s’assurer que le backlog reflète toujours les besoins actuels du produit et du marché.</a:t>
            </a:r>
          </a:p>
        </p:txBody>
      </p:sp>
      <p:sp>
        <p:nvSpPr>
          <p:cNvPr id="940" name="Google Shape;940;p7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02825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78: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11" name="Google Shape;1011;p7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p79: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1055" name="Google Shape;1055;p7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2a7680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6d2a768069_0_46: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chemeClr val="dk1"/>
              </a:buClr>
              <a:buSzPts val="1100"/>
              <a:buFont typeface="Calibri"/>
              <a:buNone/>
            </a:pPr>
            <a:r>
              <a:rPr lang="fr-FR" b="1" u="sng" dirty="0">
                <a:solidFill>
                  <a:schemeClr val="dk1"/>
                </a:solidFill>
                <a:latin typeface="Calibri"/>
                <a:ea typeface="Calibri"/>
                <a:cs typeface="Calibri"/>
                <a:sym typeface="Calibri"/>
              </a:rPr>
              <a:t>Faible tolérance à l’erreur:</a:t>
            </a:r>
          </a:p>
          <a:p>
            <a:pPr marL="330200" lvl="0" indent="-171450" algn="l" rtl="0">
              <a:spcBef>
                <a:spcPts val="0"/>
              </a:spcBef>
              <a:spcAft>
                <a:spcPts val="0"/>
              </a:spcAft>
              <a:buClr>
                <a:schemeClr val="dk1"/>
              </a:buClr>
              <a:buSzPts val="1100"/>
              <a:buFont typeface="Arial" panose="020B0604020202020204" pitchFamily="34" charset="0"/>
              <a:buChar char="•"/>
            </a:pPr>
            <a:r>
              <a:rPr lang="fr-FR" dirty="0"/>
              <a:t>Ce modèle ne permet pas de </a:t>
            </a:r>
            <a:r>
              <a:rPr lang="fr-FR" b="1" dirty="0"/>
              <a:t>retours en arrière</a:t>
            </a:r>
            <a:r>
              <a:rPr lang="fr-FR" dirty="0"/>
              <a:t> facilement. Si une erreur est détectée tardivement, il peut être coûteux et long de revenir en arrière pour la corriger, car chaque phase est dépendante des précédentes.</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Si une erreur de conception est découverte en phase de tests, elle nécessitera de revenir aux premières phases de spécifications ou de conception, augmentant considérablement le coût et le délai de livraison.</a:t>
            </a:r>
          </a:p>
          <a:p>
            <a:pPr marL="330200" lvl="0" indent="-171450" algn="l" rtl="0">
              <a:spcBef>
                <a:spcPts val="0"/>
              </a:spcBef>
              <a:spcAft>
                <a:spcPts val="0"/>
              </a:spcAft>
              <a:buClr>
                <a:schemeClr val="dk1"/>
              </a:buClr>
              <a:buSzPts val="1100"/>
              <a:buFont typeface="Arial" panose="020B0604020202020204" pitchFamily="34" charset="0"/>
              <a:buChar char="•"/>
            </a:pPr>
            <a:endParaRPr lang="fr-FR" b="1" u="sng" dirty="0"/>
          </a:p>
          <a:p>
            <a:pPr marL="158750" lvl="0" indent="0" algn="l" rtl="0">
              <a:spcBef>
                <a:spcPts val="0"/>
              </a:spcBef>
              <a:spcAft>
                <a:spcPts val="0"/>
              </a:spcAft>
              <a:buClr>
                <a:schemeClr val="dk1"/>
              </a:buClr>
              <a:buSzPts val="1100"/>
              <a:buFont typeface="Arial" panose="020B0604020202020204" pitchFamily="34" charset="0"/>
              <a:buNone/>
            </a:pPr>
            <a:r>
              <a:rPr lang="fr-FR" b="1" u="sng" dirty="0"/>
              <a:t>Tout est anticipé, aucune possibilité de s’adapter :</a:t>
            </a:r>
            <a:endParaRPr lang="fr-FR" dirty="0"/>
          </a:p>
          <a:p>
            <a:pPr marL="330200" lvl="0" indent="-171450" algn="l" rtl="0">
              <a:spcBef>
                <a:spcPts val="0"/>
              </a:spcBef>
              <a:spcAft>
                <a:spcPts val="0"/>
              </a:spcAft>
              <a:buClr>
                <a:schemeClr val="dk1"/>
              </a:buClr>
              <a:buSzPts val="1100"/>
              <a:buFont typeface="Arial" panose="020B0604020202020204" pitchFamily="34" charset="0"/>
              <a:buChar char="•"/>
            </a:pPr>
            <a:r>
              <a:rPr lang="fr-FR" dirty="0"/>
              <a:t>Le cycle en cascade suppose que toutes les exigences sont fixes dès le début du projet (</a:t>
            </a:r>
            <a:r>
              <a:rPr lang="fr" dirty="0">
                <a:solidFill>
                  <a:schemeClr val="dk1"/>
                </a:solidFill>
                <a:latin typeface="Calibri"/>
                <a:cs typeface="Calibri"/>
                <a:sym typeface="Calibri"/>
              </a:rPr>
              <a:t>o</a:t>
            </a:r>
            <a:r>
              <a:rPr lang="fr" dirty="0">
                <a:solidFill>
                  <a:schemeClr val="dk1"/>
                </a:solidFill>
                <a:latin typeface="Calibri"/>
                <a:ea typeface="Calibri"/>
                <a:cs typeface="Calibri"/>
                <a:sym typeface="Calibri"/>
              </a:rPr>
              <a:t>n parle alors </a:t>
            </a:r>
            <a:r>
              <a:rPr lang="fr" b="1" dirty="0">
                <a:solidFill>
                  <a:schemeClr val="dk1"/>
                </a:solidFill>
                <a:latin typeface="Calibri"/>
                <a:ea typeface="Calibri"/>
                <a:cs typeface="Calibri"/>
                <a:sym typeface="Calibri"/>
              </a:rPr>
              <a:t>d’effet tunnel</a:t>
            </a:r>
            <a:r>
              <a:rPr lang="fr" b="0" dirty="0">
                <a:solidFill>
                  <a:schemeClr val="dk1"/>
                </a:solidFill>
                <a:latin typeface="Calibri"/>
                <a:ea typeface="Calibri"/>
                <a:cs typeface="Calibri"/>
                <a:sym typeface="Calibri"/>
              </a:rPr>
              <a:t>)</a:t>
            </a:r>
            <a:r>
              <a:rPr lang="fr-FR" dirty="0"/>
              <a:t>. Cela empêche une adaptation en cours de projet si les besoins des clients ou du marché changent.</a:t>
            </a:r>
          </a:p>
          <a:p>
            <a:pPr marL="330200" lvl="0" indent="-171450" algn="l" rtl="0">
              <a:spcBef>
                <a:spcPts val="0"/>
              </a:spcBef>
              <a:spcAft>
                <a:spcPts val="0"/>
              </a:spcAft>
              <a:buClr>
                <a:schemeClr val="dk1"/>
              </a:buClr>
              <a:buSzPts val="1100"/>
              <a:buFont typeface="Arial" panose="020B0604020202020204" pitchFamily="34" charset="0"/>
              <a:buChar char="•"/>
            </a:pPr>
            <a:r>
              <a:rPr lang="fr-FR" b="1" dirty="0"/>
              <a:t>Exemple</a:t>
            </a:r>
            <a:r>
              <a:rPr lang="fr-FR" dirty="0"/>
              <a:t> : Dans un environnement dynamique comme le développement d’une application mobile, les tendances peuvent changer pendant le développement, mais le modèle en cascade n’autorise pas de révision facile des priorités en cours de route.</a:t>
            </a:r>
          </a:p>
          <a:p>
            <a:pPr marL="330200" lvl="0" indent="-171450" algn="l" rtl="0">
              <a:spcBef>
                <a:spcPts val="0"/>
              </a:spcBef>
              <a:spcAft>
                <a:spcPts val="0"/>
              </a:spcAft>
              <a:buClr>
                <a:schemeClr val="dk1"/>
              </a:buClr>
              <a:buSzPts val="1100"/>
              <a:buFont typeface="Arial" panose="020B0604020202020204" pitchFamily="34" charset="0"/>
              <a:buChar char="•"/>
            </a:pPr>
            <a:endParaRPr lang="fr-FR" dirty="0"/>
          </a:p>
          <a:p>
            <a:r>
              <a:rPr lang="fr-FR" b="1" u="sng" dirty="0"/>
              <a:t>Aucune innovation possible :</a:t>
            </a:r>
          </a:p>
          <a:p>
            <a:pPr marL="171450" indent="-171450">
              <a:buFont typeface="Arial" panose="020B0604020202020204" pitchFamily="34" charset="0"/>
              <a:buChar char="•"/>
            </a:pPr>
            <a:r>
              <a:rPr lang="fr-FR" dirty="0"/>
              <a:t>Le cadre rigide du cycle en V limite les possibilités d’</a:t>
            </a:r>
            <a:r>
              <a:rPr lang="fr-FR" b="1" dirty="0"/>
              <a:t>itérations rapides</a:t>
            </a:r>
            <a:r>
              <a:rPr lang="fr-FR" dirty="0"/>
              <a:t> et d’expérimentation. Tout changement ou ajustement doit passer par un processus de validation complexe, ce qui limite les innovations spontanées. (Ceci est du au fait que </a:t>
            </a:r>
            <a:r>
              <a:rPr lang="fr" dirty="0">
                <a:solidFill>
                  <a:schemeClr val="dk1"/>
                </a:solidFill>
                <a:latin typeface="Calibri"/>
                <a:ea typeface="Calibri"/>
                <a:cs typeface="Calibri"/>
                <a:sym typeface="Calibri"/>
              </a:rPr>
              <a:t>planning est prévu depuis x années et tout est budgété)</a:t>
            </a:r>
            <a:endParaRPr lang="fr-FR" dirty="0"/>
          </a:p>
          <a:p>
            <a:pPr marL="171450" indent="-171450">
              <a:buFont typeface="Arial" panose="020B0604020202020204" pitchFamily="34" charset="0"/>
              <a:buChar char="•"/>
            </a:pPr>
            <a:r>
              <a:rPr lang="fr-FR" b="1" dirty="0"/>
              <a:t>Exemple</a:t>
            </a:r>
            <a:r>
              <a:rPr lang="fr-FR" dirty="0"/>
              <a:t> : Si des opportunités d’amélioration du produit apparaissent en cours de route (nouveaux outils technologiques, fonctionnalités supplémentaires), le cycle en cascade ne permet pas facilement de les intégrer sans perturber le calendrier.</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marL="158750" lvl="0" indent="0" algn="l" rtl="0">
              <a:spcBef>
                <a:spcPts val="0"/>
              </a:spcBef>
              <a:spcAft>
                <a:spcPts val="0"/>
              </a:spcAft>
              <a:buClr>
                <a:schemeClr val="dk1"/>
              </a:buClr>
              <a:buSzPts val="1100"/>
              <a:buFont typeface="Calibri"/>
              <a:buNone/>
            </a:pPr>
            <a:r>
              <a:rPr lang="fr-FR" dirty="0">
                <a:solidFill>
                  <a:schemeClr val="tx1"/>
                </a:solidFill>
                <a:latin typeface="+mn-lt"/>
                <a:ea typeface="+mn-ea"/>
                <a:cs typeface="+mn-cs"/>
                <a:sym typeface="Calibri"/>
              </a:rPr>
              <a:t>Les deux derniers points sont complémentaires.</a:t>
            </a:r>
          </a:p>
          <a:p>
            <a:pPr marL="158750" lvl="0" indent="0" algn="l" rtl="0">
              <a:spcBef>
                <a:spcPts val="0"/>
              </a:spcBef>
              <a:spcAft>
                <a:spcPts val="0"/>
              </a:spcAft>
              <a:buClr>
                <a:schemeClr val="dk1"/>
              </a:buClr>
              <a:buSzPts val="1100"/>
              <a:buFont typeface="Calibri"/>
              <a:buNone/>
            </a:pPr>
            <a:endParaRPr lang="fr-FR" dirty="0">
              <a:solidFill>
                <a:schemeClr val="tx1"/>
              </a:solidFill>
              <a:latin typeface="+mn-lt"/>
              <a:ea typeface="+mn-ea"/>
              <a:cs typeface="+mn-cs"/>
              <a:sym typeface="Calibri"/>
            </a:endParaRPr>
          </a:p>
          <a:p>
            <a:pPr algn="l" defTabSz="914400" rtl="0" eaLnBrk="1" latinLnBrk="0" hangingPunct="1"/>
            <a:r>
              <a:rPr lang="fr-FR" sz="1200" b="1" u="sng" kern="1200" dirty="0">
                <a:solidFill>
                  <a:schemeClr val="tx1"/>
                </a:solidFill>
                <a:latin typeface="+mn-lt"/>
                <a:ea typeface="+mn-ea"/>
                <a:cs typeface="+mn-cs"/>
              </a:rPr>
              <a:t>Réalisation qui peut s’éloigner de l’objectif du client :</a:t>
            </a:r>
          </a:p>
          <a:p>
            <a:pPr marL="171450" indent="-171450">
              <a:buFont typeface="Arial" panose="020B0604020202020204" pitchFamily="34" charset="0"/>
              <a:buChar char="•"/>
            </a:pPr>
            <a:r>
              <a:rPr lang="fr-FR" dirty="0"/>
              <a:t>Comme les </a:t>
            </a:r>
            <a:r>
              <a:rPr lang="fr-FR" b="1" dirty="0"/>
              <a:t>exigences sont définies</a:t>
            </a:r>
            <a:r>
              <a:rPr lang="fr-FR" dirty="0"/>
              <a:t> en amont et qu’il n’y a pas de retour d’information fréquent, il est possible que le produit final ne corresponde pas parfaitement aux attentes des utilisateurs finaux.</a:t>
            </a:r>
          </a:p>
          <a:p>
            <a:pPr marL="171450" indent="-171450">
              <a:buFont typeface="Arial" panose="020B0604020202020204" pitchFamily="34" charset="0"/>
              <a:buChar char="•"/>
            </a:pPr>
            <a:r>
              <a:rPr lang="fr-FR" b="1" dirty="0"/>
              <a:t>Exemple</a:t>
            </a:r>
            <a:r>
              <a:rPr lang="fr-FR" dirty="0"/>
              <a:t> : Si un client ne participe pas activement à chaque étape (comme dans l'agilité), il pourrait constater à la fin que le produit livré ne répond pas exactement à ses besoins ou à ses attentes.</a:t>
            </a:r>
          </a:p>
          <a:p>
            <a:pPr marL="158750" lvl="0" indent="0" algn="l" rtl="0">
              <a:spcBef>
                <a:spcPts val="0"/>
              </a:spcBef>
              <a:spcAft>
                <a:spcPts val="0"/>
              </a:spcAft>
              <a:buClr>
                <a:schemeClr val="dk1"/>
              </a:buClr>
              <a:buSzPts val="1100"/>
              <a:buFont typeface="Calibri"/>
              <a:buNone/>
            </a:pPr>
            <a:endParaRPr lang="fr-FR" dirty="0">
              <a:solidFill>
                <a:schemeClr val="dk1"/>
              </a:solidFill>
              <a:latin typeface="Calibri"/>
              <a:ea typeface="Calibri"/>
              <a:cs typeface="Calibri"/>
              <a:sym typeface="Calibri"/>
            </a:endParaRPr>
          </a:p>
          <a:p>
            <a:r>
              <a:rPr lang="fr-FR" b="1" u="sng" dirty="0"/>
              <a:t>Risque de découverte tardive de spécifications fausses ou incomplètes :</a:t>
            </a:r>
          </a:p>
          <a:p>
            <a:pPr marL="171450" indent="-171450">
              <a:buFont typeface="Arial" panose="020B0604020202020204" pitchFamily="34" charset="0"/>
              <a:buChar char="•"/>
            </a:pPr>
            <a:r>
              <a:rPr lang="fr-FR" dirty="0"/>
              <a:t>Si des </a:t>
            </a:r>
            <a:r>
              <a:rPr lang="fr-FR" b="1" dirty="0"/>
              <a:t>spécifications incorrectes ou manquantes</a:t>
            </a:r>
            <a:r>
              <a:rPr lang="fr-FR" dirty="0"/>
              <a:t> sont identifiées après la phase de conception ou de développement, cela peut entraîner des retards et des coûts supplémentaires, car il est difficile de revenir en arrière dans le cycle en cascade.</a:t>
            </a:r>
          </a:p>
          <a:p>
            <a:pPr marL="171450" indent="-171450">
              <a:buFont typeface="Arial" panose="020B0604020202020204" pitchFamily="34" charset="0"/>
              <a:buChar char="•"/>
            </a:pPr>
            <a:r>
              <a:rPr lang="fr-FR" b="1" dirty="0"/>
              <a:t>Exemple</a:t>
            </a:r>
            <a:r>
              <a:rPr lang="fr-FR" dirty="0"/>
              <a:t> : Si des besoins critiques sont omis dans la phase de spécifications et ne sont découverts qu'en phase de tests, la correction entraînera un effet domino à travers toutes les étapes précédentes, augmentant considérablement les délais et coûts.</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dirty="0">
              <a:solidFill>
                <a:schemeClr val="dk1"/>
              </a:solidFill>
              <a:latin typeface="Calibri"/>
              <a:ea typeface="Calibri"/>
              <a:cs typeface="Calibri"/>
              <a:sym typeface="Calibri"/>
            </a:endParaRPr>
          </a:p>
        </p:txBody>
      </p:sp>
      <p:sp>
        <p:nvSpPr>
          <p:cNvPr id="366" name="Google Shape;366;g6d2a768069_0_4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5911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633ebe88e2_1_103: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400"/>
              <a:buFont typeface="Arial"/>
              <a:buNone/>
            </a:pPr>
            <a:r>
              <a:rPr lang="fr" dirty="0"/>
              <a:t>Cette démarche agile est possible, car les différents acteurs peuvent s’appuyer sur un software et un environnement de qualité afin de détecter au plus tôt la moindre anomalie dans leur solution.</a:t>
            </a:r>
            <a:endParaRPr dirty="0"/>
          </a:p>
          <a:p>
            <a:pPr marL="0" marR="0" lvl="0" indent="0" algn="l" rtl="0">
              <a:spcBef>
                <a:spcPts val="0"/>
              </a:spcBef>
              <a:spcAft>
                <a:spcPts val="0"/>
              </a:spcAft>
              <a:buSzPts val="1400"/>
              <a:buFont typeface="Arial"/>
              <a:buNone/>
            </a:pPr>
            <a:r>
              <a:rPr lang="fr" dirty="0"/>
              <a:t>Et en plus d’être de granularités différentes, ces tests sont automatisés au maximum.</a:t>
            </a:r>
            <a:endParaRPr dirty="0"/>
          </a:p>
        </p:txBody>
      </p:sp>
      <p:sp>
        <p:nvSpPr>
          <p:cNvPr id="702" name="Google Shape;702;g633ebe88e2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20322d07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620322d07c_0_48:notes"/>
          <p:cNvSpPr txBox="1">
            <a:spLocks noGrp="1"/>
          </p:cNvSpPr>
          <p:nvPr>
            <p:ph type="body" idx="1"/>
          </p:nvPr>
        </p:nvSpPr>
        <p:spPr>
          <a:xfrm>
            <a:off x="685801"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400"/>
              <a:buFont typeface="Arial"/>
              <a:buNone/>
            </a:pPr>
            <a:r>
              <a:rPr lang="fr" sz="1800" dirty="0">
                <a:solidFill>
                  <a:schemeClr val="dk1"/>
                </a:solidFill>
                <a:latin typeface="Calibri"/>
                <a:ea typeface="Calibri"/>
                <a:cs typeface="Calibri"/>
                <a:sym typeface="Calibri"/>
              </a:rPr>
              <a:t>Rôle de la MOA, MOE.</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 sz="1800" dirty="0">
                <a:solidFill>
                  <a:schemeClr val="dk1"/>
                </a:solidFill>
                <a:latin typeface="Calibri"/>
                <a:ea typeface="Calibri"/>
                <a:cs typeface="Calibri"/>
                <a:sym typeface="Calibri"/>
              </a:rPr>
              <a:t>Il existe une AMOA qui a pour but d’assister la MOA.</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 sz="1800" dirty="0">
                <a:solidFill>
                  <a:schemeClr val="dk1"/>
                </a:solidFill>
                <a:latin typeface="Calibri"/>
                <a:ea typeface="Calibri"/>
                <a:cs typeface="Calibri"/>
                <a:sym typeface="Calibri"/>
              </a:rPr>
              <a:t>Le comité de pilotage permet de contrôler l’avancée du projet, décide des actions à réaliser pour l’atteinte des objectifs. </a:t>
            </a:r>
            <a:endParaRPr sz="18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Arial"/>
              <a:buNone/>
            </a:pPr>
            <a:r>
              <a:rPr lang="fr" sz="1800" dirty="0">
                <a:solidFill>
                  <a:schemeClr val="dk1"/>
                </a:solidFill>
                <a:latin typeface="Calibri"/>
                <a:ea typeface="Calibri"/>
                <a:cs typeface="Calibri"/>
                <a:sym typeface="Calibri"/>
              </a:rPr>
              <a:t>Si un dépassement de budget et/ou de planning se produit, c’est dans cette instance ques les décisions sont prises vis à vis d’un GO/NO GO, extension de budget ou de décalage des dates de livraisons de la solution.</a:t>
            </a:r>
            <a:endParaRPr sz="1800" dirty="0">
              <a:solidFill>
                <a:schemeClr val="dk1"/>
              </a:solidFill>
              <a:latin typeface="Calibri"/>
              <a:ea typeface="Calibri"/>
              <a:cs typeface="Calibri"/>
              <a:sym typeface="Calibri"/>
            </a:endParaRPr>
          </a:p>
        </p:txBody>
      </p:sp>
      <p:sp>
        <p:nvSpPr>
          <p:cNvPr id="267" name="Google Shape;267;g620322d07c_0_48: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My First Template</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dirty="0"/>
              <a:t>Plus les défauts ou erreurs dans un projet de développement logiciel sont identifiés tôt, moins leur correction coûte cher. Dans les méthodes agiles (représentées en vert), les cycles de feedback sont courts, permettant de détecter les défauts rapidement grâce à des pratiques comme le </a:t>
            </a:r>
            <a:r>
              <a:rPr lang="fr-FR" b="1" dirty="0"/>
              <a:t>pair programming</a:t>
            </a:r>
            <a:r>
              <a:rPr lang="fr-FR" dirty="0"/>
              <a:t>, l'</a:t>
            </a:r>
            <a:r>
              <a:rPr lang="fr-FR" b="1" dirty="0"/>
              <a:t>intégration continue</a:t>
            </a:r>
            <a:r>
              <a:rPr lang="fr-FR" dirty="0"/>
              <a:t>, et le </a:t>
            </a:r>
            <a:r>
              <a:rPr lang="fr-FR" b="1" dirty="0"/>
              <a:t>Test Driven Development</a:t>
            </a:r>
            <a:r>
              <a:rPr lang="fr-FR" dirty="0"/>
              <a:t> (TDD). Ces approches réduisent les coûts de correction.</a:t>
            </a:r>
          </a:p>
          <a:p>
            <a:r>
              <a:rPr lang="fr-FR" dirty="0"/>
              <a:t>En revanche, dans les méthodes traditionnelles (en rouge), les défauts sont souvent découverts tardivement lors de tests globaux ou systèmes, entraînant des coûts de correction bien plus élevés.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FR" dirty="0"/>
              <a:t>Le </a:t>
            </a:r>
            <a:r>
              <a:rPr lang="fr-FR" b="1" dirty="0"/>
              <a:t>TDD (Test Driven Development)</a:t>
            </a:r>
            <a:r>
              <a:rPr lang="fr-FR" dirty="0"/>
              <a:t>, ou développement piloté par les tests, est une approche de développement logiciel où les tests sont écrits avant le code. Le processus suit un cycle simple en trois étapes :</a:t>
            </a:r>
          </a:p>
          <a:p>
            <a:pPr marL="171450" indent="-171450">
              <a:buFont typeface="Arial" panose="020B0604020202020204" pitchFamily="34" charset="0"/>
              <a:buChar char="•"/>
            </a:pPr>
            <a:r>
              <a:rPr lang="fr-FR" b="1" dirty="0"/>
              <a:t>Écrire un test</a:t>
            </a:r>
            <a:r>
              <a:rPr lang="fr-FR" dirty="0"/>
              <a:t> : Avant d'écrire une fonctionnalité, un test est rédigé pour spécifier ce que cette fonctionnalité doit accomplir. Ce test échoue initialement, car la fonctionnalité n'est pas encore codée.</a:t>
            </a:r>
          </a:p>
          <a:p>
            <a:pPr marL="171450" indent="-171450">
              <a:buFont typeface="Arial" panose="020B0604020202020204" pitchFamily="34" charset="0"/>
              <a:buChar char="•"/>
            </a:pPr>
            <a:r>
              <a:rPr lang="fr-FR" b="1" dirty="0"/>
              <a:t>Écrire le code</a:t>
            </a:r>
            <a:r>
              <a:rPr lang="fr-FR" dirty="0"/>
              <a:t> : Ensuite, on écrit juste assez de code pour faire passer le test. L'objectif est de se concentrer sur la satisfaction des exigences définies dans le test.</a:t>
            </a:r>
          </a:p>
          <a:p>
            <a:pPr marL="171450" indent="-171450">
              <a:buFont typeface="Arial" panose="020B0604020202020204" pitchFamily="34" charset="0"/>
              <a:buChar char="•"/>
            </a:pPr>
            <a:r>
              <a:rPr lang="fr-FR" b="1" dirty="0"/>
              <a:t>Refactorer</a:t>
            </a:r>
            <a:r>
              <a:rPr lang="fr-FR" dirty="0"/>
              <a:t> : Une fois que le test est réussi, on améliore ou refactorise le code pour qu'il soit plus propre et maintenable tout en s'assurant que le test continue à passer.</a:t>
            </a:r>
          </a:p>
          <a:p>
            <a:pPr marL="0" indent="0">
              <a:buFont typeface="Arial" panose="020B0604020202020204" pitchFamily="34" charset="0"/>
              <a:buNone/>
            </a:pPr>
            <a:endParaRPr lang="fr-FR" dirty="0"/>
          </a:p>
          <a:p>
            <a:r>
              <a:rPr lang="fr-FR" dirty="0"/>
              <a:t>Le TDD aide à créer des logiciels plus fiables, car chaque nouvelle fonctionnalité est accompagnée d'un test qui vérifie sa validité. Cela permet de minimiser les erreurs et de faciliter la maintenance du code.</a:t>
            </a:r>
          </a:p>
        </p:txBody>
      </p:sp>
    </p:spTree>
    <p:extLst>
      <p:ext uri="{BB962C8B-B14F-4D97-AF65-F5344CB8AC3E}">
        <p14:creationId xmlns:p14="http://schemas.microsoft.com/office/powerpoint/2010/main" val="10691906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fr-FR" dirty="0"/>
          </a:p>
        </p:txBody>
      </p:sp>
    </p:spTree>
    <p:extLst>
      <p:ext uri="{BB962C8B-B14F-4D97-AF65-F5344CB8AC3E}">
        <p14:creationId xmlns:p14="http://schemas.microsoft.com/office/powerpoint/2010/main" val="3556341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fr-FR" dirty="0"/>
          </a:p>
        </p:txBody>
      </p:sp>
    </p:spTree>
    <p:extLst>
      <p:ext uri="{BB962C8B-B14F-4D97-AF65-F5344CB8AC3E}">
        <p14:creationId xmlns:p14="http://schemas.microsoft.com/office/powerpoint/2010/main" val="31765388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endParaRPr lang="fr-FR" b="1" dirty="0"/>
          </a:p>
          <a:p>
            <a:r>
              <a:rPr lang="fr-FR" dirty="0"/>
              <a:t>Le cycle du BDD (Behavior Driven Development) représenté dans l'image montre le flux itératif dans le développement logiciel en suivant ces étapes :</a:t>
            </a:r>
          </a:p>
          <a:p>
            <a:pPr marL="228600" indent="-228600">
              <a:buFont typeface="+mj-lt"/>
              <a:buAutoNum type="arabicPeriod"/>
            </a:pPr>
            <a:r>
              <a:rPr lang="fr-FR" b="1" dirty="0"/>
              <a:t>User Story</a:t>
            </a:r>
            <a:r>
              <a:rPr lang="fr-FR" dirty="0"/>
              <a:t> : Il commence avec une User Story, qui décrit la fonctionnalité ou le besoin spécifique d'un utilisateur dans des termes compréhensibles par tous (développeurs, non-développeurs).</a:t>
            </a:r>
          </a:p>
          <a:p>
            <a:pPr marL="228600" indent="-228600">
              <a:buFont typeface="+mj-lt"/>
              <a:buAutoNum type="arabicPeriod"/>
            </a:pPr>
            <a:r>
              <a:rPr lang="fr-FR" b="1" dirty="0"/>
              <a:t>Discovery</a:t>
            </a:r>
            <a:r>
              <a:rPr lang="fr-FR" dirty="0"/>
              <a:t> : Cette étape consiste à explorer, discuter, et comprendre les exigences pour cette User Story, afin de s'assurer que toutes les parties prenantes partagent la même vision.</a:t>
            </a:r>
          </a:p>
          <a:p>
            <a:pPr marL="228600" indent="-228600">
              <a:buFont typeface="+mj-lt"/>
              <a:buAutoNum type="arabicPeriod"/>
            </a:pPr>
            <a:r>
              <a:rPr lang="fr-FR" b="1" dirty="0"/>
              <a:t>Formulation</a:t>
            </a:r>
            <a:r>
              <a:rPr lang="fr-FR" dirty="0"/>
              <a:t> : Ici, les critères d'acceptation sont formulés sous forme de scénarios spécifiques et concrets (souvent avec la syntaxe Gherkin), qui serviront de base pour tester la fonctionnalité.</a:t>
            </a:r>
          </a:p>
          <a:p>
            <a:pPr marL="228600" indent="-228600">
              <a:buFont typeface="+mj-lt"/>
              <a:buAutoNum type="arabicPeriod"/>
            </a:pPr>
            <a:r>
              <a:rPr lang="fr-FR" b="1" dirty="0"/>
              <a:t>Automation</a:t>
            </a:r>
            <a:r>
              <a:rPr lang="fr-FR" dirty="0"/>
              <a:t> : Les scénarios formulés sont automatisés sous forme de tests qui valideront la fonctionnalité lorsqu'elle sera développée. Cela permet de garantir que le code répond bien aux critères spécifiés.</a:t>
            </a:r>
          </a:p>
          <a:p>
            <a:pPr marL="228600" indent="-228600">
              <a:buFont typeface="+mj-lt"/>
              <a:buAutoNum type="arabicPeriod"/>
            </a:pPr>
            <a:r>
              <a:rPr lang="fr-FR" b="1" dirty="0" err="1"/>
              <a:t>Working</a:t>
            </a:r>
            <a:r>
              <a:rPr lang="fr-FR" b="1" dirty="0"/>
              <a:t> Software</a:t>
            </a:r>
            <a:r>
              <a:rPr lang="fr-FR" dirty="0"/>
              <a:t> : Finalement, après l'automatisation des tests, le code est développé, testé, et intégré dans le produit pour aboutir à un logiciel fonctionnel.</a:t>
            </a:r>
          </a:p>
          <a:p>
            <a:r>
              <a:rPr lang="fr-FR" dirty="0"/>
              <a:t>Le cycle continue à chaque nouvelle User Story, garantissant une amélioration continue et une validation systématique du produit au fur et à mesure de son développement.</a:t>
            </a:r>
          </a:p>
          <a:p>
            <a:pPr marL="171450" indent="-171450">
              <a:buFont typeface="Arial" panose="020B0604020202020204" pitchFamily="34" charset="0"/>
              <a:buChar char="•"/>
            </a:pPr>
            <a:endParaRPr lang="fr-FR" b="1" dirty="0"/>
          </a:p>
          <a:p>
            <a:pPr marL="0" indent="0">
              <a:buFont typeface="Arial" panose="020B0604020202020204" pitchFamily="34" charset="0"/>
              <a:buNone/>
            </a:pPr>
            <a:r>
              <a:rPr lang="fr-FR" b="1" dirty="0"/>
              <a:t>Avantages</a:t>
            </a:r>
          </a:p>
          <a:p>
            <a:pPr marL="171450" indent="-171450">
              <a:buFont typeface="Arial" panose="020B0604020202020204" pitchFamily="34" charset="0"/>
              <a:buChar char="•"/>
            </a:pPr>
            <a:r>
              <a:rPr lang="fr-FR" b="1" dirty="0"/>
              <a:t>Améliore la collaboration</a:t>
            </a:r>
            <a:r>
              <a:rPr lang="fr-FR" dirty="0"/>
              <a:t> : BDD favorise une meilleure communication entre les équipes métiers, les développeurs et les testeurs, en créant un langage commun autour des scénarios de comportement. Cela aide à réduire les malentendus et les ambiguïtés sur les exigences du projet.</a:t>
            </a:r>
          </a:p>
          <a:p>
            <a:pPr marL="171450" indent="-171450">
              <a:buFont typeface="Arial" panose="020B0604020202020204" pitchFamily="34" charset="0"/>
              <a:buChar char="•"/>
            </a:pPr>
            <a:r>
              <a:rPr lang="fr-FR" b="1" dirty="0"/>
              <a:t>Exigences claires et compréhensibles</a:t>
            </a:r>
            <a:r>
              <a:rPr lang="fr-FR" dirty="0"/>
              <a:t> : En utilisant un langage simple et accessible à tous, BDD permet de transformer les exigences métiers en scénarios concrets, compréhensibles par toutes les parties prenantes, ce qui évite des malentendus lors du développement.</a:t>
            </a:r>
          </a:p>
          <a:p>
            <a:pPr marL="171450" indent="-171450">
              <a:buFont typeface="Arial" panose="020B0604020202020204" pitchFamily="34" charset="0"/>
              <a:buChar char="•"/>
            </a:pPr>
            <a:r>
              <a:rPr lang="fr-FR" b="1" dirty="0"/>
              <a:t>Facilite les tests automatisés</a:t>
            </a:r>
            <a:r>
              <a:rPr lang="fr-FR" dirty="0"/>
              <a:t> : Les scénarios BDD peuvent être directement utilisés pour automatiser les tests (via des </a:t>
            </a:r>
            <a:r>
              <a:rPr lang="fr-FR" dirty="0" err="1"/>
              <a:t>frameworks</a:t>
            </a:r>
            <a:r>
              <a:rPr lang="fr-FR" dirty="0"/>
              <a:t> comme </a:t>
            </a:r>
            <a:r>
              <a:rPr lang="fr-FR" b="1" dirty="0" err="1"/>
              <a:t>Cucumber</a:t>
            </a:r>
            <a:r>
              <a:rPr lang="fr-FR" dirty="0"/>
              <a:t> ou </a:t>
            </a:r>
            <a:r>
              <a:rPr lang="fr-FR" b="1" dirty="0" err="1"/>
              <a:t>SpecFlow</a:t>
            </a:r>
            <a:r>
              <a:rPr lang="fr-FR" dirty="0"/>
              <a:t>), ce qui améliore la qualité du produit et réduit le temps passé sur les tests manuels.</a:t>
            </a:r>
          </a:p>
          <a:p>
            <a:pPr marL="171450" indent="-171450">
              <a:buFont typeface="Arial" panose="020B0604020202020204" pitchFamily="34" charset="0"/>
              <a:buChar char="•"/>
            </a:pPr>
            <a:r>
              <a:rPr lang="fr-FR" b="1" dirty="0"/>
              <a:t>Alignement sur les besoins métiers</a:t>
            </a:r>
            <a:r>
              <a:rPr lang="fr-FR" dirty="0"/>
              <a:t> : Comme les scénarios BDD sont écrits avec la perspective utilisateur, les équipes de développement sont mieux alignées sur les véritables besoins métiers. Cela garantit que le logiciel répond bien aux attentes des utilisateurs. (Met l’accent sur le comportement du système plutôt que sur sa structure ou son fonctionnement interne.)</a:t>
            </a:r>
          </a:p>
          <a:p>
            <a:pPr marL="171450" indent="-171450">
              <a:buFont typeface="Arial" panose="020B0604020202020204" pitchFamily="34" charset="0"/>
              <a:buChar char="•"/>
            </a:pPr>
            <a:r>
              <a:rPr lang="fr-FR" b="1" dirty="0"/>
              <a:t>Détection précoce des bugs</a:t>
            </a:r>
            <a:r>
              <a:rPr lang="fr-FR" dirty="0"/>
              <a:t> : BDD aide à identifier les bugs et les incohérences plus tôt dans le processus de développement, réduisant ainsi les coûts de correction à un stade avancé.</a:t>
            </a:r>
          </a:p>
          <a:p>
            <a:pPr marL="171450" indent="-171450">
              <a:buFont typeface="Arial" panose="020B0604020202020204" pitchFamily="34" charset="0"/>
              <a:buChar char="•"/>
            </a:pPr>
            <a:r>
              <a:rPr lang="fr-FR" b="1" dirty="0"/>
              <a:t>Documentation vivante</a:t>
            </a:r>
            <a:r>
              <a:rPr lang="fr-FR" dirty="0"/>
              <a:t> : Les scénarios BDD servent de documentation vivante, évoluant avec le produit, ce qui facilite la compréhension du comportement du système tout au long de son cycle de vie.</a:t>
            </a:r>
            <a:br>
              <a:rPr lang="fr-FR" dirty="0"/>
            </a:br>
            <a:br>
              <a:rPr lang="fr-FR" dirty="0"/>
            </a:br>
            <a:endParaRPr lang="fr-FR" dirty="0"/>
          </a:p>
          <a:p>
            <a:endParaRPr lang="fr-FR" dirty="0"/>
          </a:p>
        </p:txBody>
      </p:sp>
    </p:spTree>
    <p:extLst>
      <p:ext uri="{BB962C8B-B14F-4D97-AF65-F5344CB8AC3E}">
        <p14:creationId xmlns:p14="http://schemas.microsoft.com/office/powerpoint/2010/main" val="10748837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33ebe88e2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33ebe88e2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fr-FR" dirty="0"/>
          </a:p>
        </p:txBody>
      </p:sp>
    </p:spTree>
    <p:extLst>
      <p:ext uri="{BB962C8B-B14F-4D97-AF65-F5344CB8AC3E}">
        <p14:creationId xmlns:p14="http://schemas.microsoft.com/office/powerpoint/2010/main" val="21329778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400e620e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6400e620e2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dirty="0">
              <a:solidFill>
                <a:srgbClr val="222222"/>
              </a:solidFill>
              <a:highlight>
                <a:srgbClr val="FFFFFF"/>
              </a:highlight>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33ebe88e2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633ebe88e2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a:solidFill>
                <a:srgbClr val="222222"/>
              </a:solidFill>
              <a:highlight>
                <a:srgbClr val="FFFFFF"/>
              </a:highlight>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33ebe88e2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633ebe88e2_1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
                <a:solidFill>
                  <a:srgbClr val="222222"/>
                </a:solidFill>
                <a:highlight>
                  <a:srgbClr val="FFFFFF"/>
                </a:highlight>
              </a:rPr>
              <a:t>Chaque type de test permet d’obtenir un feedback, mais à aussi un coup.</a:t>
            </a:r>
            <a:endParaRPr>
              <a:solidFill>
                <a:srgbClr val="222222"/>
              </a:solidFill>
              <a:highlight>
                <a:srgbClr val="FFFFFF"/>
              </a:highlight>
            </a:endParaRPr>
          </a:p>
          <a:p>
            <a:pPr marL="0" marR="0" lvl="0" indent="0" algn="l" rtl="0">
              <a:spcBef>
                <a:spcPts val="0"/>
              </a:spcBef>
              <a:spcAft>
                <a:spcPts val="0"/>
              </a:spcAft>
              <a:buNone/>
            </a:pPr>
            <a:r>
              <a:rPr lang="fr">
                <a:solidFill>
                  <a:srgbClr val="222222"/>
                </a:solidFill>
                <a:highlight>
                  <a:srgbClr val="FFFFFF"/>
                </a:highlight>
              </a:rPr>
              <a:t>Tableau récapitulatif, permettant de mettre en relation les tests et leur coûts (ne sont pas remontées les tests d’infrastructure, de charges …)</a:t>
            </a:r>
            <a:endParaRPr>
              <a:solidFill>
                <a:srgbClr val="222222"/>
              </a:solidFill>
              <a:highlight>
                <a:srgbClr val="FFFFFF"/>
              </a:highlight>
            </a:endParaRPr>
          </a:p>
          <a:p>
            <a:pPr marL="0" marR="0" lvl="0" indent="0" algn="l" rtl="0">
              <a:spcBef>
                <a:spcPts val="0"/>
              </a:spcBef>
              <a:spcAft>
                <a:spcPts val="0"/>
              </a:spcAft>
              <a:buNone/>
            </a:pPr>
            <a:endParaRPr>
              <a:solidFill>
                <a:srgbClr val="222222"/>
              </a:solidFill>
              <a:highlight>
                <a:srgbClr val="FFFFFF"/>
              </a:highlight>
            </a:endParaRPr>
          </a:p>
          <a:p>
            <a:pPr marL="0" marR="0" lvl="0" indent="0" algn="l" rtl="0">
              <a:spcBef>
                <a:spcPts val="0"/>
              </a:spcBef>
              <a:spcAft>
                <a:spcPts val="0"/>
              </a:spcAft>
              <a:buNone/>
            </a:pPr>
            <a:r>
              <a:rPr lang="fr">
                <a:solidFill>
                  <a:srgbClr val="222222"/>
                </a:solidFill>
                <a:highlight>
                  <a:srgbClr val="FFFFFF"/>
                </a:highlight>
              </a:rPr>
              <a:t>Au vu de ce récapitulatif, pourquoi ne réalisons nous pas que des tests unitaires? </a:t>
            </a:r>
            <a:endParaRPr>
              <a:solidFill>
                <a:srgbClr val="222222"/>
              </a:solidFill>
              <a:highlight>
                <a:srgbClr val="FFFFFF"/>
              </a:highlight>
            </a:endParaRPr>
          </a:p>
          <a:p>
            <a:pPr marL="0" marR="0" lvl="0" indent="0" algn="l" rtl="0">
              <a:spcBef>
                <a:spcPts val="0"/>
              </a:spcBef>
              <a:spcAft>
                <a:spcPts val="0"/>
              </a:spcAft>
              <a:buNone/>
            </a:pPr>
            <a:r>
              <a:rPr lang="fr">
                <a:solidFill>
                  <a:srgbClr val="222222"/>
                </a:solidFill>
                <a:highlight>
                  <a:srgbClr val="FFFFFF"/>
                </a:highlight>
              </a:rPr>
              <a:t>Car ils ne permettent pas de tout valider!!!</a:t>
            </a:r>
            <a:endParaRPr>
              <a:solidFill>
                <a:srgbClr val="222222"/>
              </a:solidFill>
              <a:highlight>
                <a:srgbClr val="FFFFFF"/>
              </a:highlight>
            </a:endParaRPr>
          </a:p>
          <a:p>
            <a:pPr marL="0" marR="0" lvl="0" indent="0" algn="l" rtl="0">
              <a:spcBef>
                <a:spcPts val="0"/>
              </a:spcBef>
              <a:spcAft>
                <a:spcPts val="0"/>
              </a:spcAft>
              <a:buNone/>
            </a:pPr>
            <a:endParaRPr>
              <a:solidFill>
                <a:srgbClr val="222222"/>
              </a:solidFill>
              <a:highlight>
                <a:srgbClr val="FFFFFF"/>
              </a:highlight>
            </a:endParaRPr>
          </a:p>
          <a:p>
            <a:pPr marL="0" marR="0" lvl="0" indent="0" algn="l" rtl="0">
              <a:spcBef>
                <a:spcPts val="0"/>
              </a:spcBef>
              <a:spcAft>
                <a:spcPts val="0"/>
              </a:spcAft>
              <a:buNone/>
            </a:pPr>
            <a:r>
              <a:rPr lang="fr">
                <a:solidFill>
                  <a:srgbClr val="222222"/>
                </a:solidFill>
                <a:highlight>
                  <a:srgbClr val="FFFFFF"/>
                </a:highlight>
              </a:rPr>
              <a:t>Il est nécessaire d’avoir une stratégie de tests, c’est à dire savoir quelle quantité de travail/argent dans les différents niveaux de tests</a:t>
            </a:r>
            <a:endParaRPr>
              <a:solidFill>
                <a:srgbClr val="222222"/>
              </a:solidFill>
              <a:highlight>
                <a:srgbClr val="FFFFFF"/>
              </a:highlight>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633ebe88e2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633ebe88e2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fr-FR" b="1" dirty="0"/>
              <a:t>Quadrant 1 (Q1)</a:t>
            </a:r>
            <a:r>
              <a:rPr lang="fr-FR" dirty="0"/>
              <a:t> - Tests Unitaires et Tests de Composants :</a:t>
            </a:r>
            <a:br>
              <a:rPr lang="fr-FR" dirty="0"/>
            </a:br>
            <a:r>
              <a:rPr lang="fr-FR" dirty="0"/>
              <a:t>C'est une phase technique et automatisée qui se concentre sur des tests qui soutiennent l'équipe de développement. Il inclut les </a:t>
            </a:r>
            <a:r>
              <a:rPr lang="fr-FR" i="1" dirty="0"/>
              <a:t>unit tests</a:t>
            </a:r>
            <a:r>
              <a:rPr lang="fr-FR" dirty="0"/>
              <a:t> et les </a:t>
            </a:r>
            <a:r>
              <a:rPr lang="fr-FR" i="1" dirty="0"/>
              <a:t>component tests</a:t>
            </a:r>
            <a:r>
              <a:rPr lang="fr-FR" dirty="0"/>
              <a:t>, permettant de vérifier individuellement que les modules de code fonctionnent correctement.</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Quadrant 2 (Q2)</a:t>
            </a:r>
            <a:r>
              <a:rPr lang="fr-FR" dirty="0"/>
              <a:t> - Tests Fonctionnels et d'Exemples :</a:t>
            </a:r>
            <a:br>
              <a:rPr lang="fr-FR" dirty="0"/>
            </a:br>
            <a:r>
              <a:rPr lang="fr-FR" dirty="0"/>
              <a:t>Cette partie, tournée vers le business, inclut les tests fonctionnels comme les tests de story, les prototypes, et les simulations. Il s'agit d'une phase où l'on teste les fonctionnalités du produit pour s'assurer qu'il répond aux exigences du business. Ces tests peuvent être automatisés ou manuels.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b="1" dirty="0"/>
              <a:t>Quadrant 3 (Q3)</a:t>
            </a:r>
            <a:r>
              <a:rPr lang="fr-FR" dirty="0"/>
              <a:t> - Tests Exploratoires et Scénarios :</a:t>
            </a:r>
            <a:br>
              <a:rPr lang="fr-FR" dirty="0"/>
            </a:br>
            <a:r>
              <a:rPr lang="fr-FR" dirty="0"/>
              <a:t>Ces tests sont davantage axés sur l'exploration et l'acceptation par l'utilisateur (UAT). Ils sont principalement réalisés manuellement pour identifier des problèmes potentiels d'utilisabilité et des retours des utilisateurs sur l'interface ou le comportement du produit.</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b="1" dirty="0"/>
              <a:t>Quadrant 4 (Q4)</a:t>
            </a:r>
            <a:r>
              <a:rPr lang="fr-FR" dirty="0"/>
              <a:t> - Tests de Performance et de Charge :</a:t>
            </a:r>
            <a:br>
              <a:rPr lang="fr-FR" dirty="0"/>
            </a:br>
            <a:r>
              <a:rPr lang="fr-FR" dirty="0"/>
              <a:t>Ce quadrant est axé sur des tests techniques comme les tests de performance, de sécurité, et de charge. Il aide à vérifier si le produit peut gérer des niveaux élevés de demande et s'assurer que des exigences non fonctionnelles telles que la sécurité sont respectées.</a:t>
            </a:r>
          </a:p>
          <a:p>
            <a:pPr marL="0" indent="0">
              <a:buFont typeface="Arial" panose="020B0604020202020204" pitchFamily="34" charset="0"/>
              <a:buNone/>
            </a:pPr>
            <a:endParaRPr lang="fr-FR" dirty="0"/>
          </a:p>
          <a:p>
            <a:r>
              <a:rPr lang="fr-FR" dirty="0"/>
              <a:t>En somme, chaque quadrant aide à tester différents aspects du produit, de manière à couvrir à la fois les aspects techniques et fonctionnels, tout en soutenant l'équipe dans son processus de développement et d'itération.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EB5A3-E784-3AA5-4D9C-AC29E4EA12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1835589-119E-347A-CCA6-0C202B690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65AD3E-BEF8-8614-C841-D990714786E2}"/>
              </a:ext>
            </a:extLst>
          </p:cNvPr>
          <p:cNvSpPr>
            <a:spLocks noGrp="1"/>
          </p:cNvSpPr>
          <p:nvPr>
            <p:ph type="dt" sz="half" idx="10"/>
          </p:nvPr>
        </p:nvSpPr>
        <p:spPr/>
        <p:txBody>
          <a:bodyPr/>
          <a:lstStyle/>
          <a:p>
            <a:fld id="{DBF405CF-CC8D-4BF1-8D4F-4E9FAC190990}" type="datetime1">
              <a:rPr lang="fr-FR" smtClean="0"/>
              <a:t>17/11/2024</a:t>
            </a:fld>
            <a:endParaRPr lang="fr-FR"/>
          </a:p>
        </p:txBody>
      </p:sp>
      <p:sp>
        <p:nvSpPr>
          <p:cNvPr id="5" name="Espace réservé du pied de page 4">
            <a:extLst>
              <a:ext uri="{FF2B5EF4-FFF2-40B4-BE49-F238E27FC236}">
                <a16:creationId xmlns:a16="http://schemas.microsoft.com/office/drawing/2014/main" id="{3D4FA113-57F0-F67D-DFC1-E34F6B7567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FBF9D4-0093-15BE-79A5-78BF215D5E2E}"/>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323011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45755-BF71-D3C3-6503-540AC181FD3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5F60703-D5EA-A2E9-F9F6-86053E8C3FD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CC5B69-56F0-3927-EFF3-7D8ABDC405F4}"/>
              </a:ext>
            </a:extLst>
          </p:cNvPr>
          <p:cNvSpPr>
            <a:spLocks noGrp="1"/>
          </p:cNvSpPr>
          <p:nvPr>
            <p:ph type="dt" sz="half" idx="10"/>
          </p:nvPr>
        </p:nvSpPr>
        <p:spPr/>
        <p:txBody>
          <a:bodyPr/>
          <a:lstStyle/>
          <a:p>
            <a:fld id="{941BDEB0-4B14-4DE6-8E08-108F9AC97F13}" type="datetime1">
              <a:rPr lang="fr-FR" smtClean="0"/>
              <a:t>17/11/2024</a:t>
            </a:fld>
            <a:endParaRPr lang="fr-FR"/>
          </a:p>
        </p:txBody>
      </p:sp>
      <p:sp>
        <p:nvSpPr>
          <p:cNvPr id="5" name="Espace réservé du pied de page 4">
            <a:extLst>
              <a:ext uri="{FF2B5EF4-FFF2-40B4-BE49-F238E27FC236}">
                <a16:creationId xmlns:a16="http://schemas.microsoft.com/office/drawing/2014/main" id="{4335D62D-E568-FC00-3423-4C5F6936ED2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1AD2DE-6C35-D275-1AAD-41D5EF252477}"/>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974951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C8233D-B1DC-4BB0-5DEE-C5761DC46A8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3CAE230-F0F1-A4EA-2852-0472C9671F5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E6D7E6-C527-FF16-DCB9-9D2427785C5E}"/>
              </a:ext>
            </a:extLst>
          </p:cNvPr>
          <p:cNvSpPr>
            <a:spLocks noGrp="1"/>
          </p:cNvSpPr>
          <p:nvPr>
            <p:ph type="dt" sz="half" idx="10"/>
          </p:nvPr>
        </p:nvSpPr>
        <p:spPr/>
        <p:txBody>
          <a:bodyPr/>
          <a:lstStyle/>
          <a:p>
            <a:fld id="{7F754944-9987-48B6-AA61-1BB73D333BCF}" type="datetime1">
              <a:rPr lang="fr-FR" smtClean="0"/>
              <a:t>17/11/2024</a:t>
            </a:fld>
            <a:endParaRPr lang="fr-FR"/>
          </a:p>
        </p:txBody>
      </p:sp>
      <p:sp>
        <p:nvSpPr>
          <p:cNvPr id="5" name="Espace réservé du pied de page 4">
            <a:extLst>
              <a:ext uri="{FF2B5EF4-FFF2-40B4-BE49-F238E27FC236}">
                <a16:creationId xmlns:a16="http://schemas.microsoft.com/office/drawing/2014/main" id="{F71F6399-2DC1-046A-ACBC-BDF2AB3D39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1AF4E5-DE74-2D45-4FBB-571522FABD8D}"/>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1497934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Slide">
  <p:cSld name="FullSlide">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00"/>
              <a:buFont typeface="Arial"/>
              <a:buNone/>
              <a:defRPr sz="1733" b="0"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31953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4055000" y="1040997"/>
            <a:ext cx="4082000" cy="267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999999"/>
              </a:buClr>
              <a:buSzPts val="1400"/>
              <a:buFont typeface="Roboto"/>
              <a:buNone/>
              <a:defRPr sz="1600" b="0" i="0" u="none" strike="noStrike" cap="none">
                <a:solidFill>
                  <a:srgbClr val="999999"/>
                </a:solidFill>
                <a:latin typeface="Roboto"/>
                <a:ea typeface="Roboto"/>
                <a:cs typeface="Roboto"/>
                <a:sym typeface="Roboto"/>
              </a:defRPr>
            </a:lvl1pPr>
            <a:lvl2pPr marR="0" lvl="1"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2pPr>
            <a:lvl3pPr marR="0" lvl="2"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3pPr>
            <a:lvl4pPr marR="0" lvl="3"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4pPr>
            <a:lvl5pPr marR="0" lvl="4"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5pPr>
            <a:lvl6pPr marR="0" lvl="5"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6pPr>
            <a:lvl7pPr marR="0" lvl="6"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7pPr>
            <a:lvl8pPr marR="0" lvl="7"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8pPr>
            <a:lvl9pPr marR="0" lvl="8"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9pPr>
          </a:lstStyle>
          <a:p>
            <a:endParaRPr/>
          </a:p>
        </p:txBody>
      </p:sp>
      <p:sp>
        <p:nvSpPr>
          <p:cNvPr id="56" name="Google Shape;56;p15"/>
          <p:cNvSpPr txBox="1">
            <a:spLocks noGrp="1"/>
          </p:cNvSpPr>
          <p:nvPr>
            <p:ph type="title"/>
          </p:nvPr>
        </p:nvSpPr>
        <p:spPr>
          <a:xfrm>
            <a:off x="2309000" y="513228"/>
            <a:ext cx="7574000" cy="49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1pPr>
            <a:lvl2pPr lvl="1"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2pPr>
            <a:lvl3pPr lvl="2"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3pPr>
            <a:lvl4pPr lvl="3"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4pPr>
            <a:lvl5pPr lvl="4"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5pPr>
            <a:lvl6pPr lvl="5"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6pPr>
            <a:lvl7pPr lvl="6"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7pPr>
            <a:lvl8pPr lvl="7"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8pPr>
            <a:lvl9pPr lvl="8" algn="ctr" rtl="0">
              <a:spcBef>
                <a:spcPts val="0"/>
              </a:spcBef>
              <a:spcAft>
                <a:spcPts val="0"/>
              </a:spcAft>
              <a:buClr>
                <a:srgbClr val="999999"/>
              </a:buClr>
              <a:buSzPts val="1400"/>
              <a:buFont typeface="Roboto"/>
              <a:buNone/>
              <a:defRPr sz="4000">
                <a:solidFill>
                  <a:srgbClr val="999999"/>
                </a:solidFill>
                <a:latin typeface="Roboto"/>
                <a:ea typeface="Roboto"/>
                <a:cs typeface="Roboto"/>
                <a:sym typeface="Roboto"/>
              </a:defRPr>
            </a:lvl9pPr>
          </a:lstStyle>
          <a:p>
            <a:endParaRPr/>
          </a:p>
        </p:txBody>
      </p:sp>
      <p:sp>
        <p:nvSpPr>
          <p:cNvPr id="57" name="Google Shape;57;p15"/>
          <p:cNvSpPr/>
          <p:nvPr/>
        </p:nvSpPr>
        <p:spPr>
          <a:xfrm>
            <a:off x="222203" y="6256700"/>
            <a:ext cx="384000" cy="384000"/>
          </a:xfrm>
          <a:prstGeom prst="ellipse">
            <a:avLst/>
          </a:prstGeom>
          <a:solidFill>
            <a:srgbClr val="5B5B5B"/>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667" b="0" i="0" u="none" strike="noStrike" cap="none">
              <a:solidFill>
                <a:schemeClr val="lt1"/>
              </a:solidFill>
              <a:latin typeface="Roboto Condensed"/>
              <a:ea typeface="Roboto Condensed"/>
              <a:cs typeface="Roboto Condensed"/>
              <a:sym typeface="Roboto Condensed"/>
            </a:endParaRPr>
          </a:p>
        </p:txBody>
      </p:sp>
      <p:sp>
        <p:nvSpPr>
          <p:cNvPr id="58" name="Google Shape;58;p15"/>
          <p:cNvSpPr txBox="1">
            <a:spLocks noGrp="1"/>
          </p:cNvSpPr>
          <p:nvPr>
            <p:ph type="sldNum" idx="12"/>
          </p:nvPr>
        </p:nvSpPr>
        <p:spPr>
          <a:xfrm>
            <a:off x="109004" y="6265697"/>
            <a:ext cx="610400" cy="3660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fr-FR" smtClean="0"/>
              <a:pPr/>
              <a:t>‹N°›</a:t>
            </a:fld>
            <a:endParaRPr lang="fr-FR" sz="1733">
              <a:solidFill>
                <a:schemeClr val="dk1"/>
              </a:solidFill>
            </a:endParaRPr>
          </a:p>
        </p:txBody>
      </p:sp>
      <p:grpSp>
        <p:nvGrpSpPr>
          <p:cNvPr id="59" name="Google Shape;59;p15"/>
          <p:cNvGrpSpPr/>
          <p:nvPr/>
        </p:nvGrpSpPr>
        <p:grpSpPr>
          <a:xfrm>
            <a:off x="922734" y="6132853"/>
            <a:ext cx="10975300" cy="631700"/>
            <a:chOff x="692050" y="4599639"/>
            <a:chExt cx="8231475" cy="473775"/>
          </a:xfrm>
        </p:grpSpPr>
        <p:sp>
          <p:nvSpPr>
            <p:cNvPr id="60" name="Google Shape;60;p15"/>
            <p:cNvSpPr txBox="1"/>
            <p:nvPr/>
          </p:nvSpPr>
          <p:spPr>
            <a:xfrm>
              <a:off x="692050" y="4750251"/>
              <a:ext cx="7759800" cy="27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29292"/>
                </a:buClr>
                <a:buSzPts val="1100"/>
                <a:buFont typeface="Roboto Condensed"/>
                <a:buNone/>
              </a:pPr>
              <a:r>
                <a:rPr lang="fr" sz="1467">
                  <a:solidFill>
                    <a:srgbClr val="999999"/>
                  </a:solidFill>
                </a:rPr>
                <a:t>Module Agilité - eilco</a:t>
              </a:r>
              <a:endParaRPr sz="1467" b="0" i="0" u="none" strike="noStrike" cap="none">
                <a:solidFill>
                  <a:srgbClr val="999999"/>
                </a:solidFill>
                <a:latin typeface="Arial"/>
                <a:ea typeface="Arial"/>
                <a:cs typeface="Arial"/>
                <a:sym typeface="Arial"/>
              </a:endParaRPr>
            </a:p>
          </p:txBody>
        </p:sp>
        <p:pic>
          <p:nvPicPr>
            <p:cNvPr id="61" name="Google Shape;61;p15"/>
            <p:cNvPicPr preferRelativeResize="0"/>
            <p:nvPr/>
          </p:nvPicPr>
          <p:blipFill rotWithShape="1">
            <a:blip r:embed="rId2">
              <a:alphaModFix/>
            </a:blip>
            <a:srcRect b="26567"/>
            <a:stretch/>
          </p:blipFill>
          <p:spPr>
            <a:xfrm>
              <a:off x="8383850" y="4599639"/>
              <a:ext cx="539675" cy="473775"/>
            </a:xfrm>
            <a:prstGeom prst="rect">
              <a:avLst/>
            </a:prstGeom>
            <a:noFill/>
            <a:ln>
              <a:noFill/>
            </a:ln>
          </p:spPr>
        </p:pic>
      </p:grpSp>
    </p:spTree>
    <p:extLst>
      <p:ext uri="{BB962C8B-B14F-4D97-AF65-F5344CB8AC3E}">
        <p14:creationId xmlns:p14="http://schemas.microsoft.com/office/powerpoint/2010/main" val="3105345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retto">
  <p:cSld name="Baretto">
    <p:spTree>
      <p:nvGrpSpPr>
        <p:cNvPr id="1" name="Shape 45"/>
        <p:cNvGrpSpPr/>
        <p:nvPr/>
      </p:nvGrpSpPr>
      <p:grpSpPr>
        <a:xfrm>
          <a:off x="0" y="0"/>
          <a:ext cx="0" cy="0"/>
          <a:chOff x="0" y="0"/>
          <a:chExt cx="0" cy="0"/>
        </a:xfrm>
      </p:grpSpPr>
      <p:sp>
        <p:nvSpPr>
          <p:cNvPr id="46" name="Google Shape;46;p86"/>
          <p:cNvSpPr txBox="1">
            <a:spLocks noGrp="1"/>
          </p:cNvSpPr>
          <p:nvPr>
            <p:ph type="subTitle" idx="1"/>
          </p:nvPr>
        </p:nvSpPr>
        <p:spPr>
          <a:xfrm>
            <a:off x="4055000" y="1040997"/>
            <a:ext cx="4082000" cy="267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999999"/>
              </a:buClr>
              <a:buSzPts val="1400"/>
              <a:buFont typeface="Roboto"/>
              <a:buNone/>
              <a:defRPr sz="1600" b="0" i="0" u="none" strike="noStrike" cap="none">
                <a:solidFill>
                  <a:srgbClr val="999999"/>
                </a:solidFill>
                <a:latin typeface="Roboto"/>
                <a:ea typeface="Roboto"/>
                <a:cs typeface="Roboto"/>
                <a:sym typeface="Roboto"/>
              </a:defRPr>
            </a:lvl1pPr>
            <a:lvl2pPr marR="0" lvl="1"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2pPr>
            <a:lvl3pPr marR="0" lvl="2"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3pPr>
            <a:lvl4pPr marR="0" lvl="3"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4pPr>
            <a:lvl5pPr marR="0" lvl="4"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5pPr>
            <a:lvl6pPr marR="0" lvl="5"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6pPr>
            <a:lvl7pPr marR="0" lvl="6"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7pPr>
            <a:lvl8pPr marR="0" lvl="7"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8pPr>
            <a:lvl9pPr marR="0" lvl="8" algn="l" rtl="0">
              <a:lnSpc>
                <a:spcPct val="100000"/>
              </a:lnSpc>
              <a:spcBef>
                <a:spcPts val="0"/>
              </a:spcBef>
              <a:spcAft>
                <a:spcPts val="0"/>
              </a:spcAft>
              <a:buClr>
                <a:srgbClr val="999999"/>
              </a:buClr>
              <a:buSzPts val="1400"/>
              <a:buFont typeface="Arial"/>
              <a:buNone/>
              <a:defRPr sz="1600" b="0" i="0" u="none" strike="noStrike" cap="none">
                <a:solidFill>
                  <a:srgbClr val="999999"/>
                </a:solidFill>
                <a:latin typeface="Arial"/>
                <a:ea typeface="Arial"/>
                <a:cs typeface="Arial"/>
                <a:sym typeface="Arial"/>
              </a:defRPr>
            </a:lvl9pPr>
          </a:lstStyle>
          <a:p>
            <a:endParaRPr/>
          </a:p>
        </p:txBody>
      </p:sp>
      <p:sp>
        <p:nvSpPr>
          <p:cNvPr id="47" name="Google Shape;47;p86"/>
          <p:cNvSpPr txBox="1">
            <a:spLocks noGrp="1"/>
          </p:cNvSpPr>
          <p:nvPr>
            <p:ph type="title"/>
          </p:nvPr>
        </p:nvSpPr>
        <p:spPr>
          <a:xfrm>
            <a:off x="2309000" y="513228"/>
            <a:ext cx="7574000" cy="495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1pPr>
            <a:lvl2pPr marR="0" lvl="1"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2pPr>
            <a:lvl3pPr marR="0" lvl="2"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3pPr>
            <a:lvl4pPr marR="0" lvl="3"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4pPr>
            <a:lvl5pPr marR="0" lvl="4"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5pPr>
            <a:lvl6pPr marR="0" lvl="5"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6pPr>
            <a:lvl7pPr marR="0" lvl="6"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7pPr>
            <a:lvl8pPr marR="0" lvl="7"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8pPr>
            <a:lvl9pPr marR="0" lvl="8" algn="ctr" rtl="0">
              <a:lnSpc>
                <a:spcPct val="100000"/>
              </a:lnSpc>
              <a:spcBef>
                <a:spcPts val="0"/>
              </a:spcBef>
              <a:spcAft>
                <a:spcPts val="0"/>
              </a:spcAft>
              <a:buClr>
                <a:srgbClr val="999999"/>
              </a:buClr>
              <a:buSzPts val="1400"/>
              <a:buFont typeface="Roboto"/>
              <a:buNone/>
              <a:defRPr sz="4000" b="0" i="0" u="none" strike="noStrike" cap="none">
                <a:solidFill>
                  <a:srgbClr val="999999"/>
                </a:solidFill>
                <a:latin typeface="Roboto"/>
                <a:ea typeface="Roboto"/>
                <a:cs typeface="Roboto"/>
                <a:sym typeface="Roboto"/>
              </a:defRPr>
            </a:lvl9pPr>
          </a:lstStyle>
          <a:p>
            <a:endParaRPr/>
          </a:p>
        </p:txBody>
      </p:sp>
      <p:sp>
        <p:nvSpPr>
          <p:cNvPr id="48" name="Google Shape;48;p86"/>
          <p:cNvSpPr/>
          <p:nvPr/>
        </p:nvSpPr>
        <p:spPr>
          <a:xfrm>
            <a:off x="222203" y="6256700"/>
            <a:ext cx="384000" cy="384000"/>
          </a:xfrm>
          <a:prstGeom prst="ellipse">
            <a:avLst/>
          </a:prstGeom>
          <a:solidFill>
            <a:srgbClr val="5B5B5B"/>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667" b="0" i="0" u="none" strike="noStrike" cap="none">
              <a:solidFill>
                <a:schemeClr val="lt1"/>
              </a:solidFill>
              <a:latin typeface="Roboto Condensed"/>
              <a:ea typeface="Roboto Condensed"/>
              <a:cs typeface="Roboto Condensed"/>
              <a:sym typeface="Roboto Condensed"/>
            </a:endParaRPr>
          </a:p>
        </p:txBody>
      </p:sp>
      <p:sp>
        <p:nvSpPr>
          <p:cNvPr id="49" name="Google Shape;49;p86"/>
          <p:cNvSpPr txBox="1">
            <a:spLocks noGrp="1"/>
          </p:cNvSpPr>
          <p:nvPr>
            <p:ph type="sldNum" idx="12"/>
          </p:nvPr>
        </p:nvSpPr>
        <p:spPr>
          <a:xfrm>
            <a:off x="109004" y="6265697"/>
            <a:ext cx="610400" cy="3660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1pPr>
            <a:lvl2pPr marL="0" marR="0" lvl="1"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2pPr>
            <a:lvl3pPr marL="0" marR="0" lvl="2"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3pPr>
            <a:lvl4pPr marL="0" marR="0" lvl="3"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4pPr>
            <a:lvl5pPr marL="0" marR="0" lvl="4"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5pPr>
            <a:lvl6pPr marL="0" marR="0" lvl="5"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6pPr>
            <a:lvl7pPr marL="0" marR="0" lvl="6"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7pPr>
            <a:lvl8pPr marL="0" marR="0" lvl="7"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8pPr>
            <a:lvl9pPr marL="0" marR="0" lvl="8" indent="0" algn="ctr" rtl="0">
              <a:lnSpc>
                <a:spcPct val="100000"/>
              </a:lnSpc>
              <a:spcBef>
                <a:spcPts val="0"/>
              </a:spcBef>
              <a:spcAft>
                <a:spcPts val="0"/>
              </a:spcAft>
              <a:buClr>
                <a:srgbClr val="C8C8C8"/>
              </a:buClr>
              <a:buSzPts val="1000"/>
              <a:buFont typeface="Arial"/>
              <a:buNone/>
              <a:defRPr sz="1333" b="1" i="0" u="none" strike="noStrike" cap="none">
                <a:solidFill>
                  <a:srgbClr val="C8C8C8"/>
                </a:solidFill>
                <a:latin typeface="Arial"/>
                <a:ea typeface="Arial"/>
                <a:cs typeface="Arial"/>
                <a:sym typeface="Arial"/>
              </a:defRPr>
            </a:lvl9pPr>
          </a:lstStyle>
          <a:p>
            <a:fld id="{00000000-1234-1234-1234-123412341234}" type="slidenum">
              <a:rPr lang="fr-FR" smtClean="0"/>
              <a:pPr/>
              <a:t>‹N°›</a:t>
            </a:fld>
            <a:endParaRPr lang="fr-FR" sz="1867" b="0">
              <a:solidFill>
                <a:srgbClr val="000000"/>
              </a:solidFill>
            </a:endParaRPr>
          </a:p>
        </p:txBody>
      </p:sp>
      <p:grpSp>
        <p:nvGrpSpPr>
          <p:cNvPr id="50" name="Google Shape;50;p86"/>
          <p:cNvGrpSpPr/>
          <p:nvPr/>
        </p:nvGrpSpPr>
        <p:grpSpPr>
          <a:xfrm>
            <a:off x="922734" y="6132853"/>
            <a:ext cx="10975300" cy="631700"/>
            <a:chOff x="692050" y="4599639"/>
            <a:chExt cx="8231475" cy="473775"/>
          </a:xfrm>
        </p:grpSpPr>
        <p:sp>
          <p:nvSpPr>
            <p:cNvPr id="51" name="Google Shape;51;p86"/>
            <p:cNvSpPr txBox="1"/>
            <p:nvPr/>
          </p:nvSpPr>
          <p:spPr>
            <a:xfrm>
              <a:off x="692050" y="4750251"/>
              <a:ext cx="7759800" cy="27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29292"/>
                </a:buClr>
                <a:buSzPts val="1100"/>
                <a:buFont typeface="Roboto Condensed"/>
                <a:buNone/>
              </a:pPr>
              <a:r>
                <a:rPr lang="fr" sz="1467" b="0" i="0" u="none" strike="noStrike" cap="none">
                  <a:solidFill>
                    <a:srgbClr val="999999"/>
                  </a:solidFill>
                  <a:latin typeface="Arial"/>
                  <a:ea typeface="Arial"/>
                  <a:cs typeface="Arial"/>
                  <a:sym typeface="Arial"/>
                </a:rPr>
                <a:t>Module Agilité - eilco</a:t>
              </a:r>
              <a:endParaRPr sz="1467" b="0" i="0" u="none" strike="noStrike" cap="none">
                <a:solidFill>
                  <a:srgbClr val="999999"/>
                </a:solidFill>
                <a:latin typeface="Arial"/>
                <a:ea typeface="Arial"/>
                <a:cs typeface="Arial"/>
                <a:sym typeface="Arial"/>
              </a:endParaRPr>
            </a:p>
            <a:p>
              <a:pPr marL="0" marR="0" lvl="0" indent="0" algn="ctr" rtl="0">
                <a:lnSpc>
                  <a:spcPct val="100000"/>
                </a:lnSpc>
                <a:spcBef>
                  <a:spcPts val="0"/>
                </a:spcBef>
                <a:spcAft>
                  <a:spcPts val="0"/>
                </a:spcAft>
                <a:buClr>
                  <a:srgbClr val="929292"/>
                </a:buClr>
                <a:buSzPts val="1100"/>
                <a:buFont typeface="Roboto Condensed"/>
                <a:buNone/>
              </a:pPr>
              <a:endParaRPr sz="1467" b="0" i="0" u="none" strike="noStrike" cap="none">
                <a:solidFill>
                  <a:srgbClr val="999999"/>
                </a:solidFill>
                <a:latin typeface="Arial"/>
                <a:ea typeface="Arial"/>
                <a:cs typeface="Arial"/>
                <a:sym typeface="Arial"/>
              </a:endParaRPr>
            </a:p>
            <a:p>
              <a:pPr marL="0" marR="0" lvl="0" indent="0" algn="ctr" rtl="0">
                <a:lnSpc>
                  <a:spcPct val="100000"/>
                </a:lnSpc>
                <a:spcBef>
                  <a:spcPts val="0"/>
                </a:spcBef>
                <a:spcAft>
                  <a:spcPts val="0"/>
                </a:spcAft>
                <a:buClr>
                  <a:srgbClr val="929292"/>
                </a:buClr>
                <a:buSzPts val="1100"/>
                <a:buFont typeface="Roboto Condensed"/>
                <a:buNone/>
              </a:pPr>
              <a:endParaRPr sz="1467" b="0" i="0" u="none" strike="noStrike" cap="none">
                <a:solidFill>
                  <a:srgbClr val="999999"/>
                </a:solidFill>
                <a:latin typeface="Arial"/>
                <a:ea typeface="Arial"/>
                <a:cs typeface="Arial"/>
                <a:sym typeface="Arial"/>
              </a:endParaRPr>
            </a:p>
          </p:txBody>
        </p:sp>
        <p:pic>
          <p:nvPicPr>
            <p:cNvPr id="52" name="Google Shape;52;p86"/>
            <p:cNvPicPr preferRelativeResize="0"/>
            <p:nvPr/>
          </p:nvPicPr>
          <p:blipFill rotWithShape="1">
            <a:blip r:embed="rId2">
              <a:alphaModFix/>
            </a:blip>
            <a:srcRect b="26566"/>
            <a:stretch/>
          </p:blipFill>
          <p:spPr>
            <a:xfrm>
              <a:off x="8383850" y="4599639"/>
              <a:ext cx="539675" cy="473775"/>
            </a:xfrm>
            <a:prstGeom prst="rect">
              <a:avLst/>
            </a:prstGeom>
            <a:noFill/>
            <a:ln>
              <a:noFill/>
            </a:ln>
          </p:spPr>
        </p:pic>
      </p:grpSp>
    </p:spTree>
    <p:extLst>
      <p:ext uri="{BB962C8B-B14F-4D97-AF65-F5344CB8AC3E}">
        <p14:creationId xmlns:p14="http://schemas.microsoft.com/office/powerpoint/2010/main" val="191641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4A00A-F832-A5DE-ED17-135BEF4E6A2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7F2D1AC-D24C-978C-5C20-BD6D2C636E9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0CACB0A-36F5-4AE2-21E8-7CBE75C2E673}"/>
              </a:ext>
            </a:extLst>
          </p:cNvPr>
          <p:cNvSpPr>
            <a:spLocks noGrp="1"/>
          </p:cNvSpPr>
          <p:nvPr>
            <p:ph type="dt" sz="half" idx="10"/>
          </p:nvPr>
        </p:nvSpPr>
        <p:spPr/>
        <p:txBody>
          <a:bodyPr/>
          <a:lstStyle/>
          <a:p>
            <a:fld id="{33968F8B-BB6A-4A12-A64F-3B17381F39BC}" type="datetime1">
              <a:rPr lang="fr-FR" smtClean="0"/>
              <a:t>17/11/2024</a:t>
            </a:fld>
            <a:endParaRPr lang="fr-FR"/>
          </a:p>
        </p:txBody>
      </p:sp>
      <p:sp>
        <p:nvSpPr>
          <p:cNvPr id="5" name="Espace réservé du pied de page 4">
            <a:extLst>
              <a:ext uri="{FF2B5EF4-FFF2-40B4-BE49-F238E27FC236}">
                <a16:creationId xmlns:a16="http://schemas.microsoft.com/office/drawing/2014/main" id="{C9E3F29F-4511-4D9C-0755-83745E10753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171AD58-568F-B661-EC0F-11413733F6D3}"/>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116589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0B389D-5584-545A-5D8F-3EFA30EC216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D977D94-0FF9-8639-C372-B9E5BBBEA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AFC395F-8A00-3E88-65D0-453F2A1702E3}"/>
              </a:ext>
            </a:extLst>
          </p:cNvPr>
          <p:cNvSpPr>
            <a:spLocks noGrp="1"/>
          </p:cNvSpPr>
          <p:nvPr>
            <p:ph type="dt" sz="half" idx="10"/>
          </p:nvPr>
        </p:nvSpPr>
        <p:spPr/>
        <p:txBody>
          <a:bodyPr/>
          <a:lstStyle/>
          <a:p>
            <a:fld id="{89B08492-8B15-44FF-90BF-1448EE0CFAD1}" type="datetime1">
              <a:rPr lang="fr-FR" smtClean="0"/>
              <a:t>17/11/2024</a:t>
            </a:fld>
            <a:endParaRPr lang="fr-FR"/>
          </a:p>
        </p:txBody>
      </p:sp>
      <p:sp>
        <p:nvSpPr>
          <p:cNvPr id="5" name="Espace réservé du pied de page 4">
            <a:extLst>
              <a:ext uri="{FF2B5EF4-FFF2-40B4-BE49-F238E27FC236}">
                <a16:creationId xmlns:a16="http://schemas.microsoft.com/office/drawing/2014/main" id="{550E14A1-5D11-8275-A895-BB3CD7E805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0B7826-A68F-DE10-B939-141B4A9A7857}"/>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51599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73F3A-05A3-5C2B-B28F-A44825A172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0297FBC-C1CD-6E79-2F19-0A956B07D9D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CEC20C7-8F84-96C8-CBA3-4BAD5D6CBCD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A5543FB-98AD-16C3-342E-C6DBF94DFBC5}"/>
              </a:ext>
            </a:extLst>
          </p:cNvPr>
          <p:cNvSpPr>
            <a:spLocks noGrp="1"/>
          </p:cNvSpPr>
          <p:nvPr>
            <p:ph type="dt" sz="half" idx="10"/>
          </p:nvPr>
        </p:nvSpPr>
        <p:spPr/>
        <p:txBody>
          <a:bodyPr/>
          <a:lstStyle/>
          <a:p>
            <a:fld id="{E566CD63-8B3F-4B6A-A0F7-CDCB81B22F42}" type="datetime1">
              <a:rPr lang="fr-FR" smtClean="0"/>
              <a:t>17/11/2024</a:t>
            </a:fld>
            <a:endParaRPr lang="fr-FR"/>
          </a:p>
        </p:txBody>
      </p:sp>
      <p:sp>
        <p:nvSpPr>
          <p:cNvPr id="6" name="Espace réservé du pied de page 5">
            <a:extLst>
              <a:ext uri="{FF2B5EF4-FFF2-40B4-BE49-F238E27FC236}">
                <a16:creationId xmlns:a16="http://schemas.microsoft.com/office/drawing/2014/main" id="{A3C30BED-AF3F-BA31-CE67-484DA0BF38D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C8AABDC-B7D3-A744-D610-B1C443CB9C64}"/>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72563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FFEED-F827-71A7-AF71-E0CDC386984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31A32D6-E99C-C56A-D967-7BB0563B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232A9F-693C-ABBE-4A78-7AE0748D143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84198A2-A8FC-02C3-3CEB-A4C1714269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3A46578-067F-37E6-06B7-6B82F0A2062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13A6ED4-2B82-5204-E153-468080F7F87E}"/>
              </a:ext>
            </a:extLst>
          </p:cNvPr>
          <p:cNvSpPr>
            <a:spLocks noGrp="1"/>
          </p:cNvSpPr>
          <p:nvPr>
            <p:ph type="dt" sz="half" idx="10"/>
          </p:nvPr>
        </p:nvSpPr>
        <p:spPr/>
        <p:txBody>
          <a:bodyPr/>
          <a:lstStyle/>
          <a:p>
            <a:fld id="{1F0D6385-A7BB-4E89-8687-A28C77CE4264}" type="datetime1">
              <a:rPr lang="fr-FR" smtClean="0"/>
              <a:t>17/11/2024</a:t>
            </a:fld>
            <a:endParaRPr lang="fr-FR"/>
          </a:p>
        </p:txBody>
      </p:sp>
      <p:sp>
        <p:nvSpPr>
          <p:cNvPr id="8" name="Espace réservé du pied de page 7">
            <a:extLst>
              <a:ext uri="{FF2B5EF4-FFF2-40B4-BE49-F238E27FC236}">
                <a16:creationId xmlns:a16="http://schemas.microsoft.com/office/drawing/2014/main" id="{580180CC-FAA1-47A5-8906-19A95931838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A12C2DE-48E0-7302-E479-B422C3F80B87}"/>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2614822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1E03-A65F-874E-9AC6-095BDEC95E8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FD817-9E4E-6CD8-6C32-85F618C8E140}"/>
              </a:ext>
            </a:extLst>
          </p:cNvPr>
          <p:cNvSpPr>
            <a:spLocks noGrp="1"/>
          </p:cNvSpPr>
          <p:nvPr>
            <p:ph type="dt" sz="half" idx="10"/>
          </p:nvPr>
        </p:nvSpPr>
        <p:spPr/>
        <p:txBody>
          <a:bodyPr/>
          <a:lstStyle/>
          <a:p>
            <a:fld id="{66E8EF4D-D684-4CB9-B176-2DA1C5659F68}" type="datetime1">
              <a:rPr lang="fr-FR" smtClean="0"/>
              <a:t>17/11/2024</a:t>
            </a:fld>
            <a:endParaRPr lang="fr-FR"/>
          </a:p>
        </p:txBody>
      </p:sp>
      <p:sp>
        <p:nvSpPr>
          <p:cNvPr id="4" name="Espace réservé du pied de page 3">
            <a:extLst>
              <a:ext uri="{FF2B5EF4-FFF2-40B4-BE49-F238E27FC236}">
                <a16:creationId xmlns:a16="http://schemas.microsoft.com/office/drawing/2014/main" id="{6C85481B-D0D6-506A-C603-1633EFBE6BA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B738039-09DC-0899-12C7-6A65DC3A205A}"/>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52575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05675D1-3019-93B6-C035-8301FE8AF40B}"/>
              </a:ext>
            </a:extLst>
          </p:cNvPr>
          <p:cNvSpPr>
            <a:spLocks noGrp="1"/>
          </p:cNvSpPr>
          <p:nvPr>
            <p:ph type="dt" sz="half" idx="10"/>
          </p:nvPr>
        </p:nvSpPr>
        <p:spPr/>
        <p:txBody>
          <a:bodyPr/>
          <a:lstStyle/>
          <a:p>
            <a:fld id="{F43ECC2C-2011-4D6C-AF71-0A9E5CD3674F}" type="datetime1">
              <a:rPr lang="fr-FR" smtClean="0"/>
              <a:t>17/11/2024</a:t>
            </a:fld>
            <a:endParaRPr lang="fr-FR"/>
          </a:p>
        </p:txBody>
      </p:sp>
      <p:sp>
        <p:nvSpPr>
          <p:cNvPr id="3" name="Espace réservé du pied de page 2">
            <a:extLst>
              <a:ext uri="{FF2B5EF4-FFF2-40B4-BE49-F238E27FC236}">
                <a16:creationId xmlns:a16="http://schemas.microsoft.com/office/drawing/2014/main" id="{DDA51654-C44E-CF06-1D2F-0335856C083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3377484-6643-EF0D-C68A-D34023297DC5}"/>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97836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79D05B-D275-911B-E1AD-9E24F5DD95E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ACCC4FF-3494-8BA5-F78D-DBABD8A03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37C7F21-76B8-ED45-C469-76083F5BA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18DEE8C-91B6-A8FC-161D-583E64BF0B48}"/>
              </a:ext>
            </a:extLst>
          </p:cNvPr>
          <p:cNvSpPr>
            <a:spLocks noGrp="1"/>
          </p:cNvSpPr>
          <p:nvPr>
            <p:ph type="dt" sz="half" idx="10"/>
          </p:nvPr>
        </p:nvSpPr>
        <p:spPr/>
        <p:txBody>
          <a:bodyPr/>
          <a:lstStyle/>
          <a:p>
            <a:fld id="{3A090317-703A-4034-95DA-F7951D3B15FD}" type="datetime1">
              <a:rPr lang="fr-FR" smtClean="0"/>
              <a:t>17/11/2024</a:t>
            </a:fld>
            <a:endParaRPr lang="fr-FR"/>
          </a:p>
        </p:txBody>
      </p:sp>
      <p:sp>
        <p:nvSpPr>
          <p:cNvPr id="6" name="Espace réservé du pied de page 5">
            <a:extLst>
              <a:ext uri="{FF2B5EF4-FFF2-40B4-BE49-F238E27FC236}">
                <a16:creationId xmlns:a16="http://schemas.microsoft.com/office/drawing/2014/main" id="{FF942981-0C4D-A9F0-D4EF-40314C80D2F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AE470A-2C49-833F-A523-AFB93C56DCB9}"/>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299427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62406C-A7D4-F161-B7D4-C688763BD60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31C32CE-523A-7E20-1785-744DB59A10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EE69DE-F36B-7F04-2193-D0A1548D7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671F028-D7F3-E5D1-1B87-53CC12DB865D}"/>
              </a:ext>
            </a:extLst>
          </p:cNvPr>
          <p:cNvSpPr>
            <a:spLocks noGrp="1"/>
          </p:cNvSpPr>
          <p:nvPr>
            <p:ph type="dt" sz="half" idx="10"/>
          </p:nvPr>
        </p:nvSpPr>
        <p:spPr/>
        <p:txBody>
          <a:bodyPr/>
          <a:lstStyle/>
          <a:p>
            <a:fld id="{4EFA18C8-77D8-4CCB-8683-96A1686E227A}" type="datetime1">
              <a:rPr lang="fr-FR" smtClean="0"/>
              <a:t>17/11/2024</a:t>
            </a:fld>
            <a:endParaRPr lang="fr-FR"/>
          </a:p>
        </p:txBody>
      </p:sp>
      <p:sp>
        <p:nvSpPr>
          <p:cNvPr id="6" name="Espace réservé du pied de page 5">
            <a:extLst>
              <a:ext uri="{FF2B5EF4-FFF2-40B4-BE49-F238E27FC236}">
                <a16:creationId xmlns:a16="http://schemas.microsoft.com/office/drawing/2014/main" id="{7A69459C-D77A-92E8-926F-6F26B19FAF6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5F87D8C-D2E9-12B2-A5CA-22673A9072AF}"/>
              </a:ext>
            </a:extLst>
          </p:cNvPr>
          <p:cNvSpPr>
            <a:spLocks noGrp="1"/>
          </p:cNvSpPr>
          <p:nvPr>
            <p:ph type="sldNum" sz="quarter" idx="12"/>
          </p:nvPr>
        </p:nvSpPr>
        <p:spPr/>
        <p:txBody>
          <a:bodyPr/>
          <a:lstStyle/>
          <a:p>
            <a:fld id="{27F15750-5C87-41B0-8F8D-8DE0AC57C966}" type="slidenum">
              <a:rPr lang="fr-FR" smtClean="0"/>
              <a:t>‹N°›</a:t>
            </a:fld>
            <a:endParaRPr lang="fr-FR"/>
          </a:p>
        </p:txBody>
      </p:sp>
    </p:spTree>
    <p:extLst>
      <p:ext uri="{BB962C8B-B14F-4D97-AF65-F5344CB8AC3E}">
        <p14:creationId xmlns:p14="http://schemas.microsoft.com/office/powerpoint/2010/main" val="1223177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8F0C822-CE86-1D8B-DB87-401405A28B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55244D6-8263-67A8-9DF3-396B040FCF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322684-23A1-4975-E92D-6D2E4171A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9D399-C0EF-43FA-AC06-97B1527D8857}" type="datetime1">
              <a:rPr lang="fr-FR" smtClean="0"/>
              <a:t>17/11/2024</a:t>
            </a:fld>
            <a:endParaRPr lang="fr-FR"/>
          </a:p>
        </p:txBody>
      </p:sp>
      <p:sp>
        <p:nvSpPr>
          <p:cNvPr id="5" name="Espace réservé du pied de page 4">
            <a:extLst>
              <a:ext uri="{FF2B5EF4-FFF2-40B4-BE49-F238E27FC236}">
                <a16:creationId xmlns:a16="http://schemas.microsoft.com/office/drawing/2014/main" id="{74FA8F37-50C9-16FE-0096-0D05F1AC9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549369F-76F6-C020-08B5-7D620EC6F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15750-5C87-41B0-8F8D-8DE0AC57C966}" type="slidenum">
              <a:rPr lang="fr-FR" smtClean="0"/>
              <a:t>‹N°›</a:t>
            </a:fld>
            <a:endParaRPr lang="fr-FR"/>
          </a:p>
        </p:txBody>
      </p:sp>
    </p:spTree>
    <p:extLst>
      <p:ext uri="{BB962C8B-B14F-4D97-AF65-F5344CB8AC3E}">
        <p14:creationId xmlns:p14="http://schemas.microsoft.com/office/powerpoint/2010/main" val="3095205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gi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1.webp"/><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43.jpe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6.web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61.jpe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23.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69.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searchsoftwarequality.techtarget.com/tip/Agile-testing-quadrants-Guiding-managers-and-teams-in-test-strategies" TargetMode="External"/><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4"/>
          <p:cNvSpPr/>
          <p:nvPr/>
        </p:nvSpPr>
        <p:spPr>
          <a:xfrm>
            <a:off x="2291749" y="241314"/>
            <a:ext cx="7829200" cy="3981596"/>
          </a:xfrm>
          <a:prstGeom prst="roundRect">
            <a:avLst>
              <a:gd name="adj" fmla="val 4263"/>
            </a:avLst>
          </a:prstGeom>
          <a:solidFill>
            <a:srgbClr val="FFFFFF"/>
          </a:solidFill>
          <a:ln>
            <a:noFill/>
          </a:ln>
        </p:spPr>
        <p:txBody>
          <a:bodyPr spcFirstLastPara="1" wrap="square" lIns="121900" tIns="60933" rIns="121900" bIns="60933" anchor="ctr" anchorCtr="0">
            <a:noAutofit/>
          </a:bodyPr>
          <a:lstStyle/>
          <a:p>
            <a:pPr algn="ctr">
              <a:buClr>
                <a:srgbClr val="000000"/>
              </a:buClr>
              <a:buSzPts val="2000"/>
            </a:pPr>
            <a:r>
              <a:rPr lang="fr" sz="2667">
                <a:solidFill>
                  <a:schemeClr val="lt1"/>
                </a:solidFill>
                <a:latin typeface="Roboto Condensed"/>
                <a:ea typeface="Roboto Condensed"/>
                <a:cs typeface="Roboto Condensed"/>
                <a:sym typeface="Roboto Condensed"/>
              </a:rPr>
              <a:t>(((((((((((((((((((((</a:t>
            </a:r>
            <a:endParaRPr sz="2667">
              <a:solidFill>
                <a:schemeClr val="lt1"/>
              </a:solidFill>
              <a:latin typeface="Roboto Condensed"/>
              <a:ea typeface="Roboto Condensed"/>
              <a:cs typeface="Roboto Condensed"/>
              <a:sym typeface="Roboto Condensed"/>
            </a:endParaRPr>
          </a:p>
        </p:txBody>
      </p:sp>
      <p:sp>
        <p:nvSpPr>
          <p:cNvPr id="131" name="Google Shape;131;p34"/>
          <p:cNvSpPr txBox="1"/>
          <p:nvPr/>
        </p:nvSpPr>
        <p:spPr>
          <a:xfrm>
            <a:off x="1489567" y="3501497"/>
            <a:ext cx="9667200" cy="779600"/>
          </a:xfrm>
          <a:prstGeom prst="rect">
            <a:avLst/>
          </a:prstGeom>
          <a:noFill/>
          <a:ln>
            <a:noFill/>
          </a:ln>
        </p:spPr>
        <p:txBody>
          <a:bodyPr spcFirstLastPara="1" wrap="square" lIns="121900" tIns="60933" rIns="121900" bIns="60933" anchor="t" anchorCtr="0">
            <a:noAutofit/>
          </a:bodyPr>
          <a:lstStyle/>
          <a:p>
            <a:pPr algn="ctr">
              <a:buClr>
                <a:srgbClr val="999999"/>
              </a:buClr>
              <a:buSzPts val="1400"/>
            </a:pPr>
            <a:r>
              <a:rPr lang="fr" sz="5333" dirty="0">
                <a:solidFill>
                  <a:srgbClr val="999999"/>
                </a:solidFill>
                <a:latin typeface="Roboto"/>
                <a:ea typeface="Roboto"/>
                <a:cs typeface="Roboto"/>
                <a:sym typeface="Roboto Condensed"/>
              </a:rPr>
              <a:t>Initiation aux méthodes agiles </a:t>
            </a:r>
            <a:endParaRPr sz="5333" dirty="0">
              <a:solidFill>
                <a:srgbClr val="999999"/>
              </a:solidFill>
              <a:latin typeface="Roboto"/>
              <a:ea typeface="Roboto"/>
              <a:cs typeface="Roboto"/>
              <a:sym typeface="Arial"/>
            </a:endParaRPr>
          </a:p>
        </p:txBody>
      </p:sp>
      <p:sp>
        <p:nvSpPr>
          <p:cNvPr id="132" name="Google Shape;132;p34"/>
          <p:cNvSpPr/>
          <p:nvPr/>
        </p:nvSpPr>
        <p:spPr>
          <a:xfrm rot="10800000">
            <a:off x="-100" y="4619500"/>
            <a:ext cx="12192000" cy="2217600"/>
          </a:xfrm>
          <a:prstGeom prst="downArrowCallout">
            <a:avLst>
              <a:gd name="adj1" fmla="val 32676"/>
              <a:gd name="adj2" fmla="val 14109"/>
              <a:gd name="adj3" fmla="val 10498"/>
              <a:gd name="adj4" fmla="val 92638"/>
            </a:avLst>
          </a:prstGeom>
          <a:solidFill>
            <a:schemeClr val="tx2"/>
          </a:solidFill>
          <a:ln>
            <a:noFill/>
          </a:ln>
        </p:spPr>
        <p:txBody>
          <a:bodyPr spcFirstLastPara="1" wrap="square" lIns="121900" tIns="60933" rIns="121900" bIns="60933" anchor="t" anchorCtr="0">
            <a:noAutofit/>
          </a:bodyPr>
          <a:lstStyle/>
          <a:p>
            <a:pPr lvl="0"/>
            <a:endParaRPr lang="fr-FR" sz="2800" dirty="0">
              <a:solidFill>
                <a:srgbClr val="717171"/>
              </a:solidFill>
              <a:latin typeface="Roboto Condensed"/>
              <a:ea typeface="Roboto Condensed"/>
              <a:cs typeface="Roboto Condensed"/>
              <a:sym typeface="Roboto Condensed"/>
            </a:endParaRPr>
          </a:p>
        </p:txBody>
      </p:sp>
      <p:sp>
        <p:nvSpPr>
          <p:cNvPr id="133" name="Google Shape;133;p34"/>
          <p:cNvSpPr/>
          <p:nvPr/>
        </p:nvSpPr>
        <p:spPr>
          <a:xfrm rot="2700000">
            <a:off x="5971000" y="4952128"/>
            <a:ext cx="230233" cy="230233"/>
          </a:xfrm>
          <a:prstGeom prst="rect">
            <a:avLst/>
          </a:prstGeom>
          <a:solidFill>
            <a:srgbClr val="FFFFFF"/>
          </a:solidFill>
          <a:ln w="9525" cap="flat" cmpd="sng">
            <a:solidFill>
              <a:srgbClr val="FFFFFF">
                <a:alpha val="0"/>
              </a:srgbClr>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34" name="Google Shape;134;p34"/>
          <p:cNvCxnSpPr/>
          <p:nvPr/>
        </p:nvCxnSpPr>
        <p:spPr>
          <a:xfrm rot="10800000">
            <a:off x="3945157" y="5067380"/>
            <a:ext cx="1824400" cy="0"/>
          </a:xfrm>
          <a:prstGeom prst="straightConnector1">
            <a:avLst/>
          </a:prstGeom>
          <a:noFill/>
          <a:ln w="9525" cap="flat" cmpd="sng">
            <a:solidFill>
              <a:srgbClr val="FFFFFF"/>
            </a:solidFill>
            <a:prstDash val="solid"/>
            <a:round/>
            <a:headEnd type="none" w="sm" len="sm"/>
            <a:tailEnd type="none" w="sm" len="sm"/>
          </a:ln>
        </p:spPr>
      </p:cxnSp>
      <p:cxnSp>
        <p:nvCxnSpPr>
          <p:cNvPr id="135" name="Google Shape;135;p34"/>
          <p:cNvCxnSpPr/>
          <p:nvPr/>
        </p:nvCxnSpPr>
        <p:spPr>
          <a:xfrm rot="10800000">
            <a:off x="6422251" y="5067380"/>
            <a:ext cx="1747600" cy="0"/>
          </a:xfrm>
          <a:prstGeom prst="straightConnector1">
            <a:avLst/>
          </a:prstGeom>
          <a:noFill/>
          <a:ln w="9525" cap="flat" cmpd="sng">
            <a:solidFill>
              <a:srgbClr val="FFFFFF"/>
            </a:solidFill>
            <a:prstDash val="solid"/>
            <a:round/>
            <a:headEnd type="none" w="sm" len="sm"/>
            <a:tailEnd type="none" w="sm" len="sm"/>
          </a:ln>
        </p:spPr>
      </p:cxnSp>
      <p:sp>
        <p:nvSpPr>
          <p:cNvPr id="136" name="Google Shape;136;p34"/>
          <p:cNvSpPr txBox="1"/>
          <p:nvPr/>
        </p:nvSpPr>
        <p:spPr>
          <a:xfrm>
            <a:off x="3676500" y="5728300"/>
            <a:ext cx="4838800" cy="410400"/>
          </a:xfrm>
          <a:prstGeom prst="rect">
            <a:avLst/>
          </a:prstGeom>
          <a:noFill/>
          <a:ln>
            <a:noFill/>
          </a:ln>
        </p:spPr>
        <p:txBody>
          <a:bodyPr spcFirstLastPara="1" wrap="square" lIns="121900" tIns="60933" rIns="121900" bIns="60933" anchor="t" anchorCtr="0">
            <a:noAutofit/>
          </a:bodyPr>
          <a:lstStyle/>
          <a:p>
            <a:pPr algn="ctr">
              <a:buClr>
                <a:schemeClr val="dk1"/>
              </a:buClr>
              <a:buSzPts val="1400"/>
            </a:pPr>
            <a:r>
              <a:rPr lang="fr-FR" sz="2400">
                <a:solidFill>
                  <a:srgbClr val="FFFFFF"/>
                </a:solidFill>
                <a:latin typeface="Roboto Condensed"/>
                <a:ea typeface="Roboto Condensed"/>
                <a:cs typeface="Roboto Condensed"/>
                <a:sym typeface="Roboto Condensed"/>
              </a:rPr>
              <a:t>08/10/2024</a:t>
            </a:r>
            <a:endParaRPr sz="2400" dirty="0">
              <a:solidFill>
                <a:srgbClr val="FFFFFF"/>
              </a:solidFill>
              <a:latin typeface="Roboto Condensed"/>
              <a:ea typeface="Roboto Condensed"/>
              <a:cs typeface="Roboto Condensed"/>
              <a:sym typeface="Roboto Condensed"/>
            </a:endParaRPr>
          </a:p>
          <a:p>
            <a:pPr algn="ctr">
              <a:buClr>
                <a:schemeClr val="dk1"/>
              </a:buClr>
              <a:buSzPts val="1400"/>
            </a:pPr>
            <a:endParaRPr sz="2400" dirty="0">
              <a:solidFill>
                <a:srgbClr val="FFFFFF"/>
              </a:solidFill>
              <a:latin typeface="Roboto Condensed"/>
              <a:ea typeface="Roboto Condensed"/>
              <a:cs typeface="Roboto Condensed"/>
              <a:sym typeface="Roboto Condensed"/>
            </a:endParaRPr>
          </a:p>
        </p:txBody>
      </p:sp>
      <p:pic>
        <p:nvPicPr>
          <p:cNvPr id="1026" name="Picture 2">
            <a:extLst>
              <a:ext uri="{FF2B5EF4-FFF2-40B4-BE49-F238E27FC236}">
                <a16:creationId xmlns:a16="http://schemas.microsoft.com/office/drawing/2014/main" id="{FC8B627A-C743-116C-77DD-C72E75FE0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717" y="1898342"/>
            <a:ext cx="6120000" cy="16888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F9086DC-E78D-F1DF-2ADA-DD6ACD1B0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926" y="20897"/>
            <a:ext cx="303750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1A982D4-62C7-03E4-77E4-CDFEFE04F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13"/>
            <a:ext cx="3535550" cy="1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10</a:t>
            </a:fld>
            <a:endParaRPr sz="1733">
              <a:solidFill>
                <a:schemeClr val="dk1"/>
              </a:solidFill>
            </a:endParaRPr>
          </a:p>
        </p:txBody>
      </p:sp>
      <p:sp>
        <p:nvSpPr>
          <p:cNvPr id="282" name="Google Shape;282;p46"/>
          <p:cNvSpPr txBox="1">
            <a:spLocks noGrp="1"/>
          </p:cNvSpPr>
          <p:nvPr>
            <p:ph type="subTitle" idx="1"/>
          </p:nvPr>
        </p:nvSpPr>
        <p:spPr>
          <a:xfrm>
            <a:off x="4055000" y="11691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sz="1800" dirty="0"/>
              <a:t>Cycle en V</a:t>
            </a:r>
            <a:endParaRPr sz="1800" dirty="0"/>
          </a:p>
        </p:txBody>
      </p:sp>
      <p:sp>
        <p:nvSpPr>
          <p:cNvPr id="283" name="Google Shape;283;p4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a:t>Un peu d’histoire...</a:t>
            </a:r>
            <a:endParaRPr sz="6400"/>
          </a:p>
        </p:txBody>
      </p:sp>
      <p:pic>
        <p:nvPicPr>
          <p:cNvPr id="284" name="Google Shape;284;p4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285" name="Google Shape;285;p46"/>
          <p:cNvSpPr txBox="1"/>
          <p:nvPr/>
        </p:nvSpPr>
        <p:spPr>
          <a:xfrm>
            <a:off x="248400" y="1490851"/>
            <a:ext cx="10930067" cy="366000"/>
          </a:xfrm>
          <a:prstGeom prst="rect">
            <a:avLst/>
          </a:prstGeom>
          <a:noFill/>
          <a:ln>
            <a:noFill/>
          </a:ln>
        </p:spPr>
        <p:txBody>
          <a:bodyPr spcFirstLastPara="1" wrap="square" lIns="121900" tIns="121900" rIns="121900" bIns="121900" anchor="t" anchorCtr="0">
            <a:noAutofit/>
          </a:bodyPr>
          <a:lstStyle/>
          <a:p>
            <a:pPr algn="just"/>
            <a:r>
              <a:rPr lang="fr" dirty="0">
                <a:latin typeface="Roboto Condensed" panose="02000000000000000000" pitchFamily="2" charset="0"/>
                <a:ea typeface="Roboto Condensed" panose="02000000000000000000" pitchFamily="2" charset="0"/>
                <a:cs typeface="Roboto Condensed" panose="02000000000000000000" pitchFamily="2" charset="0"/>
              </a:rPr>
              <a:t>Les différents acteurs du projet ont des rôles et des responsabilités différentes</a:t>
            </a:r>
            <a:endParaRPr dirty="0">
              <a:latin typeface="Roboto Condensed" panose="02000000000000000000" pitchFamily="2" charset="0"/>
              <a:ea typeface="Roboto Condensed" panose="02000000000000000000" pitchFamily="2" charset="0"/>
              <a:cs typeface="Roboto Condensed" panose="02000000000000000000" pitchFamily="2" charset="0"/>
            </a:endParaRPr>
          </a:p>
          <a:p>
            <a:endParaRPr sz="3200" dirty="0"/>
          </a:p>
        </p:txBody>
      </p:sp>
      <p:pic>
        <p:nvPicPr>
          <p:cNvPr id="15366" name="Picture 6">
            <a:extLst>
              <a:ext uri="{FF2B5EF4-FFF2-40B4-BE49-F238E27FC236}">
                <a16:creationId xmlns:a16="http://schemas.microsoft.com/office/drawing/2014/main" id="{9A8B39EF-E388-0EEF-8D98-CAF56354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600" y="2032000"/>
            <a:ext cx="8839200" cy="423079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393E5F6-FF99-5121-7D6C-64D3B3E855E8}"/>
              </a:ext>
            </a:extLst>
          </p:cNvPr>
          <p:cNvSpPr txBox="1"/>
          <p:nvPr/>
        </p:nvSpPr>
        <p:spPr>
          <a:xfrm>
            <a:off x="6426200" y="2942851"/>
            <a:ext cx="1540400" cy="276999"/>
          </a:xfrm>
          <a:prstGeom prst="rect">
            <a:avLst/>
          </a:prstGeom>
          <a:solidFill>
            <a:schemeClr val="bg1"/>
          </a:solidFill>
        </p:spPr>
        <p:txBody>
          <a:bodyPr wrap="square" rtlCol="0">
            <a:spAutoFit/>
          </a:bodyPr>
          <a:lstStyle/>
          <a:p>
            <a:pPr algn="ctr"/>
            <a:r>
              <a:rPr lang="fr-FR" sz="1200" dirty="0">
                <a:latin typeface="Roboto Condensed" panose="02000000000000000000" pitchFamily="2" charset="0"/>
                <a:ea typeface="Roboto Condensed" panose="02000000000000000000" pitchFamily="2" charset="0"/>
                <a:cs typeface="Roboto Condensed" panose="02000000000000000000" pitchFamily="2" charset="0"/>
              </a:rPr>
              <a:t>Chef de projet</a:t>
            </a:r>
          </a:p>
        </p:txBody>
      </p:sp>
      <p:sp>
        <p:nvSpPr>
          <p:cNvPr id="8" name="ZoneTexte 7">
            <a:extLst>
              <a:ext uri="{FF2B5EF4-FFF2-40B4-BE49-F238E27FC236}">
                <a16:creationId xmlns:a16="http://schemas.microsoft.com/office/drawing/2014/main" id="{DF33C41D-797C-6218-AD4A-5490B6E03AAA}"/>
              </a:ext>
            </a:extLst>
          </p:cNvPr>
          <p:cNvSpPr txBox="1"/>
          <p:nvPr/>
        </p:nvSpPr>
        <p:spPr>
          <a:xfrm>
            <a:off x="9422168" y="4559804"/>
            <a:ext cx="1589966" cy="276999"/>
          </a:xfrm>
          <a:prstGeom prst="rect">
            <a:avLst/>
          </a:prstGeom>
          <a:solidFill>
            <a:schemeClr val="bg1"/>
          </a:solidFill>
        </p:spPr>
        <p:txBody>
          <a:bodyPr wrap="square" rtlCol="0">
            <a:spAutoFit/>
          </a:bodyPr>
          <a:lstStyle/>
          <a:p>
            <a:pPr algn="ctr"/>
            <a:r>
              <a:rPr lang="fr-FR" sz="1200" dirty="0">
                <a:latin typeface="Roboto Condensed" panose="02000000000000000000" pitchFamily="2" charset="0"/>
                <a:ea typeface="Roboto Condensed" panose="02000000000000000000" pitchFamily="2" charset="0"/>
                <a:cs typeface="Roboto Condensed" panose="02000000000000000000" pitchFamily="2" charset="0"/>
              </a:rPr>
              <a:t>DevOps</a:t>
            </a:r>
          </a:p>
        </p:txBody>
      </p:sp>
      <p:sp>
        <p:nvSpPr>
          <p:cNvPr id="9" name="ZoneTexte 8">
            <a:extLst>
              <a:ext uri="{FF2B5EF4-FFF2-40B4-BE49-F238E27FC236}">
                <a16:creationId xmlns:a16="http://schemas.microsoft.com/office/drawing/2014/main" id="{1DBFE23F-B056-34F7-E47B-DF473C719A1A}"/>
              </a:ext>
            </a:extLst>
          </p:cNvPr>
          <p:cNvSpPr txBox="1"/>
          <p:nvPr/>
        </p:nvSpPr>
        <p:spPr>
          <a:xfrm>
            <a:off x="3213100" y="5367149"/>
            <a:ext cx="1383500" cy="276999"/>
          </a:xfrm>
          <a:prstGeom prst="rect">
            <a:avLst/>
          </a:prstGeom>
          <a:solidFill>
            <a:schemeClr val="bg1"/>
          </a:solidFill>
        </p:spPr>
        <p:txBody>
          <a:bodyPr wrap="square" rtlCol="0">
            <a:spAutoFit/>
          </a:bodyPr>
          <a:lstStyle/>
          <a:p>
            <a:pPr algn="ctr"/>
            <a:r>
              <a:rPr lang="fr-FR" sz="1200" dirty="0">
                <a:latin typeface="Roboto Condensed" panose="02000000000000000000" pitchFamily="2" charset="0"/>
                <a:ea typeface="Roboto Condensed" panose="02000000000000000000" pitchFamily="2" charset="0"/>
                <a:cs typeface="Roboto Condensed" panose="02000000000000000000" pitchFamily="2" charset="0"/>
              </a:rPr>
              <a:t>Testeur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7"/>
          <p:cNvSpPr/>
          <p:nvPr/>
        </p:nvSpPr>
        <p:spPr>
          <a:xfrm>
            <a:off x="0" y="0"/>
            <a:ext cx="12192000" cy="6858000"/>
          </a:xfrm>
          <a:prstGeom prst="rect">
            <a:avLst/>
          </a:pr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162" name="Google Shape;162;p37"/>
          <p:cNvSpPr txBox="1"/>
          <p:nvPr/>
        </p:nvSpPr>
        <p:spPr>
          <a:xfrm>
            <a:off x="2324801" y="4430816"/>
            <a:ext cx="7542400" cy="864287"/>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 sz="5333" dirty="0">
                <a:solidFill>
                  <a:schemeClr val="lt1"/>
                </a:solidFill>
                <a:latin typeface="Roboto"/>
                <a:ea typeface="Roboto"/>
                <a:cs typeface="Roboto"/>
                <a:sym typeface="Roboto"/>
              </a:rPr>
              <a:t>Conclusion</a:t>
            </a:r>
            <a:endParaRPr sz="5333" dirty="0">
              <a:solidFill>
                <a:srgbClr val="000000"/>
              </a:solidFill>
              <a:latin typeface="Roboto"/>
              <a:ea typeface="Roboto"/>
              <a:cs typeface="Roboto"/>
              <a:sym typeface="Roboto"/>
            </a:endParaRPr>
          </a:p>
        </p:txBody>
      </p:sp>
      <p:sp>
        <p:nvSpPr>
          <p:cNvPr id="163" name="Google Shape;163;p37"/>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64" name="Google Shape;164;p37"/>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165" name="Google Shape;165;p37"/>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166" name="Google Shape;166;p37"/>
          <p:cNvSpPr/>
          <p:nvPr/>
        </p:nvSpPr>
        <p:spPr>
          <a:xfrm rot="5400000">
            <a:off x="4127400" y="444600"/>
            <a:ext cx="3937200" cy="3048000"/>
          </a:xfrm>
          <a:prstGeom prst="homePlate">
            <a:avLst>
              <a:gd name="adj" fmla="val 50000"/>
            </a:avLst>
          </a:prstGeom>
          <a:solidFill>
            <a:srgbClr val="F2F2F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67" name="Google Shape;167;p37"/>
          <p:cNvSpPr/>
          <p:nvPr/>
        </p:nvSpPr>
        <p:spPr>
          <a:xfrm>
            <a:off x="5495999" y="945901"/>
            <a:ext cx="1200000" cy="1218000"/>
          </a:xfrm>
          <a:custGeom>
            <a:avLst/>
            <a:gdLst/>
            <a:ahLst/>
            <a:cxnLst/>
            <a:rect l="l" t="t" r="r" b="b"/>
            <a:pathLst>
              <a:path w="120000" h="120000" extrusionOk="0">
                <a:moveTo>
                  <a:pt x="120000" y="26250"/>
                </a:moveTo>
                <a:cubicBezTo>
                  <a:pt x="120000" y="33750"/>
                  <a:pt x="120000" y="33750"/>
                  <a:pt x="120000" y="33750"/>
                </a:cubicBezTo>
                <a:cubicBezTo>
                  <a:pt x="112941" y="33750"/>
                  <a:pt x="112941" y="33750"/>
                  <a:pt x="112941" y="33750"/>
                </a:cubicBezTo>
                <a:cubicBezTo>
                  <a:pt x="112941" y="37500"/>
                  <a:pt x="111176" y="39375"/>
                  <a:pt x="107647" y="39375"/>
                </a:cubicBezTo>
                <a:cubicBezTo>
                  <a:pt x="12352" y="39375"/>
                  <a:pt x="12352" y="39375"/>
                  <a:pt x="12352" y="39375"/>
                </a:cubicBezTo>
                <a:cubicBezTo>
                  <a:pt x="8823" y="39375"/>
                  <a:pt x="7058" y="37500"/>
                  <a:pt x="7058" y="33750"/>
                </a:cubicBezTo>
                <a:cubicBezTo>
                  <a:pt x="0" y="33750"/>
                  <a:pt x="0" y="33750"/>
                  <a:pt x="0" y="33750"/>
                </a:cubicBezTo>
                <a:cubicBezTo>
                  <a:pt x="0" y="26250"/>
                  <a:pt x="0" y="26250"/>
                  <a:pt x="0" y="26250"/>
                </a:cubicBezTo>
                <a:cubicBezTo>
                  <a:pt x="60000" y="0"/>
                  <a:pt x="60000" y="0"/>
                  <a:pt x="60000" y="0"/>
                </a:cubicBezTo>
                <a:lnTo>
                  <a:pt x="120000" y="26250"/>
                </a:lnTo>
                <a:close/>
                <a:moveTo>
                  <a:pt x="120000" y="112500"/>
                </a:moveTo>
                <a:cubicBezTo>
                  <a:pt x="120000" y="120000"/>
                  <a:pt x="120000" y="120000"/>
                  <a:pt x="120000" y="120000"/>
                </a:cubicBezTo>
                <a:cubicBezTo>
                  <a:pt x="0" y="120000"/>
                  <a:pt x="0" y="120000"/>
                  <a:pt x="0" y="120000"/>
                </a:cubicBezTo>
                <a:cubicBezTo>
                  <a:pt x="0" y="112500"/>
                  <a:pt x="0" y="112500"/>
                  <a:pt x="0" y="112500"/>
                </a:cubicBezTo>
                <a:cubicBezTo>
                  <a:pt x="0" y="108750"/>
                  <a:pt x="1764" y="106875"/>
                  <a:pt x="3529" y="106875"/>
                </a:cubicBezTo>
                <a:cubicBezTo>
                  <a:pt x="116470" y="106875"/>
                  <a:pt x="116470" y="106875"/>
                  <a:pt x="116470" y="106875"/>
                </a:cubicBezTo>
                <a:cubicBezTo>
                  <a:pt x="118235" y="106875"/>
                  <a:pt x="120000" y="108750"/>
                  <a:pt x="120000" y="112500"/>
                </a:cubicBezTo>
                <a:close/>
                <a:moveTo>
                  <a:pt x="31764" y="43125"/>
                </a:moveTo>
                <a:cubicBezTo>
                  <a:pt x="31764" y="93750"/>
                  <a:pt x="31764" y="93750"/>
                  <a:pt x="31764" y="93750"/>
                </a:cubicBezTo>
                <a:cubicBezTo>
                  <a:pt x="40588" y="93750"/>
                  <a:pt x="40588" y="93750"/>
                  <a:pt x="40588" y="93750"/>
                </a:cubicBezTo>
                <a:cubicBezTo>
                  <a:pt x="40588" y="43125"/>
                  <a:pt x="40588" y="43125"/>
                  <a:pt x="40588" y="43125"/>
                </a:cubicBezTo>
                <a:cubicBezTo>
                  <a:pt x="56470" y="43125"/>
                  <a:pt x="56470" y="43125"/>
                  <a:pt x="56470" y="43125"/>
                </a:cubicBezTo>
                <a:cubicBezTo>
                  <a:pt x="56470" y="93750"/>
                  <a:pt x="56470" y="93750"/>
                  <a:pt x="56470" y="93750"/>
                </a:cubicBezTo>
                <a:cubicBezTo>
                  <a:pt x="63529" y="93750"/>
                  <a:pt x="63529" y="93750"/>
                  <a:pt x="63529" y="93750"/>
                </a:cubicBezTo>
                <a:cubicBezTo>
                  <a:pt x="63529" y="43125"/>
                  <a:pt x="63529" y="43125"/>
                  <a:pt x="63529" y="43125"/>
                </a:cubicBezTo>
                <a:cubicBezTo>
                  <a:pt x="79411" y="43125"/>
                  <a:pt x="79411" y="43125"/>
                  <a:pt x="79411" y="43125"/>
                </a:cubicBezTo>
                <a:cubicBezTo>
                  <a:pt x="79411" y="93750"/>
                  <a:pt x="79411" y="93750"/>
                  <a:pt x="79411" y="93750"/>
                </a:cubicBezTo>
                <a:cubicBezTo>
                  <a:pt x="88235" y="93750"/>
                  <a:pt x="88235" y="93750"/>
                  <a:pt x="88235" y="93750"/>
                </a:cubicBezTo>
                <a:cubicBezTo>
                  <a:pt x="88235" y="43125"/>
                  <a:pt x="88235" y="43125"/>
                  <a:pt x="88235" y="43125"/>
                </a:cubicBezTo>
                <a:cubicBezTo>
                  <a:pt x="104117" y="43125"/>
                  <a:pt x="104117" y="43125"/>
                  <a:pt x="104117" y="43125"/>
                </a:cubicBezTo>
                <a:cubicBezTo>
                  <a:pt x="104117" y="93750"/>
                  <a:pt x="104117" y="93750"/>
                  <a:pt x="104117" y="93750"/>
                </a:cubicBezTo>
                <a:cubicBezTo>
                  <a:pt x="107647" y="93750"/>
                  <a:pt x="107647" y="93750"/>
                  <a:pt x="107647" y="93750"/>
                </a:cubicBezTo>
                <a:cubicBezTo>
                  <a:pt x="111176" y="93750"/>
                  <a:pt x="112941" y="95625"/>
                  <a:pt x="112941" y="99375"/>
                </a:cubicBezTo>
                <a:cubicBezTo>
                  <a:pt x="112941" y="103125"/>
                  <a:pt x="112941" y="103125"/>
                  <a:pt x="112941" y="103125"/>
                </a:cubicBezTo>
                <a:cubicBezTo>
                  <a:pt x="7058" y="103125"/>
                  <a:pt x="7058" y="103125"/>
                  <a:pt x="7058" y="103125"/>
                </a:cubicBezTo>
                <a:cubicBezTo>
                  <a:pt x="7058" y="99375"/>
                  <a:pt x="7058" y="99375"/>
                  <a:pt x="7058" y="99375"/>
                </a:cubicBezTo>
                <a:cubicBezTo>
                  <a:pt x="7058" y="95625"/>
                  <a:pt x="8823" y="93750"/>
                  <a:pt x="12352" y="93750"/>
                </a:cubicBezTo>
                <a:cubicBezTo>
                  <a:pt x="15882" y="93750"/>
                  <a:pt x="15882" y="93750"/>
                  <a:pt x="15882" y="93750"/>
                </a:cubicBezTo>
                <a:cubicBezTo>
                  <a:pt x="15882" y="43125"/>
                  <a:pt x="15882" y="43125"/>
                  <a:pt x="15882" y="43125"/>
                </a:cubicBezTo>
                <a:lnTo>
                  <a:pt x="31764" y="43125"/>
                </a:lnTo>
                <a:close/>
              </a:path>
            </a:pathLst>
          </a:custGeom>
          <a:solidFill>
            <a:schemeClr val="tx2"/>
          </a:solid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424365752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p:tgtEl>
                                          <p:spTgt spid="16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p:tgtEl>
                                          <p:spTgt spid="16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additive="base">
                                        <p:cTn id="15" dur="500"/>
                                        <p:tgtEl>
                                          <p:spTgt spid="163"/>
                                        </p:tgtEl>
                                        <p:attrNameLst>
                                          <p:attrName>ppt_w</p:attrName>
                                        </p:attrNameLst>
                                      </p:cBhvr>
                                      <p:tavLst>
                                        <p:tav tm="0">
                                          <p:val>
                                            <p:strVal val="0"/>
                                          </p:val>
                                        </p:tav>
                                        <p:tav tm="100000">
                                          <p:val>
                                            <p:strVal val="#ppt_w"/>
                                          </p:val>
                                        </p:tav>
                                      </p:tavLst>
                                    </p:anim>
                                    <p:anim calcmode="lin" valueType="num">
                                      <p:cBhvr additive="base">
                                        <p:cTn id="16" dur="500"/>
                                        <p:tgtEl>
                                          <p:spTgt spid="163"/>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EBCCF475-B654-30EB-C3A6-C2C121C7605F}"/>
            </a:ext>
          </a:extLst>
        </p:cNvPr>
        <p:cNvGrpSpPr/>
        <p:nvPr/>
      </p:nvGrpSpPr>
      <p:grpSpPr>
        <a:xfrm>
          <a:off x="0" y="0"/>
          <a:ext cx="0" cy="0"/>
          <a:chOff x="0" y="0"/>
          <a:chExt cx="0" cy="0"/>
        </a:xfrm>
      </p:grpSpPr>
      <p:sp>
        <p:nvSpPr>
          <p:cNvPr id="740" name="Google Shape;740;p98">
            <a:extLst>
              <a:ext uri="{FF2B5EF4-FFF2-40B4-BE49-F238E27FC236}">
                <a16:creationId xmlns:a16="http://schemas.microsoft.com/office/drawing/2014/main" id="{7BC9187E-B0DE-0E5A-B75B-DC16D138E0A3}"/>
              </a:ext>
            </a:extLst>
          </p:cNvPr>
          <p:cNvSpPr txBox="1">
            <a:spLocks noGrp="1"/>
          </p:cNvSpPr>
          <p:nvPr>
            <p:ph type="sldNum" idx="12"/>
          </p:nvPr>
        </p:nvSpPr>
        <p:spPr>
          <a:xfrm>
            <a:off x="109004" y="6265697"/>
            <a:ext cx="642836"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sz="1600"/>
              <a:pPr/>
              <a:t>101</a:t>
            </a:fld>
            <a:endParaRPr sz="1733" dirty="0">
              <a:solidFill>
                <a:schemeClr val="dk1"/>
              </a:solidFill>
            </a:endParaRPr>
          </a:p>
        </p:txBody>
      </p:sp>
      <p:sp>
        <p:nvSpPr>
          <p:cNvPr id="742" name="Google Shape;742;p98">
            <a:extLst>
              <a:ext uri="{FF2B5EF4-FFF2-40B4-BE49-F238E27FC236}">
                <a16:creationId xmlns:a16="http://schemas.microsoft.com/office/drawing/2014/main" id="{85378203-C2D5-26C8-E94A-47FA85154FEE}"/>
              </a:ext>
            </a:extLst>
          </p:cNvPr>
          <p:cNvSpPr txBox="1"/>
          <p:nvPr/>
        </p:nvSpPr>
        <p:spPr>
          <a:xfrm>
            <a:off x="2170500" y="5837600"/>
            <a:ext cx="10688400" cy="610400"/>
          </a:xfrm>
          <a:prstGeom prst="rect">
            <a:avLst/>
          </a:prstGeom>
          <a:noFill/>
          <a:ln>
            <a:noFill/>
          </a:ln>
        </p:spPr>
        <p:txBody>
          <a:bodyPr spcFirstLastPara="1" wrap="square" lIns="121900" tIns="121900" rIns="121900" bIns="121900" anchor="t" anchorCtr="0">
            <a:noAutofit/>
          </a:bodyPr>
          <a:lstStyle/>
          <a:p>
            <a:pPr marL="609585">
              <a:spcBef>
                <a:spcPts val="2400"/>
              </a:spcBef>
              <a:spcAft>
                <a:spcPts val="2400"/>
              </a:spcAft>
            </a:pPr>
            <a:endParaRPr sz="3200" dirty="0">
              <a:latin typeface="Roboto"/>
              <a:ea typeface="Roboto"/>
              <a:cs typeface="Roboto"/>
              <a:sym typeface="Roboto"/>
            </a:endParaRPr>
          </a:p>
        </p:txBody>
      </p:sp>
      <p:sp>
        <p:nvSpPr>
          <p:cNvPr id="17" name="Titre 2">
            <a:extLst>
              <a:ext uri="{FF2B5EF4-FFF2-40B4-BE49-F238E27FC236}">
                <a16:creationId xmlns:a16="http://schemas.microsoft.com/office/drawing/2014/main" id="{8C12F463-A906-01D9-CE82-3759A1991B94}"/>
              </a:ext>
            </a:extLst>
          </p:cNvPr>
          <p:cNvSpPr>
            <a:spLocks noGrp="1"/>
          </p:cNvSpPr>
          <p:nvPr>
            <p:ph type="title"/>
          </p:nvPr>
        </p:nvSpPr>
        <p:spPr>
          <a:xfrm>
            <a:off x="2309000" y="513228"/>
            <a:ext cx="7574000" cy="495200"/>
          </a:xfrm>
        </p:spPr>
        <p:txBody>
          <a:bodyPr/>
          <a:lstStyle/>
          <a:p>
            <a:r>
              <a:rPr lang="fr-FR" dirty="0"/>
              <a:t>TD</a:t>
            </a:r>
          </a:p>
        </p:txBody>
      </p:sp>
      <p:sp>
        <p:nvSpPr>
          <p:cNvPr id="18" name="ZoneTexte 17">
            <a:extLst>
              <a:ext uri="{FF2B5EF4-FFF2-40B4-BE49-F238E27FC236}">
                <a16:creationId xmlns:a16="http://schemas.microsoft.com/office/drawing/2014/main" id="{6EF8B01B-9619-1FDE-C740-46BF8E17888A}"/>
              </a:ext>
            </a:extLst>
          </p:cNvPr>
          <p:cNvSpPr txBox="1"/>
          <p:nvPr/>
        </p:nvSpPr>
        <p:spPr>
          <a:xfrm>
            <a:off x="233680" y="1118852"/>
            <a:ext cx="11805920" cy="5078313"/>
          </a:xfrm>
          <a:prstGeom prst="rect">
            <a:avLst/>
          </a:prstGeom>
          <a:noFill/>
        </p:spPr>
        <p:txBody>
          <a:bodyPr wrap="square">
            <a:spAutoFit/>
          </a:bodyPr>
          <a:lstStyle/>
          <a:p>
            <a:pPr marL="285750" indent="-285750">
              <a:buFont typeface="Arial" panose="020B0604020202020204" pitchFamily="34" charset="0"/>
              <a:buChar char="•"/>
            </a:pPr>
            <a:r>
              <a:rPr lang="fr-FR" b="1" dirty="0"/>
              <a:t>Question 1 :</a:t>
            </a:r>
            <a:br>
              <a:rPr lang="fr-FR" dirty="0"/>
            </a:br>
            <a:r>
              <a:rPr lang="fr-FR" dirty="0"/>
              <a:t>Quelles sont les différences entre les paradigmes des méthodes en cascade et des méthodes agiles ?</a:t>
            </a:r>
            <a:br>
              <a:rPr lang="fr-FR" dirty="0"/>
            </a:br>
            <a:endParaRPr lang="fr-FR" dirty="0"/>
          </a:p>
          <a:p>
            <a:pPr marL="285750" indent="-285750">
              <a:buFont typeface="Arial" panose="020B0604020202020204" pitchFamily="34" charset="0"/>
              <a:buChar char="•"/>
            </a:pPr>
            <a:r>
              <a:rPr lang="fr-FR" b="1" dirty="0"/>
              <a:t>Question 2 :</a:t>
            </a:r>
            <a:br>
              <a:rPr lang="fr-FR" dirty="0"/>
            </a:br>
            <a:r>
              <a:rPr lang="fr-FR" dirty="0"/>
              <a:t>Que pouvez-vous mettre en place pour améliorer la pertinence du produit et le fonctionnement de l'équipe ?</a:t>
            </a:r>
            <a:br>
              <a:rPr lang="fr-FR" dirty="0"/>
            </a:br>
            <a:endParaRPr lang="fr-FR" dirty="0"/>
          </a:p>
          <a:p>
            <a:pPr marL="285750" indent="-285750">
              <a:buFont typeface="Arial" panose="020B0604020202020204" pitchFamily="34" charset="0"/>
              <a:buChar char="•"/>
            </a:pPr>
            <a:r>
              <a:rPr lang="fr-FR" b="1" dirty="0"/>
              <a:t>Question 3 :</a:t>
            </a:r>
            <a:br>
              <a:rPr lang="fr-FR" dirty="0"/>
            </a:br>
            <a:r>
              <a:rPr lang="fr-FR" dirty="0"/>
              <a:t>Définissez le </a:t>
            </a:r>
            <a:r>
              <a:rPr lang="fr-FR" dirty="0" err="1"/>
              <a:t>product</a:t>
            </a:r>
            <a:r>
              <a:rPr lang="fr-FR" dirty="0"/>
              <a:t> backlog, les éléments le constituant, et la manière dont il est géré par le PO. Comment le PO estime la valeur d'une US ?</a:t>
            </a:r>
            <a:br>
              <a:rPr lang="fr-FR" dirty="0"/>
            </a:br>
            <a:endParaRPr lang="fr-FR" dirty="0"/>
          </a:p>
          <a:p>
            <a:pPr marL="285750" indent="-285750">
              <a:buFont typeface="Arial" panose="020B0604020202020204" pitchFamily="34" charset="0"/>
              <a:buChar char="•"/>
            </a:pPr>
            <a:r>
              <a:rPr lang="fr-FR" b="1" dirty="0"/>
              <a:t>Question 4 :</a:t>
            </a:r>
            <a:br>
              <a:rPr lang="fr-FR" dirty="0"/>
            </a:br>
            <a:r>
              <a:rPr lang="fr-FR" dirty="0"/>
              <a:t>Vous venez d'être nommé CEO d'une startup, les dernières fonctionnalités de votre nouveau phare prennent énormément de retard, en plus de cela les premiers tests sont catastrophiques. Quelles sont les mesures que vous appliquez afin d'améliorer la situation ?</a:t>
            </a:r>
            <a:br>
              <a:rPr lang="fr-FR" dirty="0"/>
            </a:br>
            <a:endParaRPr lang="fr-FR" dirty="0"/>
          </a:p>
          <a:p>
            <a:pPr marL="285750" indent="-285750">
              <a:buFont typeface="Arial" panose="020B0604020202020204" pitchFamily="34" charset="0"/>
              <a:buChar char="•"/>
            </a:pPr>
            <a:r>
              <a:rPr lang="fr-FR" b="1" dirty="0"/>
              <a:t>Question 5 :</a:t>
            </a:r>
            <a:br>
              <a:rPr lang="fr-FR" dirty="0"/>
            </a:br>
            <a:r>
              <a:rPr lang="fr-FR" dirty="0"/>
              <a:t>Vous devez réaliser un nouveau produit pour un nouveau client, il a déjà une liste de fonctionnalités et il souhaite les avoir à disposition dans 4 mois pour le lancement. Que lui proposez-vous avec les accords avec les méthodes agiles ?</a:t>
            </a:r>
          </a:p>
        </p:txBody>
      </p:sp>
      <p:sp>
        <p:nvSpPr>
          <p:cNvPr id="2" name="ZoneTexte 1">
            <a:extLst>
              <a:ext uri="{FF2B5EF4-FFF2-40B4-BE49-F238E27FC236}">
                <a16:creationId xmlns:a16="http://schemas.microsoft.com/office/drawing/2014/main" id="{E1518937-D534-33AC-D311-6DF2F98BCC39}"/>
              </a:ext>
            </a:extLst>
          </p:cNvPr>
          <p:cNvSpPr txBox="1"/>
          <p:nvPr/>
        </p:nvSpPr>
        <p:spPr>
          <a:xfrm>
            <a:off x="7514700" y="299163"/>
            <a:ext cx="4490720" cy="923330"/>
          </a:xfrm>
          <a:prstGeom prst="rect">
            <a:avLst/>
          </a:prstGeom>
          <a:noFill/>
        </p:spPr>
        <p:txBody>
          <a:bodyPr wrap="square" rtlCol="0">
            <a:spAutoFit/>
          </a:bodyPr>
          <a:lstStyle/>
          <a:p>
            <a:r>
              <a:rPr lang="fr-FR" dirty="0"/>
              <a:t>(A rendre le lundi 18/11/2024 avant 20h)</a:t>
            </a:r>
          </a:p>
          <a:p>
            <a:r>
              <a:rPr lang="fr-FR" dirty="0"/>
              <a:t>Format : PDF</a:t>
            </a:r>
          </a:p>
          <a:p>
            <a:r>
              <a:rPr lang="fr-FR" dirty="0"/>
              <a:t>Nom_Prenom_TD1/TD2.pdf</a:t>
            </a:r>
          </a:p>
        </p:txBody>
      </p:sp>
    </p:spTree>
    <p:extLst>
      <p:ext uri="{BB962C8B-B14F-4D97-AF65-F5344CB8AC3E}">
        <p14:creationId xmlns:p14="http://schemas.microsoft.com/office/powerpoint/2010/main" val="80434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22975F26-1134-9CF4-7EA7-D8ED7DD40A1A}"/>
            </a:ext>
          </a:extLst>
        </p:cNvPr>
        <p:cNvGrpSpPr/>
        <p:nvPr/>
      </p:nvGrpSpPr>
      <p:grpSpPr>
        <a:xfrm>
          <a:off x="0" y="0"/>
          <a:ext cx="0" cy="0"/>
          <a:chOff x="0" y="0"/>
          <a:chExt cx="0" cy="0"/>
        </a:xfrm>
      </p:grpSpPr>
      <p:sp>
        <p:nvSpPr>
          <p:cNvPr id="740" name="Google Shape;740;p98">
            <a:extLst>
              <a:ext uri="{FF2B5EF4-FFF2-40B4-BE49-F238E27FC236}">
                <a16:creationId xmlns:a16="http://schemas.microsoft.com/office/drawing/2014/main" id="{EE79691C-8DC9-D76B-00A8-E0D01CAE9ECF}"/>
              </a:ext>
            </a:extLst>
          </p:cNvPr>
          <p:cNvSpPr txBox="1">
            <a:spLocks noGrp="1"/>
          </p:cNvSpPr>
          <p:nvPr>
            <p:ph type="sldNum" idx="12"/>
          </p:nvPr>
        </p:nvSpPr>
        <p:spPr>
          <a:xfrm>
            <a:off x="109004" y="6265697"/>
            <a:ext cx="642836"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sz="1600"/>
              <a:pPr/>
              <a:t>102</a:t>
            </a:fld>
            <a:endParaRPr sz="1733" dirty="0">
              <a:solidFill>
                <a:schemeClr val="dk1"/>
              </a:solidFill>
            </a:endParaRPr>
          </a:p>
        </p:txBody>
      </p:sp>
      <p:sp>
        <p:nvSpPr>
          <p:cNvPr id="742" name="Google Shape;742;p98">
            <a:extLst>
              <a:ext uri="{FF2B5EF4-FFF2-40B4-BE49-F238E27FC236}">
                <a16:creationId xmlns:a16="http://schemas.microsoft.com/office/drawing/2014/main" id="{8138EBC8-23D1-BC33-9B29-A664356C443F}"/>
              </a:ext>
            </a:extLst>
          </p:cNvPr>
          <p:cNvSpPr txBox="1"/>
          <p:nvPr/>
        </p:nvSpPr>
        <p:spPr>
          <a:xfrm>
            <a:off x="2170500" y="5837600"/>
            <a:ext cx="10688400" cy="610400"/>
          </a:xfrm>
          <a:prstGeom prst="rect">
            <a:avLst/>
          </a:prstGeom>
          <a:noFill/>
          <a:ln>
            <a:noFill/>
          </a:ln>
        </p:spPr>
        <p:txBody>
          <a:bodyPr spcFirstLastPara="1" wrap="square" lIns="121900" tIns="121900" rIns="121900" bIns="121900" anchor="t" anchorCtr="0">
            <a:noAutofit/>
          </a:bodyPr>
          <a:lstStyle/>
          <a:p>
            <a:pPr marL="609585">
              <a:spcBef>
                <a:spcPts val="2400"/>
              </a:spcBef>
              <a:spcAft>
                <a:spcPts val="2400"/>
              </a:spcAft>
            </a:pPr>
            <a:endParaRPr sz="3200" dirty="0">
              <a:latin typeface="Roboto"/>
              <a:ea typeface="Roboto"/>
              <a:cs typeface="Roboto"/>
              <a:sym typeface="Roboto"/>
            </a:endParaRPr>
          </a:p>
        </p:txBody>
      </p:sp>
      <p:sp>
        <p:nvSpPr>
          <p:cNvPr id="4" name="Google Shape;1058;p79">
            <a:extLst>
              <a:ext uri="{FF2B5EF4-FFF2-40B4-BE49-F238E27FC236}">
                <a16:creationId xmlns:a16="http://schemas.microsoft.com/office/drawing/2014/main" id="{0E046E57-9457-0020-5D9C-822783910D1B}"/>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TP</a:t>
            </a:r>
          </a:p>
        </p:txBody>
      </p:sp>
      <p:sp>
        <p:nvSpPr>
          <p:cNvPr id="6" name="ZoneTexte 5">
            <a:extLst>
              <a:ext uri="{FF2B5EF4-FFF2-40B4-BE49-F238E27FC236}">
                <a16:creationId xmlns:a16="http://schemas.microsoft.com/office/drawing/2014/main" id="{8CEB6842-00D1-33E6-5A4C-B58382744159}"/>
              </a:ext>
            </a:extLst>
          </p:cNvPr>
          <p:cNvSpPr txBox="1"/>
          <p:nvPr/>
        </p:nvSpPr>
        <p:spPr>
          <a:xfrm>
            <a:off x="109004" y="870333"/>
            <a:ext cx="2522985" cy="400110"/>
          </a:xfrm>
          <a:prstGeom prst="rect">
            <a:avLst/>
          </a:prstGeom>
          <a:noFill/>
        </p:spPr>
        <p:txBody>
          <a:bodyPr wrap="square">
            <a:spAutoFit/>
          </a:bodyPr>
          <a:lstStyle/>
          <a:p>
            <a:pPr>
              <a:spcBef>
                <a:spcPts val="1800"/>
              </a:spcBef>
            </a:pPr>
            <a:r>
              <a:rPr lang="fr-FR" sz="2000" b="1" dirty="0">
                <a:latin typeface="Roboto" panose="02000000000000000000" pitchFamily="2" charset="0"/>
                <a:ea typeface="Roboto" panose="02000000000000000000" pitchFamily="2" charset="0"/>
                <a:cs typeface="Roboto" panose="02000000000000000000" pitchFamily="2" charset="0"/>
                <a:sym typeface="Arial"/>
              </a:rPr>
              <a:t>Objectif du TP</a:t>
            </a:r>
          </a:p>
        </p:txBody>
      </p:sp>
      <p:sp>
        <p:nvSpPr>
          <p:cNvPr id="8" name="ZoneTexte 7">
            <a:extLst>
              <a:ext uri="{FF2B5EF4-FFF2-40B4-BE49-F238E27FC236}">
                <a16:creationId xmlns:a16="http://schemas.microsoft.com/office/drawing/2014/main" id="{87BEFEE7-7D5D-5B4C-60EA-472F77AF5A50}"/>
              </a:ext>
            </a:extLst>
          </p:cNvPr>
          <p:cNvSpPr txBox="1"/>
          <p:nvPr/>
        </p:nvSpPr>
        <p:spPr>
          <a:xfrm>
            <a:off x="201827" y="1305936"/>
            <a:ext cx="11788346" cy="830997"/>
          </a:xfrm>
          <a:prstGeom prst="rect">
            <a:avLst/>
          </a:prstGeom>
          <a:noFill/>
        </p:spPr>
        <p:txBody>
          <a:bodyPr wrap="square">
            <a:spAutoFit/>
          </a:bodyPr>
          <a:lstStyle/>
          <a:p>
            <a:pPr marL="342900" indent="-342900" algn="just">
              <a:buFont typeface="Arial" panose="020B0604020202020204" pitchFamily="34" charset="0"/>
              <a:buChar char="•"/>
            </a:pPr>
            <a:r>
              <a:rPr lang="fr-FR" sz="1600" dirty="0"/>
              <a:t>L’objectif de ce projet est de concevoir une application de votre choix en adoptant la méthode agile (Scrum).</a:t>
            </a:r>
          </a:p>
          <a:p>
            <a:pPr marL="342900" indent="-342900" algn="just">
              <a:buFont typeface="Arial" panose="020B0604020202020204" pitchFamily="34" charset="0"/>
              <a:buChar char="•"/>
            </a:pPr>
            <a:r>
              <a:rPr lang="fr-FR" sz="1600" dirty="0"/>
              <a:t>Vous aurez l’opportunité de mettre en pratique les principes et techniques agiles étudiés en cours, tout en travaillant en équipe pour développer les fonctionnalités essentielles de l’application dans un délai limité.</a:t>
            </a:r>
          </a:p>
        </p:txBody>
      </p:sp>
      <p:sp>
        <p:nvSpPr>
          <p:cNvPr id="9" name="ZoneTexte 8">
            <a:extLst>
              <a:ext uri="{FF2B5EF4-FFF2-40B4-BE49-F238E27FC236}">
                <a16:creationId xmlns:a16="http://schemas.microsoft.com/office/drawing/2014/main" id="{B5724EF1-5DBD-B83F-25DD-127160A641A2}"/>
              </a:ext>
            </a:extLst>
          </p:cNvPr>
          <p:cNvSpPr txBox="1"/>
          <p:nvPr/>
        </p:nvSpPr>
        <p:spPr>
          <a:xfrm>
            <a:off x="109004" y="2145517"/>
            <a:ext cx="3610380" cy="400110"/>
          </a:xfrm>
          <a:prstGeom prst="rect">
            <a:avLst/>
          </a:prstGeom>
          <a:noFill/>
        </p:spPr>
        <p:txBody>
          <a:bodyPr wrap="square">
            <a:spAutoFit/>
          </a:bodyPr>
          <a:lstStyle/>
          <a:p>
            <a:pPr>
              <a:spcBef>
                <a:spcPts val="1800"/>
              </a:spcBef>
            </a:pPr>
            <a:r>
              <a:rPr lang="fr-FR" sz="2000" b="1" dirty="0">
                <a:latin typeface="Roboto" panose="02000000000000000000" pitchFamily="2" charset="0"/>
                <a:ea typeface="Roboto" panose="02000000000000000000" pitchFamily="2" charset="0"/>
                <a:cs typeface="Roboto" panose="02000000000000000000" pitchFamily="2" charset="0"/>
                <a:sym typeface="Arial"/>
              </a:rPr>
              <a:t>Instructions du TP</a:t>
            </a:r>
          </a:p>
        </p:txBody>
      </p:sp>
      <p:sp>
        <p:nvSpPr>
          <p:cNvPr id="10" name="ZoneTexte 9">
            <a:extLst>
              <a:ext uri="{FF2B5EF4-FFF2-40B4-BE49-F238E27FC236}">
                <a16:creationId xmlns:a16="http://schemas.microsoft.com/office/drawing/2014/main" id="{DE152533-7800-A065-8630-532AA6076629}"/>
              </a:ext>
            </a:extLst>
          </p:cNvPr>
          <p:cNvSpPr txBox="1"/>
          <p:nvPr/>
        </p:nvSpPr>
        <p:spPr>
          <a:xfrm>
            <a:off x="201827" y="2478357"/>
            <a:ext cx="11788346" cy="4031873"/>
          </a:xfrm>
          <a:prstGeom prst="rect">
            <a:avLst/>
          </a:prstGeom>
          <a:noFill/>
        </p:spPr>
        <p:txBody>
          <a:bodyPr wrap="square">
            <a:spAutoFit/>
          </a:bodyPr>
          <a:lstStyle/>
          <a:p>
            <a:pPr marL="342900" indent="-342900" algn="just">
              <a:buFont typeface="Arial" panose="020B0604020202020204" pitchFamily="34" charset="0"/>
              <a:buChar char="•"/>
            </a:pPr>
            <a:r>
              <a:rPr lang="fr-FR" sz="1600" dirty="0"/>
              <a:t>Vous disposerez de 7 heures pour réaliser ce projet.</a:t>
            </a:r>
          </a:p>
          <a:p>
            <a:pPr marL="342900" indent="-342900" algn="just">
              <a:buFont typeface="Arial" panose="020B0604020202020204" pitchFamily="34" charset="0"/>
              <a:buChar char="•"/>
            </a:pPr>
            <a:r>
              <a:rPr lang="fr-FR" sz="1600" dirty="0"/>
              <a:t>Formez une équipe de 5 à 6 membres, en assignant les rôles prévus par la méthode Scrum :</a:t>
            </a:r>
          </a:p>
          <a:p>
            <a:pPr marL="1257300" lvl="2" indent="-342900" algn="just">
              <a:buFont typeface="Arial" panose="020B0604020202020204" pitchFamily="34" charset="0"/>
              <a:buChar char="•"/>
            </a:pPr>
            <a:r>
              <a:rPr lang="fr-FR" sz="1600" dirty="0"/>
              <a:t>1 Product Owner (PO)</a:t>
            </a:r>
          </a:p>
          <a:p>
            <a:pPr marL="1257300" lvl="2" indent="-342900" algn="just">
              <a:buFont typeface="Arial" panose="020B0604020202020204" pitchFamily="34" charset="0"/>
              <a:buChar char="•"/>
            </a:pPr>
            <a:r>
              <a:rPr lang="fr-FR" sz="1600" dirty="0"/>
              <a:t>1 Scrum Master</a:t>
            </a:r>
          </a:p>
          <a:p>
            <a:pPr marL="1257300" lvl="2" indent="-342900" algn="just">
              <a:buFont typeface="Arial" panose="020B0604020202020204" pitchFamily="34" charset="0"/>
              <a:buChar char="•"/>
            </a:pPr>
            <a:r>
              <a:rPr lang="fr-FR" sz="1600" dirty="0"/>
              <a:t>3 à 4 Développeurs</a:t>
            </a:r>
          </a:p>
          <a:p>
            <a:pPr marL="342900" indent="-342900" algn="just">
              <a:buFont typeface="Arial" panose="020B0604020202020204" pitchFamily="34" charset="0"/>
              <a:buChar char="•"/>
            </a:pPr>
            <a:r>
              <a:rPr lang="fr-FR" sz="1600" dirty="0"/>
              <a:t>Chaque tranche de 2 heures correspond à un sprint.</a:t>
            </a:r>
          </a:p>
          <a:p>
            <a:pPr marL="342900" indent="-342900" algn="just">
              <a:buFont typeface="Arial" panose="020B0604020202020204" pitchFamily="34" charset="0"/>
              <a:buChar char="•"/>
            </a:pPr>
            <a:r>
              <a:rPr lang="fr-FR" sz="1600" dirty="0"/>
              <a:t>Au début de chaque sprint, effectuez une planification (sprint planning) qui servira de guide pour les 2 heures de travail suivantes.</a:t>
            </a:r>
          </a:p>
          <a:p>
            <a:pPr marL="342900" indent="-342900" algn="just">
              <a:buFont typeface="Arial" panose="020B0604020202020204" pitchFamily="34" charset="0"/>
              <a:buChar char="•"/>
            </a:pPr>
            <a:r>
              <a:rPr lang="fr-FR" sz="1600" dirty="0"/>
              <a:t>Avant la fin de chaque sprint, tenez une réunion quotidienne (Daily) d’une durée maximale de 5 minutes pour faire le point sur l’avancement.</a:t>
            </a:r>
          </a:p>
          <a:p>
            <a:pPr marL="342900" indent="-342900" algn="just">
              <a:buFont typeface="Arial" panose="020B0604020202020204" pitchFamily="34" charset="0"/>
              <a:buChar char="•"/>
            </a:pPr>
            <a:r>
              <a:rPr lang="fr-FR" sz="1600" dirty="0"/>
              <a:t>Favoriser la création des US (user story).</a:t>
            </a:r>
          </a:p>
          <a:p>
            <a:pPr marL="342900" indent="-342900" algn="just">
              <a:buFont typeface="Arial" panose="020B0604020202020204" pitchFamily="34" charset="0"/>
              <a:buChar char="•"/>
            </a:pPr>
            <a:r>
              <a:rPr lang="fr-FR" sz="1600" dirty="0"/>
              <a:t>La rétrospective de sprint n'est pas obligatoire, mais elle est fortement conseillée en fonction de votre avancement ; un bonus sera attribué aux équipes qui intègrent cette cérémonie.</a:t>
            </a:r>
          </a:p>
          <a:p>
            <a:pPr marL="342900" indent="-342900" algn="just">
              <a:buFont typeface="Arial" panose="020B0604020202020204" pitchFamily="34" charset="0"/>
              <a:buChar char="•"/>
            </a:pPr>
            <a:r>
              <a:rPr lang="fr-FR" sz="1600" dirty="0"/>
              <a:t>À la fin de chaque sprint fournir un incrément « fini » en fonction de ce qui a été embarqué dans le sprint backlog.</a:t>
            </a:r>
          </a:p>
          <a:p>
            <a:pPr marL="342900" indent="-342900" algn="just">
              <a:buFont typeface="Arial" panose="020B0604020202020204" pitchFamily="34" charset="0"/>
              <a:buChar char="•"/>
            </a:pPr>
            <a:r>
              <a:rPr lang="fr-FR" sz="1600" dirty="0"/>
              <a:t>À la fin du projet, fournir un document récapitulatif de votre progression, basé sur les éléments collectés durant les sprint planning et les Daily (il est important de bien décrire ce qui a été fait dans chaque sprint) il faut également expliquer votre organisation avec la méthode Scrum et présenter le projet réalisé, en mettant en avant les rôles, pratiques Scrum et fonctionnalités développées.</a:t>
            </a:r>
          </a:p>
        </p:txBody>
      </p:sp>
    </p:spTree>
    <p:extLst>
      <p:ext uri="{BB962C8B-B14F-4D97-AF65-F5344CB8AC3E}">
        <p14:creationId xmlns:p14="http://schemas.microsoft.com/office/powerpoint/2010/main" val="19767671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6D5CAA8-A652-4E46-80E9-1EAAB59110D9}"/>
            </a:ext>
          </a:extLst>
        </p:cNvPr>
        <p:cNvGrpSpPr/>
        <p:nvPr/>
      </p:nvGrpSpPr>
      <p:grpSpPr>
        <a:xfrm>
          <a:off x="0" y="0"/>
          <a:ext cx="0" cy="0"/>
          <a:chOff x="0" y="0"/>
          <a:chExt cx="0" cy="0"/>
        </a:xfrm>
      </p:grpSpPr>
      <p:sp>
        <p:nvSpPr>
          <p:cNvPr id="740" name="Google Shape;740;p98">
            <a:extLst>
              <a:ext uri="{FF2B5EF4-FFF2-40B4-BE49-F238E27FC236}">
                <a16:creationId xmlns:a16="http://schemas.microsoft.com/office/drawing/2014/main" id="{E85F2181-4A83-E6F1-478D-A3D714C448C2}"/>
              </a:ext>
            </a:extLst>
          </p:cNvPr>
          <p:cNvSpPr txBox="1">
            <a:spLocks noGrp="1"/>
          </p:cNvSpPr>
          <p:nvPr>
            <p:ph type="sldNum" idx="12"/>
          </p:nvPr>
        </p:nvSpPr>
        <p:spPr>
          <a:xfrm>
            <a:off x="109004" y="6265697"/>
            <a:ext cx="642836"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sz="1600"/>
              <a:pPr/>
              <a:t>103</a:t>
            </a:fld>
            <a:endParaRPr sz="1733" dirty="0">
              <a:solidFill>
                <a:schemeClr val="dk1"/>
              </a:solidFill>
            </a:endParaRPr>
          </a:p>
        </p:txBody>
      </p:sp>
      <p:sp>
        <p:nvSpPr>
          <p:cNvPr id="4" name="Google Shape;1058;p79">
            <a:extLst>
              <a:ext uri="{FF2B5EF4-FFF2-40B4-BE49-F238E27FC236}">
                <a16:creationId xmlns:a16="http://schemas.microsoft.com/office/drawing/2014/main" id="{7F69A111-E283-D1D3-C4A0-B88867F7800D}"/>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TP</a:t>
            </a:r>
          </a:p>
        </p:txBody>
      </p:sp>
      <p:sp>
        <p:nvSpPr>
          <p:cNvPr id="9" name="ZoneTexte 8">
            <a:extLst>
              <a:ext uri="{FF2B5EF4-FFF2-40B4-BE49-F238E27FC236}">
                <a16:creationId xmlns:a16="http://schemas.microsoft.com/office/drawing/2014/main" id="{47553438-5300-0C41-FAE4-AA56EA697ABD}"/>
              </a:ext>
            </a:extLst>
          </p:cNvPr>
          <p:cNvSpPr txBox="1"/>
          <p:nvPr/>
        </p:nvSpPr>
        <p:spPr>
          <a:xfrm>
            <a:off x="109004" y="1038077"/>
            <a:ext cx="3610380" cy="400110"/>
          </a:xfrm>
          <a:prstGeom prst="rect">
            <a:avLst/>
          </a:prstGeom>
          <a:noFill/>
        </p:spPr>
        <p:txBody>
          <a:bodyPr wrap="square">
            <a:spAutoFit/>
          </a:bodyPr>
          <a:lstStyle/>
          <a:p>
            <a:pPr>
              <a:spcBef>
                <a:spcPts val="1800"/>
              </a:spcBef>
            </a:pPr>
            <a:r>
              <a:rPr lang="fr-FR" sz="2000" b="1" dirty="0">
                <a:latin typeface="Roboto" panose="02000000000000000000" pitchFamily="2" charset="0"/>
                <a:ea typeface="Roboto" panose="02000000000000000000" pitchFamily="2" charset="0"/>
                <a:cs typeface="Roboto" panose="02000000000000000000" pitchFamily="2" charset="0"/>
                <a:sym typeface="Arial"/>
              </a:rPr>
              <a:t>Instructions du TP</a:t>
            </a:r>
          </a:p>
        </p:txBody>
      </p:sp>
      <p:sp>
        <p:nvSpPr>
          <p:cNvPr id="10" name="ZoneTexte 9">
            <a:extLst>
              <a:ext uri="{FF2B5EF4-FFF2-40B4-BE49-F238E27FC236}">
                <a16:creationId xmlns:a16="http://schemas.microsoft.com/office/drawing/2014/main" id="{D889B49B-71A1-FB33-25B6-7C677DBBB8D4}"/>
              </a:ext>
            </a:extLst>
          </p:cNvPr>
          <p:cNvSpPr txBox="1"/>
          <p:nvPr/>
        </p:nvSpPr>
        <p:spPr>
          <a:xfrm>
            <a:off x="201827" y="1370917"/>
            <a:ext cx="11788346" cy="2800767"/>
          </a:xfrm>
          <a:prstGeom prst="rect">
            <a:avLst/>
          </a:prstGeom>
          <a:noFill/>
        </p:spPr>
        <p:txBody>
          <a:bodyPr wrap="square">
            <a:spAutoFit/>
          </a:bodyPr>
          <a:lstStyle/>
          <a:p>
            <a:pPr marL="342900" indent="-342900" algn="just">
              <a:buFont typeface="Arial" panose="020B0604020202020204" pitchFamily="34" charset="0"/>
              <a:buChar char="•"/>
            </a:pPr>
            <a:r>
              <a:rPr lang="fr-FR" sz="1600" dirty="0"/>
              <a:t>Tous les membres de l’équipe doivent participer activement au projet, en respectant pleinement les responsabilités de leur rôle. Chaque rôle doit s'en tenir à ses propres tâches : par exemple, seul le Scrum Master est chargé d'animer les réunions et de fournir les documents à la fin de chaque sprint/ Le PO gérer les tâches a développer et la priorité.</a:t>
            </a:r>
          </a:p>
          <a:p>
            <a:pPr marL="342900" indent="-342900" algn="just">
              <a:buFont typeface="Arial" panose="020B0604020202020204" pitchFamily="34" charset="0"/>
              <a:buChar char="•"/>
            </a:pPr>
            <a:r>
              <a:rPr lang="fr-FR" sz="1600" dirty="0"/>
              <a:t>La collaboration et la communication entre les membres sont essentielles.</a:t>
            </a:r>
          </a:p>
          <a:p>
            <a:pPr marL="342900" indent="-342900" algn="just">
              <a:buFont typeface="Arial" panose="020B0604020202020204" pitchFamily="34" charset="0"/>
              <a:buChar char="•"/>
            </a:pPr>
            <a:r>
              <a:rPr lang="fr-FR" sz="1600" dirty="0"/>
              <a:t>Respectez les principes agiles, tels que l’itération rapide, les retours réguliers et l’adaptabilité face aux changements.</a:t>
            </a:r>
          </a:p>
          <a:p>
            <a:pPr marL="342900" indent="-342900" algn="just">
              <a:buFont typeface="Arial" panose="020B0604020202020204" pitchFamily="34" charset="0"/>
              <a:buChar char="•"/>
            </a:pPr>
            <a:r>
              <a:rPr lang="fr-FR" sz="1600" dirty="0"/>
              <a:t>Il est recommandé d’utiliser des outils de gestion de projet agile, comme Jira ou AgileTaskBoard, pour visualiser les tâches, suivre le progrès et coordonner le travail de l’équipe.</a:t>
            </a:r>
          </a:p>
          <a:p>
            <a:pPr marL="342900" indent="-342900" algn="just">
              <a:buFont typeface="Arial" panose="020B0604020202020204" pitchFamily="34" charset="0"/>
              <a:buChar char="•"/>
            </a:pPr>
            <a:r>
              <a:rPr lang="fr-FR" sz="1600" dirty="0"/>
              <a:t>Le temps alloué pour ce TP est de 7 heures, il est donc important d’utiliser efficacement le temps disponible pour maximiser les résultats. </a:t>
            </a:r>
          </a:p>
          <a:p>
            <a:pPr marL="342900" indent="-342900" algn="just">
              <a:buFont typeface="Arial" panose="020B0604020202020204" pitchFamily="34" charset="0"/>
              <a:buChar char="•"/>
            </a:pPr>
            <a:endParaRPr lang="fr-FR" sz="1600" dirty="0"/>
          </a:p>
          <a:p>
            <a:pPr marL="342900" indent="-342900" algn="just">
              <a:buFont typeface="Arial" panose="020B0604020202020204" pitchFamily="34" charset="0"/>
              <a:buChar char="•"/>
            </a:pPr>
            <a:r>
              <a:rPr lang="fr-FR" sz="1600" dirty="0"/>
              <a:t>PS : Je suis disponible pour vous aider, Bon courage</a:t>
            </a:r>
          </a:p>
        </p:txBody>
      </p:sp>
    </p:spTree>
    <p:extLst>
      <p:ext uri="{BB962C8B-B14F-4D97-AF65-F5344CB8AC3E}">
        <p14:creationId xmlns:p14="http://schemas.microsoft.com/office/powerpoint/2010/main" val="1546292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11</a:t>
            </a:fld>
            <a:endParaRPr sz="1733">
              <a:solidFill>
                <a:schemeClr val="dk1"/>
              </a:solidFill>
            </a:endParaRPr>
          </a:p>
        </p:txBody>
      </p:sp>
      <p:sp>
        <p:nvSpPr>
          <p:cNvPr id="342" name="Google Shape;342;p52"/>
          <p:cNvSpPr txBox="1">
            <a:spLocks noGrp="1"/>
          </p:cNvSpPr>
          <p:nvPr>
            <p:ph type="subTitle" idx="1"/>
          </p:nvPr>
        </p:nvSpPr>
        <p:spPr>
          <a:xfrm>
            <a:off x="4055000" y="1139664"/>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sz="1800" dirty="0"/>
              <a:t>Cycle en V</a:t>
            </a:r>
            <a:endParaRPr sz="1800" dirty="0"/>
          </a:p>
        </p:txBody>
      </p:sp>
      <p:sp>
        <p:nvSpPr>
          <p:cNvPr id="343" name="Google Shape;343;p52"/>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a:t>Un peu d’histoire...</a:t>
            </a:r>
            <a:endParaRPr sz="6400"/>
          </a:p>
        </p:txBody>
      </p:sp>
      <p:pic>
        <p:nvPicPr>
          <p:cNvPr id="344" name="Google Shape;344;p52"/>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345" name="Google Shape;345;p52"/>
          <p:cNvSpPr txBox="1"/>
          <p:nvPr/>
        </p:nvSpPr>
        <p:spPr>
          <a:xfrm>
            <a:off x="260767" y="1341167"/>
            <a:ext cx="11695200" cy="4720800"/>
          </a:xfrm>
          <a:prstGeom prst="rect">
            <a:avLst/>
          </a:prstGeom>
          <a:noFill/>
          <a:ln>
            <a:noFill/>
          </a:ln>
        </p:spPr>
        <p:txBody>
          <a:bodyPr spcFirstLastPara="1" wrap="square" lIns="121900" tIns="121900" rIns="121900" bIns="121900" anchor="t" anchorCtr="0">
            <a:noAutofit/>
          </a:bodyPr>
          <a:lstStyle/>
          <a:p>
            <a:pPr marL="3047924"/>
            <a:endParaRPr sz="2400"/>
          </a:p>
        </p:txBody>
      </p:sp>
      <p:pic>
        <p:nvPicPr>
          <p:cNvPr id="346" name="Google Shape;346;p52"/>
          <p:cNvPicPr preferRelativeResize="0"/>
          <p:nvPr/>
        </p:nvPicPr>
        <p:blipFill>
          <a:blip r:embed="rId4">
            <a:alphaModFix/>
          </a:blip>
          <a:stretch>
            <a:fillRect/>
          </a:stretch>
        </p:blipFill>
        <p:spPr>
          <a:xfrm>
            <a:off x="5499100" y="1538501"/>
            <a:ext cx="6692901" cy="4594352"/>
          </a:xfrm>
          <a:prstGeom prst="rect">
            <a:avLst/>
          </a:prstGeom>
          <a:noFill/>
          <a:ln>
            <a:noFill/>
          </a:ln>
        </p:spPr>
      </p:pic>
      <p:sp>
        <p:nvSpPr>
          <p:cNvPr id="347" name="Google Shape;347;p52"/>
          <p:cNvSpPr txBox="1"/>
          <p:nvPr/>
        </p:nvSpPr>
        <p:spPr>
          <a:xfrm>
            <a:off x="109004" y="1683348"/>
            <a:ext cx="5301196" cy="4378619"/>
          </a:xfrm>
          <a:prstGeom prst="rect">
            <a:avLst/>
          </a:prstGeom>
          <a:noFill/>
          <a:ln>
            <a:noFill/>
          </a:ln>
        </p:spPr>
        <p:txBody>
          <a:bodyPr spcFirstLastPara="1" wrap="square" lIns="121900" tIns="121900" rIns="121900" bIns="121900" anchor="t" anchorCtr="0">
            <a:noAutofit/>
          </a:bodyPr>
          <a:lstStyle/>
          <a:p>
            <a:pPr algn="just"/>
            <a:r>
              <a:rPr lang="fr" sz="2400" dirty="0">
                <a:latin typeface="Roboto Condensed" panose="02000000000000000000" pitchFamily="2" charset="0"/>
                <a:ea typeface="Roboto Condensed" panose="02000000000000000000" pitchFamily="2" charset="0"/>
                <a:cs typeface="Roboto Condensed" panose="02000000000000000000" pitchFamily="2" charset="0"/>
                <a:sym typeface="Roboto"/>
              </a:rPr>
              <a:t>Exemple de planning réalisé à partir du logiciel</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a:p>
            <a:pPr algn="just"/>
            <a:r>
              <a:rPr lang="fr" sz="2400" dirty="0">
                <a:latin typeface="Roboto Condensed" panose="02000000000000000000" pitchFamily="2" charset="0"/>
                <a:ea typeface="Roboto Condensed" panose="02000000000000000000" pitchFamily="2" charset="0"/>
                <a:cs typeface="Roboto Condensed" panose="02000000000000000000" pitchFamily="2" charset="0"/>
                <a:sym typeface="Roboto"/>
              </a:rPr>
              <a:t>GanttProject.</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a:p>
            <a:pPr algn="just"/>
            <a:endParaRPr sz="20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a:p>
            <a:pPr algn="just"/>
            <a:r>
              <a:rPr lang="fr" sz="2400" dirty="0">
                <a:latin typeface="Roboto Condensed" panose="02000000000000000000" pitchFamily="2" charset="0"/>
                <a:ea typeface="Roboto Condensed" panose="02000000000000000000" pitchFamily="2" charset="0"/>
                <a:cs typeface="Roboto Condensed" panose="02000000000000000000" pitchFamily="2" charset="0"/>
                <a:sym typeface="Roboto"/>
              </a:rPr>
              <a:t>Ici, tout doit être planifié: les dates de début et de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a:p>
            <a:pPr algn="just"/>
            <a:r>
              <a:rPr lang="fr" sz="2400" dirty="0">
                <a:latin typeface="Roboto Condensed" panose="02000000000000000000" pitchFamily="2" charset="0"/>
                <a:ea typeface="Roboto Condensed" panose="02000000000000000000" pitchFamily="2" charset="0"/>
                <a:cs typeface="Roboto Condensed" panose="02000000000000000000" pitchFamily="2" charset="0"/>
                <a:sym typeface="Roboto"/>
              </a:rPr>
              <a:t>fin de réalisation, la personne (ou “ressource”)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a:p>
            <a:pPr algn="just"/>
            <a:r>
              <a:rPr lang="fr" sz="2400" dirty="0">
                <a:latin typeface="Roboto Condensed" panose="02000000000000000000" pitchFamily="2" charset="0"/>
                <a:ea typeface="Roboto Condensed" panose="02000000000000000000" pitchFamily="2" charset="0"/>
                <a:cs typeface="Roboto Condensed" panose="02000000000000000000" pitchFamily="2" charset="0"/>
                <a:sym typeface="Roboto"/>
              </a:rPr>
              <a:t>réalisant les travaux.</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3"/>
          <p:cNvSpPr txBox="1"/>
          <p:nvPr/>
        </p:nvSpPr>
        <p:spPr>
          <a:xfrm>
            <a:off x="634331" y="2155167"/>
            <a:ext cx="53888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Simplicité du modèle</a:t>
            </a:r>
            <a:b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br>
            <a:endParaRPr sz="320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54" name="Google Shape;354;p53"/>
          <p:cNvSpPr/>
          <p:nvPr/>
        </p:nvSpPr>
        <p:spPr>
          <a:xfrm>
            <a:off x="109004" y="2162216"/>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55" name="Google Shape;355;p53"/>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12</a:t>
            </a:fld>
            <a:endParaRPr sz="1733">
              <a:solidFill>
                <a:schemeClr val="dk1"/>
              </a:solidFill>
            </a:endParaRPr>
          </a:p>
        </p:txBody>
      </p:sp>
      <p:sp>
        <p:nvSpPr>
          <p:cNvPr id="356" name="Google Shape;356;p53"/>
          <p:cNvSpPr txBox="1">
            <a:spLocks noGrp="1"/>
          </p:cNvSpPr>
          <p:nvPr>
            <p:ph type="subTitle" idx="1"/>
          </p:nvPr>
        </p:nvSpPr>
        <p:spPr>
          <a:xfrm>
            <a:off x="2832100" y="1200932"/>
            <a:ext cx="6422900" cy="565695"/>
          </a:xfrm>
          <a:prstGeom prst="rect">
            <a:avLst/>
          </a:prstGeom>
          <a:noFill/>
          <a:ln>
            <a:noFill/>
          </a:ln>
        </p:spPr>
        <p:txBody>
          <a:bodyPr spcFirstLastPara="1" vert="horz" wrap="square" lIns="121900" tIns="121900" rIns="121900" bIns="121900" rtlCol="0" anchor="ctr" anchorCtr="0">
            <a:noAutofit/>
          </a:bodyPr>
          <a:lstStyle/>
          <a:p>
            <a:pPr marL="0" indent="0"/>
            <a:r>
              <a:rPr lang="fr" sz="1800" dirty="0">
                <a:latin typeface="Roboto Condensed" panose="02000000000000000000" pitchFamily="2" charset="0"/>
                <a:ea typeface="Roboto Condensed" panose="02000000000000000000" pitchFamily="2" charset="0"/>
                <a:cs typeface="Roboto Condensed" panose="02000000000000000000" pitchFamily="2" charset="0"/>
              </a:rPr>
              <a:t>Avantages et inconvénients</a:t>
            </a:r>
            <a:endParaRPr sz="1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57" name="Google Shape;357;p53"/>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358" name="Google Shape;358;p53"/>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359" name="Google Shape;359;p53"/>
          <p:cNvSpPr txBox="1"/>
          <p:nvPr/>
        </p:nvSpPr>
        <p:spPr>
          <a:xfrm>
            <a:off x="1927900" y="2811307"/>
            <a:ext cx="7248600" cy="4148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Le planning est prévu à l’avance</a:t>
            </a:r>
            <a:br>
              <a:rPr lang="fr" sz="3200" dirty="0">
                <a:solidFill>
                  <a:srgbClr val="929292"/>
                </a:solidFill>
                <a:latin typeface="Roboto"/>
                <a:ea typeface="Roboto"/>
                <a:cs typeface="Roboto"/>
                <a:sym typeface="Roboto"/>
              </a:rPr>
            </a:br>
            <a:endParaRPr sz="3200" dirty="0">
              <a:solidFill>
                <a:srgbClr val="000000"/>
              </a:solidFill>
              <a:latin typeface="Roboto"/>
              <a:ea typeface="Roboto"/>
              <a:cs typeface="Roboto"/>
              <a:sym typeface="Roboto"/>
            </a:endParaRPr>
          </a:p>
        </p:txBody>
      </p:sp>
      <p:sp>
        <p:nvSpPr>
          <p:cNvPr id="360" name="Google Shape;360;p53"/>
          <p:cNvSpPr/>
          <p:nvPr/>
        </p:nvSpPr>
        <p:spPr>
          <a:xfrm>
            <a:off x="1402573" y="2811307"/>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61" name="Google Shape;361;p53"/>
          <p:cNvSpPr txBox="1"/>
          <p:nvPr/>
        </p:nvSpPr>
        <p:spPr>
          <a:xfrm>
            <a:off x="3049331" y="3535078"/>
            <a:ext cx="5388800" cy="479967"/>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Facilement contractualisable</a:t>
            </a:r>
            <a:br>
              <a:rPr lang="fr" sz="3200" dirty="0">
                <a:solidFill>
                  <a:srgbClr val="929292"/>
                </a:solidFill>
                <a:latin typeface="Roboto"/>
                <a:ea typeface="Roboto"/>
                <a:cs typeface="Roboto"/>
                <a:sym typeface="Roboto"/>
              </a:rPr>
            </a:br>
            <a:endParaRPr sz="3200" dirty="0">
              <a:solidFill>
                <a:srgbClr val="000000"/>
              </a:solidFill>
              <a:latin typeface="Roboto"/>
              <a:ea typeface="Roboto"/>
              <a:cs typeface="Roboto"/>
              <a:sym typeface="Roboto"/>
            </a:endParaRPr>
          </a:p>
        </p:txBody>
      </p:sp>
      <p:sp>
        <p:nvSpPr>
          <p:cNvPr id="362" name="Google Shape;362;p53"/>
          <p:cNvSpPr/>
          <p:nvPr/>
        </p:nvSpPr>
        <p:spPr>
          <a:xfrm>
            <a:off x="2530159" y="3567662"/>
            <a:ext cx="377091"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 name="Google Shape;361;p53">
            <a:extLst>
              <a:ext uri="{FF2B5EF4-FFF2-40B4-BE49-F238E27FC236}">
                <a16:creationId xmlns:a16="http://schemas.microsoft.com/office/drawing/2014/main" id="{B58B580B-1E62-4BB0-7C0D-8C863DBB97F1}"/>
              </a:ext>
            </a:extLst>
          </p:cNvPr>
          <p:cNvSpPr txBox="1"/>
          <p:nvPr/>
        </p:nvSpPr>
        <p:spPr>
          <a:xfrm>
            <a:off x="3989131" y="4262664"/>
            <a:ext cx="5388800" cy="479967"/>
          </a:xfrm>
          <a:prstGeom prst="rect">
            <a:avLst/>
          </a:prstGeom>
          <a:noFill/>
          <a:ln>
            <a:noFill/>
          </a:ln>
        </p:spPr>
        <p:txBody>
          <a:bodyPr spcFirstLastPara="1" wrap="square" lIns="0" tIns="0" rIns="0" bIns="0" anchor="t" anchorCtr="0">
            <a:noAutofit/>
          </a:bodyPr>
          <a:lstStyle/>
          <a:p>
            <a:pPr>
              <a:buClr>
                <a:srgbClr val="000000"/>
              </a:buClr>
              <a:buSzPts val="1100"/>
            </a:pPr>
            <a:r>
              <a:rPr lang="fr-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Documentation complète</a:t>
            </a:r>
            <a:b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b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5" name="Google Shape;362;p53">
            <a:extLst>
              <a:ext uri="{FF2B5EF4-FFF2-40B4-BE49-F238E27FC236}">
                <a16:creationId xmlns:a16="http://schemas.microsoft.com/office/drawing/2014/main" id="{B75F94C2-F9A4-7BE7-02B1-E10D97B319A2}"/>
              </a:ext>
            </a:extLst>
          </p:cNvPr>
          <p:cNvSpPr/>
          <p:nvPr/>
        </p:nvSpPr>
        <p:spPr>
          <a:xfrm>
            <a:off x="3469959" y="4295248"/>
            <a:ext cx="377091"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6" name="Google Shape;361;p53">
            <a:extLst>
              <a:ext uri="{FF2B5EF4-FFF2-40B4-BE49-F238E27FC236}">
                <a16:creationId xmlns:a16="http://schemas.microsoft.com/office/drawing/2014/main" id="{444AE6C5-D084-DEDC-4E13-7649AA5B7A8F}"/>
              </a:ext>
            </a:extLst>
          </p:cNvPr>
          <p:cNvSpPr txBox="1"/>
          <p:nvPr/>
        </p:nvSpPr>
        <p:spPr>
          <a:xfrm>
            <a:off x="4979730" y="4918804"/>
            <a:ext cx="7351970" cy="479967"/>
          </a:xfrm>
          <a:prstGeom prst="rect">
            <a:avLst/>
          </a:prstGeom>
          <a:noFill/>
          <a:ln>
            <a:noFill/>
          </a:ln>
        </p:spPr>
        <p:txBody>
          <a:bodyPr spcFirstLastPara="1" wrap="square" lIns="0" tIns="0" rIns="0" bIns="0" anchor="t" anchorCtr="0">
            <a:noAutofit/>
          </a:bodyPr>
          <a:lstStyle/>
          <a:p>
            <a:pPr>
              <a:buClr>
                <a:srgbClr val="000000"/>
              </a:buClr>
              <a:buSzPts val="1100"/>
            </a:pPr>
            <a:r>
              <a:rPr lang="fr-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Idéal pour des projets à exigences stables </a:t>
            </a: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7" name="Google Shape;362;p53">
            <a:extLst>
              <a:ext uri="{FF2B5EF4-FFF2-40B4-BE49-F238E27FC236}">
                <a16:creationId xmlns:a16="http://schemas.microsoft.com/office/drawing/2014/main" id="{AFE8096D-BC71-1539-2FC3-C3F447CE86C5}"/>
              </a:ext>
            </a:extLst>
          </p:cNvPr>
          <p:cNvSpPr/>
          <p:nvPr/>
        </p:nvSpPr>
        <p:spPr>
          <a:xfrm>
            <a:off x="4460559" y="5084186"/>
            <a:ext cx="377091"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13</a:t>
            </a:fld>
            <a:endParaRPr sz="1733">
              <a:solidFill>
                <a:schemeClr val="dk1"/>
              </a:solidFill>
            </a:endParaRPr>
          </a:p>
        </p:txBody>
      </p:sp>
      <p:sp>
        <p:nvSpPr>
          <p:cNvPr id="370" name="Google Shape;370;p54"/>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371" name="Google Shape;371;p54"/>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372" name="Google Shape;372;p54"/>
          <p:cNvSpPr txBox="1"/>
          <p:nvPr/>
        </p:nvSpPr>
        <p:spPr>
          <a:xfrm>
            <a:off x="2501700" y="1713600"/>
            <a:ext cx="53888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Faible tolérance à l’erreur</a:t>
            </a:r>
            <a:b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br>
            <a:endParaRPr sz="3200" dirty="0">
              <a:solidFill>
                <a:srgbClr val="000000"/>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73" name="Google Shape;373;p54"/>
          <p:cNvSpPr/>
          <p:nvPr/>
        </p:nvSpPr>
        <p:spPr>
          <a:xfrm>
            <a:off x="1976373" y="1774351"/>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74" name="Google Shape;374;p54"/>
          <p:cNvSpPr txBox="1"/>
          <p:nvPr/>
        </p:nvSpPr>
        <p:spPr>
          <a:xfrm>
            <a:off x="2501700" y="2553284"/>
            <a:ext cx="93964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Tout est anticipé, aucune possibilité de s’adapter</a:t>
            </a:r>
            <a:b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b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75" name="Google Shape;375;p54"/>
          <p:cNvSpPr/>
          <p:nvPr/>
        </p:nvSpPr>
        <p:spPr>
          <a:xfrm>
            <a:off x="1976373" y="2588817"/>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76" name="Google Shape;376;p54"/>
          <p:cNvSpPr txBox="1"/>
          <p:nvPr/>
        </p:nvSpPr>
        <p:spPr>
          <a:xfrm>
            <a:off x="2501700" y="3410717"/>
            <a:ext cx="53888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Aucune innovation possible</a:t>
            </a:r>
            <a:b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b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77" name="Google Shape;377;p54"/>
          <p:cNvSpPr/>
          <p:nvPr/>
        </p:nvSpPr>
        <p:spPr>
          <a:xfrm>
            <a:off x="1976373" y="3452900"/>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78" name="Google Shape;378;p54"/>
          <p:cNvSpPr txBox="1"/>
          <p:nvPr/>
        </p:nvSpPr>
        <p:spPr>
          <a:xfrm>
            <a:off x="2501700" y="4268167"/>
            <a:ext cx="96904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Réalisation qui peut s’éloigner de l’objectif du client</a:t>
            </a: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79" name="Google Shape;379;p54"/>
          <p:cNvSpPr/>
          <p:nvPr/>
        </p:nvSpPr>
        <p:spPr>
          <a:xfrm>
            <a:off x="1976373" y="4268167"/>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80" name="Google Shape;380;p54"/>
          <p:cNvSpPr txBox="1"/>
          <p:nvPr/>
        </p:nvSpPr>
        <p:spPr>
          <a:xfrm>
            <a:off x="2501700" y="5125600"/>
            <a:ext cx="9112000" cy="267600"/>
          </a:xfrm>
          <a:prstGeom prst="rect">
            <a:avLst/>
          </a:prstGeom>
          <a:noFill/>
          <a:ln>
            <a:noFill/>
          </a:ln>
        </p:spPr>
        <p:txBody>
          <a:bodyPr spcFirstLastPara="1" wrap="square" lIns="0" tIns="0" rIns="0" bIns="0" anchor="t" anchorCtr="0">
            <a:noAutofit/>
          </a:bodyPr>
          <a:lstStyle/>
          <a:p>
            <a:pPr>
              <a:buClr>
                <a:srgbClr val="000000"/>
              </a:buClr>
              <a:buSzPts val="1100"/>
            </a:pPr>
            <a:r>
              <a:rPr lang="f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rPr>
              <a:t>Risque de découverte tardive de spécifications fausses, incomplètes </a:t>
            </a:r>
            <a:endParaRPr sz="32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81" name="Google Shape;381;p54"/>
          <p:cNvSpPr/>
          <p:nvPr/>
        </p:nvSpPr>
        <p:spPr>
          <a:xfrm>
            <a:off x="1976373" y="5131467"/>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 name="Google Shape;356;p53">
            <a:extLst>
              <a:ext uri="{FF2B5EF4-FFF2-40B4-BE49-F238E27FC236}">
                <a16:creationId xmlns:a16="http://schemas.microsoft.com/office/drawing/2014/main" id="{8C149F0B-F855-343C-77A0-BA3270383538}"/>
              </a:ext>
            </a:extLst>
          </p:cNvPr>
          <p:cNvSpPr txBox="1">
            <a:spLocks/>
          </p:cNvSpPr>
          <p:nvPr/>
        </p:nvSpPr>
        <p:spPr>
          <a:xfrm>
            <a:off x="2884550" y="1078166"/>
            <a:ext cx="6422900" cy="565695"/>
          </a:xfrm>
          <a:prstGeom prst="rect">
            <a:avLst/>
          </a:prstGeom>
          <a:noFill/>
          <a:ln>
            <a:noFill/>
          </a:ln>
        </p:spPr>
        <p:txBody>
          <a:bodyPr spcFirstLastPara="1" vert="horz" wrap="square" lIns="121900" tIns="121900" rIns="121900" bIns="121900" rtlCol="0" anchor="ctr" anchorCtr="0">
            <a:noAutofit/>
          </a:bodyPr>
          <a:lstStyle>
            <a:lvl1pPr marL="228600" marR="0" lvl="0" indent="-228600" algn="ctr" defTabSz="914400" rtl="0" eaLnBrk="1" latinLnBrk="0" hangingPunct="1">
              <a:lnSpc>
                <a:spcPct val="100000"/>
              </a:lnSpc>
              <a:spcBef>
                <a:spcPts val="0"/>
              </a:spcBef>
              <a:spcAft>
                <a:spcPts val="0"/>
              </a:spcAft>
              <a:buClr>
                <a:srgbClr val="999999"/>
              </a:buClr>
              <a:buSzPts val="1400"/>
              <a:buFont typeface="Roboto"/>
              <a:buNone/>
              <a:defRPr sz="1600" b="0" i="0" u="none" strike="noStrike" kern="1200" cap="none">
                <a:solidFill>
                  <a:srgbClr val="999999"/>
                </a:solidFill>
                <a:latin typeface="Roboto"/>
                <a:ea typeface="Roboto"/>
                <a:cs typeface="Roboto"/>
                <a:sym typeface="Roboto"/>
              </a:defRPr>
            </a:lvl1pPr>
            <a:lvl2pPr marL="685800" marR="0" lvl="1"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9pPr>
          </a:lstStyle>
          <a:p>
            <a:pPr marL="0" indent="0"/>
            <a:r>
              <a:rPr lang="fr-FR" sz="1800" dirty="0">
                <a:latin typeface="Roboto Condensed" panose="02000000000000000000" pitchFamily="2" charset="0"/>
                <a:ea typeface="Roboto Condensed" panose="02000000000000000000" pitchFamily="2" charset="0"/>
                <a:cs typeface="Roboto Condensed" panose="02000000000000000000" pitchFamily="2" charset="0"/>
              </a:rPr>
              <a:t>Avantages et inconvénients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14</a:t>
            </a:fld>
            <a:endParaRPr sz="1733">
              <a:solidFill>
                <a:schemeClr val="dk1"/>
              </a:solidFill>
            </a:endParaRPr>
          </a:p>
        </p:txBody>
      </p:sp>
      <p:sp>
        <p:nvSpPr>
          <p:cNvPr id="370" name="Google Shape;370;p54"/>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371" name="Google Shape;371;p54"/>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Google Shape;356;p53">
            <a:extLst>
              <a:ext uri="{FF2B5EF4-FFF2-40B4-BE49-F238E27FC236}">
                <a16:creationId xmlns:a16="http://schemas.microsoft.com/office/drawing/2014/main" id="{8C149F0B-F855-343C-77A0-BA3270383538}"/>
              </a:ext>
            </a:extLst>
          </p:cNvPr>
          <p:cNvSpPr txBox="1">
            <a:spLocks/>
          </p:cNvSpPr>
          <p:nvPr/>
        </p:nvSpPr>
        <p:spPr>
          <a:xfrm>
            <a:off x="2884550" y="1078166"/>
            <a:ext cx="6422900" cy="565695"/>
          </a:xfrm>
          <a:prstGeom prst="rect">
            <a:avLst/>
          </a:prstGeom>
          <a:noFill/>
          <a:ln>
            <a:noFill/>
          </a:ln>
        </p:spPr>
        <p:txBody>
          <a:bodyPr spcFirstLastPara="1" vert="horz" wrap="square" lIns="121900" tIns="121900" rIns="121900" bIns="121900" rtlCol="0" anchor="ctr" anchorCtr="0">
            <a:noAutofit/>
          </a:bodyPr>
          <a:lstStyle>
            <a:lvl1pPr marL="228600" marR="0" lvl="0" indent="-228600" algn="ctr" defTabSz="914400" rtl="0" eaLnBrk="1" latinLnBrk="0" hangingPunct="1">
              <a:lnSpc>
                <a:spcPct val="100000"/>
              </a:lnSpc>
              <a:spcBef>
                <a:spcPts val="0"/>
              </a:spcBef>
              <a:spcAft>
                <a:spcPts val="0"/>
              </a:spcAft>
              <a:buClr>
                <a:srgbClr val="999999"/>
              </a:buClr>
              <a:buSzPts val="1400"/>
              <a:buFont typeface="Roboto"/>
              <a:buNone/>
              <a:defRPr sz="1600" b="0" i="0" u="none" strike="noStrike" kern="1200" cap="none">
                <a:solidFill>
                  <a:srgbClr val="999999"/>
                </a:solidFill>
                <a:latin typeface="Roboto"/>
                <a:ea typeface="Roboto"/>
                <a:cs typeface="Roboto"/>
                <a:sym typeface="Roboto"/>
              </a:defRPr>
            </a:lvl1pPr>
            <a:lvl2pPr marL="685800" marR="0" lvl="1"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9pPr>
          </a:lstStyle>
          <a:p>
            <a:pPr marL="0" indent="0"/>
            <a:r>
              <a:rPr lang="fr-FR" sz="1800" dirty="0">
                <a:latin typeface="Roboto Condensed" panose="02000000000000000000" pitchFamily="2" charset="0"/>
                <a:ea typeface="Roboto Condensed" panose="02000000000000000000" pitchFamily="2" charset="0"/>
                <a:cs typeface="Roboto Condensed" panose="02000000000000000000" pitchFamily="2" charset="0"/>
              </a:rPr>
              <a:t>Quizz</a:t>
            </a:r>
          </a:p>
        </p:txBody>
      </p:sp>
      <p:sp>
        <p:nvSpPr>
          <p:cNvPr id="3" name="ZoneTexte 2">
            <a:extLst>
              <a:ext uri="{FF2B5EF4-FFF2-40B4-BE49-F238E27FC236}">
                <a16:creationId xmlns:a16="http://schemas.microsoft.com/office/drawing/2014/main" id="{D30D029C-61AA-FCC7-7C63-FB0A52ABF48D}"/>
              </a:ext>
            </a:extLst>
          </p:cNvPr>
          <p:cNvSpPr txBox="1"/>
          <p:nvPr/>
        </p:nvSpPr>
        <p:spPr>
          <a:xfrm>
            <a:off x="295835" y="3244334"/>
            <a:ext cx="11896165" cy="584775"/>
          </a:xfrm>
          <a:prstGeom prst="rect">
            <a:avLst/>
          </a:prstGeom>
          <a:noFill/>
        </p:spPr>
        <p:txBody>
          <a:bodyPr wrap="square">
            <a:spAutoFit/>
          </a:bodyPr>
          <a:lstStyle/>
          <a:p>
            <a:r>
              <a:rPr lang="fr-FR" sz="3200" b="1" dirty="0">
                <a:latin typeface="Roboto" panose="02000000000000000000" pitchFamily="2" charset="0"/>
                <a:ea typeface="Roboto" panose="02000000000000000000" pitchFamily="2" charset="0"/>
                <a:cs typeface="Roboto" panose="02000000000000000000" pitchFamily="2" charset="0"/>
              </a:rPr>
              <a:t>https://quizizz.com/admin/quiz/67031394e4aded9b7c5da3fd</a:t>
            </a:r>
          </a:p>
        </p:txBody>
      </p:sp>
    </p:spTree>
    <p:extLst>
      <p:ext uri="{BB962C8B-B14F-4D97-AF65-F5344CB8AC3E}">
        <p14:creationId xmlns:p14="http://schemas.microsoft.com/office/powerpoint/2010/main" val="111527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p:nvPr/>
        </p:nvSpPr>
        <p:spPr>
          <a:xfrm>
            <a:off x="0" y="0"/>
            <a:ext cx="12192000" cy="6858000"/>
          </a:xfrm>
          <a:prstGeom prst="rect">
            <a:avLst/>
          </a:pr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387" name="Google Shape;387;p55"/>
          <p:cNvSpPr txBox="1"/>
          <p:nvPr/>
        </p:nvSpPr>
        <p:spPr>
          <a:xfrm>
            <a:off x="2314901" y="4430817"/>
            <a:ext cx="7542400" cy="533600"/>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 sz="5333" dirty="0">
                <a:solidFill>
                  <a:schemeClr val="lt1"/>
                </a:solidFill>
                <a:latin typeface="Roboto Condensed"/>
                <a:ea typeface="Roboto Condensed"/>
                <a:cs typeface="Roboto Condensed"/>
                <a:sym typeface="Roboto Condensed"/>
              </a:rPr>
              <a:t>Pourquoi l’Agilité</a:t>
            </a:r>
            <a:endParaRPr sz="5333" dirty="0">
              <a:solidFill>
                <a:schemeClr val="lt1"/>
              </a:solidFill>
              <a:latin typeface="Roboto Condensed"/>
              <a:ea typeface="Roboto Condensed"/>
              <a:cs typeface="Roboto Condensed"/>
              <a:sym typeface="Roboto Condensed"/>
            </a:endParaRPr>
          </a:p>
          <a:p>
            <a:pPr algn="ctr">
              <a:buClr>
                <a:schemeClr val="lt1"/>
              </a:buClr>
              <a:buSzPts val="2000"/>
            </a:pPr>
            <a:endParaRPr sz="5333" dirty="0">
              <a:solidFill>
                <a:schemeClr val="lt1"/>
              </a:solidFill>
              <a:latin typeface="Roboto Condensed"/>
              <a:ea typeface="Roboto Condensed"/>
              <a:cs typeface="Roboto Condensed"/>
              <a:sym typeface="Roboto Condensed"/>
            </a:endParaRPr>
          </a:p>
        </p:txBody>
      </p:sp>
      <p:sp>
        <p:nvSpPr>
          <p:cNvPr id="388" name="Google Shape;388;p55"/>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389" name="Google Shape;389;p55"/>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390" name="Google Shape;390;p55"/>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391" name="Google Shape;391;p55"/>
          <p:cNvSpPr/>
          <p:nvPr/>
        </p:nvSpPr>
        <p:spPr>
          <a:xfrm rot="5400000">
            <a:off x="4127399" y="444599"/>
            <a:ext cx="3937200" cy="3048000"/>
          </a:xfrm>
          <a:prstGeom prst="homePlate">
            <a:avLst>
              <a:gd name="adj" fmla="val 50000"/>
            </a:avLst>
          </a:prstGeom>
          <a:solidFill>
            <a:srgbClr val="F2F2F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grpSp>
        <p:nvGrpSpPr>
          <p:cNvPr id="392" name="Google Shape;392;p55"/>
          <p:cNvGrpSpPr/>
          <p:nvPr/>
        </p:nvGrpSpPr>
        <p:grpSpPr>
          <a:xfrm>
            <a:off x="5629680" y="824660"/>
            <a:ext cx="912843" cy="1383824"/>
            <a:chOff x="1974850" y="4173538"/>
            <a:chExt cx="309550" cy="507937"/>
          </a:xfrm>
          <a:solidFill>
            <a:schemeClr val="tx2"/>
          </a:solidFill>
        </p:grpSpPr>
        <p:sp>
          <p:nvSpPr>
            <p:cNvPr id="393" name="Google Shape;393;p55"/>
            <p:cNvSpPr/>
            <p:nvPr/>
          </p:nvSpPr>
          <p:spPr>
            <a:xfrm>
              <a:off x="1974850" y="4173538"/>
              <a:ext cx="293700" cy="408000"/>
            </a:xfrm>
            <a:custGeom>
              <a:avLst/>
              <a:gdLst/>
              <a:ahLst/>
              <a:cxnLst/>
              <a:rect l="l" t="t" r="r" b="b"/>
              <a:pathLst>
                <a:path w="120000" h="120000" extrusionOk="0">
                  <a:moveTo>
                    <a:pt x="106187" y="120000"/>
                  </a:moveTo>
                  <a:cubicBezTo>
                    <a:pt x="102733" y="116858"/>
                    <a:pt x="103597" y="106806"/>
                    <a:pt x="103597" y="106806"/>
                  </a:cubicBezTo>
                  <a:cubicBezTo>
                    <a:pt x="103597" y="106806"/>
                    <a:pt x="111366" y="82931"/>
                    <a:pt x="115683" y="77905"/>
                  </a:cubicBezTo>
                  <a:cubicBezTo>
                    <a:pt x="120000" y="72251"/>
                    <a:pt x="120000" y="56544"/>
                    <a:pt x="120000" y="56544"/>
                  </a:cubicBezTo>
                  <a:cubicBezTo>
                    <a:pt x="120000" y="56544"/>
                    <a:pt x="119136" y="47120"/>
                    <a:pt x="113093" y="35183"/>
                  </a:cubicBezTo>
                  <a:cubicBezTo>
                    <a:pt x="107050" y="23246"/>
                    <a:pt x="87194" y="13821"/>
                    <a:pt x="73381" y="11937"/>
                  </a:cubicBezTo>
                  <a:cubicBezTo>
                    <a:pt x="72517" y="6282"/>
                    <a:pt x="60431" y="0"/>
                    <a:pt x="60431" y="0"/>
                  </a:cubicBezTo>
                  <a:cubicBezTo>
                    <a:pt x="60431" y="0"/>
                    <a:pt x="62158" y="11937"/>
                    <a:pt x="59568" y="11937"/>
                  </a:cubicBezTo>
                  <a:cubicBezTo>
                    <a:pt x="57841" y="11937"/>
                    <a:pt x="48345" y="14450"/>
                    <a:pt x="48345" y="14450"/>
                  </a:cubicBezTo>
                  <a:cubicBezTo>
                    <a:pt x="50935" y="18848"/>
                    <a:pt x="50935" y="18848"/>
                    <a:pt x="50935" y="18848"/>
                  </a:cubicBezTo>
                  <a:cubicBezTo>
                    <a:pt x="38848" y="21361"/>
                    <a:pt x="34532" y="23874"/>
                    <a:pt x="34532" y="23874"/>
                  </a:cubicBezTo>
                  <a:cubicBezTo>
                    <a:pt x="34532" y="23874"/>
                    <a:pt x="33669" y="24502"/>
                    <a:pt x="31942" y="27643"/>
                  </a:cubicBezTo>
                  <a:cubicBezTo>
                    <a:pt x="29352" y="30785"/>
                    <a:pt x="3453" y="46492"/>
                    <a:pt x="1726" y="47120"/>
                  </a:cubicBezTo>
                  <a:cubicBezTo>
                    <a:pt x="863" y="48376"/>
                    <a:pt x="1726" y="50261"/>
                    <a:pt x="1726" y="50261"/>
                  </a:cubicBezTo>
                  <a:cubicBezTo>
                    <a:pt x="1726" y="50261"/>
                    <a:pt x="863" y="54031"/>
                    <a:pt x="863" y="54659"/>
                  </a:cubicBezTo>
                  <a:cubicBezTo>
                    <a:pt x="863" y="54659"/>
                    <a:pt x="0" y="57801"/>
                    <a:pt x="863" y="59057"/>
                  </a:cubicBezTo>
                  <a:cubicBezTo>
                    <a:pt x="2589" y="60314"/>
                    <a:pt x="3453" y="62198"/>
                    <a:pt x="6906" y="63455"/>
                  </a:cubicBezTo>
                  <a:cubicBezTo>
                    <a:pt x="9496" y="65340"/>
                    <a:pt x="10359" y="64083"/>
                    <a:pt x="10359" y="64083"/>
                  </a:cubicBezTo>
                  <a:cubicBezTo>
                    <a:pt x="10359" y="64083"/>
                    <a:pt x="10359" y="64712"/>
                    <a:pt x="18129" y="65968"/>
                  </a:cubicBezTo>
                  <a:cubicBezTo>
                    <a:pt x="28489" y="65968"/>
                    <a:pt x="31942" y="60314"/>
                    <a:pt x="31942" y="60314"/>
                  </a:cubicBezTo>
                  <a:cubicBezTo>
                    <a:pt x="31942" y="60314"/>
                    <a:pt x="34532" y="57172"/>
                    <a:pt x="42302" y="57801"/>
                  </a:cubicBezTo>
                  <a:cubicBezTo>
                    <a:pt x="57841" y="64083"/>
                    <a:pt x="68201" y="59685"/>
                    <a:pt x="68201" y="59685"/>
                  </a:cubicBezTo>
                  <a:cubicBezTo>
                    <a:pt x="68201" y="59685"/>
                    <a:pt x="55251" y="67225"/>
                    <a:pt x="37122" y="86701"/>
                  </a:cubicBezTo>
                  <a:cubicBezTo>
                    <a:pt x="18129" y="106806"/>
                    <a:pt x="31942" y="120000"/>
                    <a:pt x="31942" y="120000"/>
                  </a:cubicBezTo>
                  <a:lnTo>
                    <a:pt x="106187" y="120000"/>
                  </a:lnTo>
                  <a:close/>
                  <a:moveTo>
                    <a:pt x="106187" y="120000"/>
                  </a:moveTo>
                  <a:cubicBezTo>
                    <a:pt x="106187" y="120000"/>
                    <a:pt x="106187" y="120000"/>
                    <a:pt x="106187" y="120000"/>
                  </a:cubicBezTo>
                </a:path>
              </a:pathLst>
            </a:custGeom>
            <a:grp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sp>
          <p:nvSpPr>
            <p:cNvPr id="394" name="Google Shape;394;p55"/>
            <p:cNvSpPr/>
            <p:nvPr/>
          </p:nvSpPr>
          <p:spPr>
            <a:xfrm>
              <a:off x="2006600" y="4587875"/>
              <a:ext cx="277800" cy="93600"/>
            </a:xfrm>
            <a:custGeom>
              <a:avLst/>
              <a:gdLst/>
              <a:ahLst/>
              <a:cxnLst/>
              <a:rect l="l" t="t" r="r" b="b"/>
              <a:pathLst>
                <a:path w="120000" h="120000" extrusionOk="0">
                  <a:moveTo>
                    <a:pt x="120000" y="106363"/>
                  </a:moveTo>
                  <a:cubicBezTo>
                    <a:pt x="120000" y="114545"/>
                    <a:pt x="118167" y="120000"/>
                    <a:pt x="115419" y="120000"/>
                  </a:cubicBezTo>
                  <a:cubicBezTo>
                    <a:pt x="3664" y="120000"/>
                    <a:pt x="3664" y="120000"/>
                    <a:pt x="3664" y="120000"/>
                  </a:cubicBezTo>
                  <a:cubicBezTo>
                    <a:pt x="1832" y="120000"/>
                    <a:pt x="0" y="114545"/>
                    <a:pt x="0" y="106363"/>
                  </a:cubicBezTo>
                  <a:cubicBezTo>
                    <a:pt x="0" y="13636"/>
                    <a:pt x="0" y="13636"/>
                    <a:pt x="0" y="13636"/>
                  </a:cubicBezTo>
                  <a:cubicBezTo>
                    <a:pt x="0" y="5454"/>
                    <a:pt x="1832" y="0"/>
                    <a:pt x="3664" y="0"/>
                  </a:cubicBezTo>
                  <a:cubicBezTo>
                    <a:pt x="115419" y="0"/>
                    <a:pt x="115419" y="0"/>
                    <a:pt x="115419" y="0"/>
                  </a:cubicBezTo>
                  <a:cubicBezTo>
                    <a:pt x="118167" y="0"/>
                    <a:pt x="120000" y="5454"/>
                    <a:pt x="120000" y="13636"/>
                  </a:cubicBezTo>
                  <a:lnTo>
                    <a:pt x="120000" y="106363"/>
                  </a:lnTo>
                  <a:close/>
                  <a:moveTo>
                    <a:pt x="120000" y="106363"/>
                  </a:moveTo>
                  <a:cubicBezTo>
                    <a:pt x="120000" y="106363"/>
                    <a:pt x="120000" y="106363"/>
                    <a:pt x="120000" y="106363"/>
                  </a:cubicBezTo>
                </a:path>
              </a:pathLst>
            </a:custGeom>
            <a:grp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gr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additive="base">
                                        <p:cTn id="7" dur="500"/>
                                        <p:tgtEl>
                                          <p:spTgt spid="39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87"/>
                                        </p:tgtEl>
                                        <p:attrNameLst>
                                          <p:attrName>style.visibility</p:attrName>
                                        </p:attrNameLst>
                                      </p:cBhvr>
                                      <p:to>
                                        <p:strVal val="visible"/>
                                      </p:to>
                                    </p:set>
                                    <p:anim calcmode="lin" valueType="num">
                                      <p:cBhvr additive="base">
                                        <p:cTn id="11" dur="500"/>
                                        <p:tgtEl>
                                          <p:spTgt spid="387"/>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88"/>
                                        </p:tgtEl>
                                        <p:attrNameLst>
                                          <p:attrName>style.visibility</p:attrName>
                                        </p:attrNameLst>
                                      </p:cBhvr>
                                      <p:to>
                                        <p:strVal val="visible"/>
                                      </p:to>
                                    </p:set>
                                    <p:anim calcmode="lin" valueType="num">
                                      <p:cBhvr additive="base">
                                        <p:cTn id="15" dur="500"/>
                                        <p:tgtEl>
                                          <p:spTgt spid="388"/>
                                        </p:tgtEl>
                                        <p:attrNameLst>
                                          <p:attrName>ppt_w</p:attrName>
                                        </p:attrNameLst>
                                      </p:cBhvr>
                                      <p:tavLst>
                                        <p:tav tm="0">
                                          <p:val>
                                            <p:strVal val="0"/>
                                          </p:val>
                                        </p:tav>
                                        <p:tav tm="100000">
                                          <p:val>
                                            <p:strVal val="#ppt_w"/>
                                          </p:val>
                                        </p:tav>
                                      </p:tavLst>
                                    </p:anim>
                                    <p:anim calcmode="lin" valueType="num">
                                      <p:cBhvr additive="base">
                                        <p:cTn id="16" dur="500"/>
                                        <p:tgtEl>
                                          <p:spTgt spid="388"/>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390"/>
                                        </p:tgtEl>
                                        <p:attrNameLst>
                                          <p:attrName>style.visibility</p:attrName>
                                        </p:attrNameLst>
                                      </p:cBhvr>
                                      <p:to>
                                        <p:strVal val="visible"/>
                                      </p:to>
                                    </p:set>
                                    <p:animEffect transition="in" filter="fade">
                                      <p:cBhvr>
                                        <p:cTn id="19" dur="500"/>
                                        <p:tgtEl>
                                          <p:spTgt spid="390"/>
                                        </p:tgtEl>
                                      </p:cBhvr>
                                    </p:animEffect>
                                  </p:childTnLst>
                                </p:cTn>
                              </p:par>
                              <p:par>
                                <p:cTn id="20" presetID="10" presetClass="entr" presetSubtype="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16</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indent="0"/>
            <a:r>
              <a:rPr lang="fr-FR" sz="6600" dirty="0">
                <a:latin typeface="Roboto Condensed" panose="02000000000000000000" pitchFamily="2" charset="0"/>
                <a:ea typeface="Roboto Condensed" panose="02000000000000000000" pitchFamily="2" charset="0"/>
                <a:cs typeface="Roboto Condensed" panose="02000000000000000000" pitchFamily="2" charset="0"/>
              </a:rPr>
              <a:t>C’est quoi l’agilité ?</a:t>
            </a: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04" name="Google Shape;404;p56"/>
          <p:cNvSpPr txBox="1"/>
          <p:nvPr/>
        </p:nvSpPr>
        <p:spPr>
          <a:xfrm>
            <a:off x="3686500" y="2141433"/>
            <a:ext cx="7806800" cy="910800"/>
          </a:xfrm>
          <a:prstGeom prst="rect">
            <a:avLst/>
          </a:prstGeom>
          <a:noFill/>
          <a:ln>
            <a:noFill/>
          </a:ln>
        </p:spPr>
        <p:txBody>
          <a:bodyPr spcFirstLastPara="1" wrap="square" lIns="121900" tIns="121900" rIns="121900" bIns="121900" anchor="t" anchorCtr="0">
            <a:noAutofit/>
          </a:bodyPr>
          <a:lstStyle/>
          <a:p>
            <a:endParaRPr sz="2400"/>
          </a:p>
        </p:txBody>
      </p:sp>
      <p:sp>
        <p:nvSpPr>
          <p:cNvPr id="405" name="Google Shape;405;p56"/>
          <p:cNvSpPr txBox="1"/>
          <p:nvPr/>
        </p:nvSpPr>
        <p:spPr>
          <a:xfrm>
            <a:off x="380670" y="1731218"/>
            <a:ext cx="11517363" cy="1026400"/>
          </a:xfrm>
          <a:prstGeom prst="rect">
            <a:avLst/>
          </a:prstGeom>
          <a:noFill/>
          <a:ln>
            <a:noFill/>
          </a:ln>
        </p:spPr>
        <p:txBody>
          <a:bodyPr spcFirstLastPara="1" wrap="square" lIns="121900" tIns="121900" rIns="121900" bIns="121900" anchor="t" anchorCtr="0">
            <a:noAutofit/>
          </a:bodyPr>
          <a:lstStyle/>
          <a:p>
            <a:pPr algn="just"/>
            <a:r>
              <a:rPr lang="fr-FR" sz="3200" dirty="0">
                <a:latin typeface="Roboto Condensed" panose="02000000000000000000" pitchFamily="2" charset="0"/>
                <a:ea typeface="Roboto Condensed" panose="02000000000000000000" pitchFamily="2" charset="0"/>
                <a:cs typeface="Roboto Condensed" panose="02000000000000000000" pitchFamily="2" charset="0"/>
              </a:rPr>
              <a:t>Le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modèle agile</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 été introduit pour répondre aux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limites</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des modèles traditionnels comme le cycle en cascade.</a:t>
            </a:r>
            <a:endParaRPr sz="32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 name="ZoneTexte 2">
            <a:extLst>
              <a:ext uri="{FF2B5EF4-FFF2-40B4-BE49-F238E27FC236}">
                <a16:creationId xmlns:a16="http://schemas.microsoft.com/office/drawing/2014/main" id="{024CD975-1F16-F498-0C16-7D5225771E4C}"/>
              </a:ext>
            </a:extLst>
          </p:cNvPr>
          <p:cNvSpPr txBox="1"/>
          <p:nvPr/>
        </p:nvSpPr>
        <p:spPr>
          <a:xfrm>
            <a:off x="244442" y="3239234"/>
            <a:ext cx="11653592" cy="3046988"/>
          </a:xfrm>
          <a:prstGeom prst="rect">
            <a:avLst/>
          </a:prstGeom>
          <a:noFill/>
        </p:spPr>
        <p:txBody>
          <a:bodyPr wrap="square">
            <a:spAutoFit/>
          </a:bodyPr>
          <a:lstStyle/>
          <a:p>
            <a:pPr algn="just"/>
            <a:r>
              <a:rPr lang="fr-FR" sz="3200" dirty="0">
                <a:latin typeface="Roboto Condensed" panose="02000000000000000000" pitchFamily="2" charset="0"/>
                <a:ea typeface="Roboto Condensed" panose="02000000000000000000" pitchFamily="2" charset="0"/>
                <a:cs typeface="Roboto Condensed" panose="02000000000000000000" pitchFamily="2" charset="0"/>
              </a:rPr>
              <a:t>L'agilité est une approche de gestion de projet qui favorise la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flexibilité</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l’adaptation continue </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aux changements et la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collaboration</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active avec les parties prenantes. Elle s'appuie sur des cycles itératifs courts (sprints) pour livrer des produits de valeur de manière incrémentale, tout en recueillant régulièrement les retours d’expérience.</a:t>
            </a:r>
          </a:p>
        </p:txBody>
      </p:sp>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17</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indent="0"/>
            <a:r>
              <a:rPr lang="fr" sz="6600" b="0" i="0" u="none" strike="noStrike" cap="none" dirty="0">
                <a:solidFill>
                  <a:srgbClr val="999999"/>
                </a:solidFill>
                <a:latin typeface="Roboto"/>
                <a:ea typeface="Roboto"/>
                <a:cs typeface="Roboto"/>
                <a:sym typeface="Roboto"/>
              </a:rPr>
              <a:t>Pourquoi l’Agilité</a:t>
            </a:r>
            <a:endParaRPr lang="fr-FR" sz="6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04" name="Google Shape;404;p56"/>
          <p:cNvSpPr txBox="1"/>
          <p:nvPr/>
        </p:nvSpPr>
        <p:spPr>
          <a:xfrm>
            <a:off x="3686500" y="2141433"/>
            <a:ext cx="7806800" cy="910800"/>
          </a:xfrm>
          <a:prstGeom prst="rect">
            <a:avLst/>
          </a:prstGeom>
          <a:noFill/>
          <a:ln>
            <a:noFill/>
          </a:ln>
        </p:spPr>
        <p:txBody>
          <a:bodyPr spcFirstLastPara="1" wrap="square" lIns="121900" tIns="121900" rIns="121900" bIns="121900" anchor="t" anchorCtr="0">
            <a:noAutofit/>
          </a:bodyPr>
          <a:lstStyle/>
          <a:p>
            <a:endParaRPr sz="2400"/>
          </a:p>
        </p:txBody>
      </p:sp>
      <p:sp>
        <p:nvSpPr>
          <p:cNvPr id="405" name="Google Shape;405;p56"/>
          <p:cNvSpPr txBox="1"/>
          <p:nvPr/>
        </p:nvSpPr>
        <p:spPr>
          <a:xfrm>
            <a:off x="380670" y="1731218"/>
            <a:ext cx="11517363" cy="1026400"/>
          </a:xfrm>
          <a:prstGeom prst="rect">
            <a:avLst/>
          </a:prstGeom>
          <a:noFill/>
          <a:ln>
            <a:noFill/>
          </a:ln>
        </p:spPr>
        <p:txBody>
          <a:bodyPr spcFirstLastPara="1" wrap="square" lIns="121900" tIns="121900" rIns="121900" bIns="121900" anchor="t" anchorCtr="0">
            <a:noAutofit/>
          </a:bodyPr>
          <a:lstStyle/>
          <a:p>
            <a:pPr algn="just"/>
            <a:r>
              <a:rPr lang="fr-FR" sz="3200" dirty="0">
                <a:latin typeface="Roboto Condensed" panose="02000000000000000000" pitchFamily="2" charset="0"/>
                <a:ea typeface="Roboto Condensed" panose="02000000000000000000" pitchFamily="2" charset="0"/>
                <a:cs typeface="Roboto Condensed" panose="02000000000000000000" pitchFamily="2" charset="0"/>
              </a:rPr>
              <a:t>Le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modèle agile</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 été introduit pour répondre aux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limites</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des modèles traditionnels comme le cycle en cascade.</a:t>
            </a:r>
            <a:endParaRPr sz="3200" dirty="0">
              <a:latin typeface="Roboto Condensed" panose="02000000000000000000" pitchFamily="2" charset="0"/>
              <a:ea typeface="Roboto Condensed" panose="02000000000000000000" pitchFamily="2" charset="0"/>
              <a:cs typeface="Roboto Condensed" panose="02000000000000000000" pitchFamily="2" charset="0"/>
              <a:sym typeface="Roboto"/>
            </a:endParaRPr>
          </a:p>
        </p:txBody>
      </p:sp>
      <p:sp>
        <p:nvSpPr>
          <p:cNvPr id="3" name="ZoneTexte 2">
            <a:extLst>
              <a:ext uri="{FF2B5EF4-FFF2-40B4-BE49-F238E27FC236}">
                <a16:creationId xmlns:a16="http://schemas.microsoft.com/office/drawing/2014/main" id="{024CD975-1F16-F498-0C16-7D5225771E4C}"/>
              </a:ext>
            </a:extLst>
          </p:cNvPr>
          <p:cNvSpPr txBox="1"/>
          <p:nvPr/>
        </p:nvSpPr>
        <p:spPr>
          <a:xfrm>
            <a:off x="244442" y="3239234"/>
            <a:ext cx="11653592" cy="3046988"/>
          </a:xfrm>
          <a:prstGeom prst="rect">
            <a:avLst/>
          </a:prstGeom>
          <a:noFill/>
        </p:spPr>
        <p:txBody>
          <a:bodyPr wrap="square">
            <a:spAutoFit/>
          </a:bodyPr>
          <a:lstStyle/>
          <a:p>
            <a:pPr algn="just"/>
            <a:r>
              <a:rPr lang="fr-FR" sz="3200" dirty="0">
                <a:latin typeface="Roboto Condensed" panose="02000000000000000000" pitchFamily="2" charset="0"/>
                <a:ea typeface="Roboto Condensed" panose="02000000000000000000" pitchFamily="2" charset="0"/>
                <a:cs typeface="Roboto Condensed" panose="02000000000000000000" pitchFamily="2" charset="0"/>
              </a:rPr>
              <a:t>L'agilité est une approche de gestion de projet qui favorise la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flexibilité</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l’adaptation continue </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aux changements et la </a:t>
            </a:r>
            <a:r>
              <a:rPr lang="fr-FR" sz="3200" b="1" dirty="0">
                <a:latin typeface="Roboto Condensed" panose="02000000000000000000" pitchFamily="2" charset="0"/>
                <a:ea typeface="Roboto Condensed" panose="02000000000000000000" pitchFamily="2" charset="0"/>
                <a:cs typeface="Roboto Condensed" panose="02000000000000000000" pitchFamily="2" charset="0"/>
              </a:rPr>
              <a:t>collaboration</a:t>
            </a:r>
            <a:r>
              <a:rPr lang="fr-FR" sz="3200" dirty="0">
                <a:latin typeface="Roboto Condensed" panose="02000000000000000000" pitchFamily="2" charset="0"/>
                <a:ea typeface="Roboto Condensed" panose="02000000000000000000" pitchFamily="2" charset="0"/>
                <a:cs typeface="Roboto Condensed" panose="02000000000000000000" pitchFamily="2" charset="0"/>
              </a:rPr>
              <a:t> active avec les parties prenantes. Elle s'appuie sur des cycles itératifs courts (sprints) pour livrer des produits de valeur de manière incrémentale, tout en recueillant régulièrement les retours d’expérience.</a:t>
            </a:r>
          </a:p>
        </p:txBody>
      </p:sp>
    </p:spTree>
    <p:extLst>
      <p:ext uri="{BB962C8B-B14F-4D97-AF65-F5344CB8AC3E}">
        <p14:creationId xmlns:p14="http://schemas.microsoft.com/office/powerpoint/2010/main" val="83293681"/>
      </p:ext>
    </p:extLst>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18</a:t>
            </a:fld>
            <a:endParaRPr sz="1733">
              <a:solidFill>
                <a:schemeClr val="dk1"/>
              </a:solidFill>
            </a:endParaRPr>
          </a:p>
        </p:txBody>
      </p:sp>
      <p:pic>
        <p:nvPicPr>
          <p:cNvPr id="463" name="Google Shape;463;p59"/>
          <p:cNvPicPr preferRelativeResize="0"/>
          <p:nvPr/>
        </p:nvPicPr>
        <p:blipFill>
          <a:blip r:embed="rId3">
            <a:alphaModFix/>
          </a:blip>
          <a:stretch>
            <a:fillRect/>
          </a:stretch>
        </p:blipFill>
        <p:spPr>
          <a:xfrm>
            <a:off x="0" y="-144583"/>
            <a:ext cx="12191997" cy="7281149"/>
          </a:xfrm>
          <a:prstGeom prst="rect">
            <a:avLst/>
          </a:prstGeom>
          <a:noFill/>
          <a:ln>
            <a:noFill/>
          </a:ln>
        </p:spPr>
      </p:pic>
      <p:sp>
        <p:nvSpPr>
          <p:cNvPr id="464" name="Google Shape;464;p59"/>
          <p:cNvSpPr txBox="1">
            <a:spLocks noGrp="1"/>
          </p:cNvSpPr>
          <p:nvPr>
            <p:ph type="subTitle" idx="1"/>
          </p:nvPr>
        </p:nvSpPr>
        <p:spPr>
          <a:xfrm>
            <a:off x="4055000" y="1040997"/>
            <a:ext cx="4082000" cy="267600"/>
          </a:xfrm>
          <a:prstGeom prst="rect">
            <a:avLst/>
          </a:prstGeom>
        </p:spPr>
        <p:txBody>
          <a:bodyPr spcFirstLastPara="1" vert="horz" wrap="square" lIns="121900" tIns="121900" rIns="121900" bIns="121900" rtlCol="0" anchor="ctr" anchorCtr="0">
            <a:noAutofit/>
          </a:bodyPr>
          <a:lstStyle/>
          <a:p>
            <a:pPr marL="0" indent="0"/>
            <a:r>
              <a:rPr lang="fr-FR" b="1" dirty="0">
                <a:solidFill>
                  <a:schemeClr val="tx1"/>
                </a:solidFill>
              </a:rPr>
              <a:t>Bible des équipes agiles</a:t>
            </a:r>
            <a:endParaRPr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19</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FR" sz="3200" b="1" dirty="0"/>
              <a:t>Les 4 valeurs fondamentales</a:t>
            </a:r>
            <a:r>
              <a:rPr lang="fr-FR" sz="3200" dirty="0"/>
              <a:t> </a:t>
            </a:r>
            <a:endParaRPr lang="fr-FR" sz="8000" b="0" i="0" u="none" strike="noStrike" cap="none" dirty="0">
              <a:solidFill>
                <a:srgbClr val="999999"/>
              </a:solidFill>
              <a:latin typeface="Roboto"/>
              <a:ea typeface="Roboto"/>
              <a:cs typeface="Roboto"/>
              <a:sym typeface="Roboto"/>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ZoneTexte 3">
            <a:extLst>
              <a:ext uri="{FF2B5EF4-FFF2-40B4-BE49-F238E27FC236}">
                <a16:creationId xmlns:a16="http://schemas.microsoft.com/office/drawing/2014/main" id="{3CF9AED0-9D4A-20FB-359F-EF13D53C7C3A}"/>
              </a:ext>
            </a:extLst>
          </p:cNvPr>
          <p:cNvSpPr txBox="1"/>
          <p:nvPr/>
        </p:nvSpPr>
        <p:spPr>
          <a:xfrm>
            <a:off x="698700" y="1602824"/>
            <a:ext cx="10642600" cy="523220"/>
          </a:xfrm>
          <a:prstGeom prst="rect">
            <a:avLst/>
          </a:prstGeom>
          <a:noFill/>
        </p:spPr>
        <p:txBody>
          <a:bodyPr wrap="square">
            <a:spAutoFit/>
          </a:bodyPr>
          <a:lstStyle/>
          <a:p>
            <a:pPr algn="just"/>
            <a:r>
              <a:rPr lang="fr-FR" sz="2800" b="1" dirty="0">
                <a:latin typeface="Roboto Condensed" panose="02000000000000000000" pitchFamily="2" charset="0"/>
                <a:ea typeface="Roboto Condensed" panose="02000000000000000000" pitchFamily="2" charset="0"/>
                <a:cs typeface="Roboto Condensed" panose="02000000000000000000" pitchFamily="2" charset="0"/>
              </a:rPr>
              <a:t>Les individus et leurs interactions plutôt que les processus et les outils</a:t>
            </a:r>
          </a:p>
        </p:txBody>
      </p:sp>
      <p:sp>
        <p:nvSpPr>
          <p:cNvPr id="5" name="Google Shape;354;p53">
            <a:extLst>
              <a:ext uri="{FF2B5EF4-FFF2-40B4-BE49-F238E27FC236}">
                <a16:creationId xmlns:a16="http://schemas.microsoft.com/office/drawing/2014/main" id="{A77F5002-DC93-39A0-D5F9-37BABEEB7BED}"/>
              </a:ext>
            </a:extLst>
          </p:cNvPr>
          <p:cNvSpPr/>
          <p:nvPr/>
        </p:nvSpPr>
        <p:spPr>
          <a:xfrm>
            <a:off x="206804" y="171124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77" name="Google Shape;477;p60"/>
          <p:cNvSpPr txBox="1"/>
          <p:nvPr/>
        </p:nvSpPr>
        <p:spPr>
          <a:xfrm>
            <a:off x="1024024" y="2905492"/>
            <a:ext cx="4041600" cy="200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2400" dirty="0">
                <a:latin typeface="Roboto Condensed"/>
                <a:ea typeface="Roboto Condensed"/>
                <a:cs typeface="Roboto Condensed"/>
                <a:sym typeface="Roboto Condensed"/>
              </a:rPr>
              <a:t>Équipe idéalement colocalisée</a:t>
            </a:r>
            <a:endParaRPr sz="2400" b="0" i="0" u="none" strike="noStrike" cap="none" dirty="0">
              <a:latin typeface="Arial"/>
              <a:ea typeface="Arial"/>
              <a:cs typeface="Arial"/>
              <a:sym typeface="Arial"/>
            </a:endParaRPr>
          </a:p>
        </p:txBody>
      </p:sp>
      <p:sp>
        <p:nvSpPr>
          <p:cNvPr id="478" name="Google Shape;478;p60"/>
          <p:cNvSpPr/>
          <p:nvPr/>
        </p:nvSpPr>
        <p:spPr>
          <a:xfrm>
            <a:off x="621604" y="2905492"/>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79" name="Google Shape;479;p60"/>
          <p:cNvSpPr txBox="1"/>
          <p:nvPr/>
        </p:nvSpPr>
        <p:spPr>
          <a:xfrm>
            <a:off x="1015598" y="3470329"/>
            <a:ext cx="5410601" cy="3322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2400" dirty="0">
                <a:latin typeface="Roboto Condensed"/>
                <a:ea typeface="Roboto Condensed"/>
                <a:cs typeface="Roboto Condensed"/>
                <a:sym typeface="Roboto Condensed"/>
              </a:rPr>
              <a:t>Communique au maximum et bonne entente</a:t>
            </a:r>
            <a:endParaRPr sz="2400" b="0" i="0" u="none" strike="noStrike" cap="none" dirty="0">
              <a:latin typeface="Arial"/>
              <a:ea typeface="Arial"/>
              <a:cs typeface="Arial"/>
              <a:sym typeface="Arial"/>
            </a:endParaRPr>
          </a:p>
        </p:txBody>
      </p:sp>
      <p:sp>
        <p:nvSpPr>
          <p:cNvPr id="480" name="Google Shape;480;p60"/>
          <p:cNvSpPr/>
          <p:nvPr/>
        </p:nvSpPr>
        <p:spPr>
          <a:xfrm>
            <a:off x="621604" y="34703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81" name="Google Shape;481;p60"/>
          <p:cNvSpPr txBox="1"/>
          <p:nvPr/>
        </p:nvSpPr>
        <p:spPr>
          <a:xfrm>
            <a:off x="1024024" y="4057517"/>
            <a:ext cx="4041600" cy="33228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2400" dirty="0">
                <a:latin typeface="Roboto Condensed"/>
                <a:ea typeface="Roboto Condensed"/>
                <a:cs typeface="Roboto Condensed"/>
                <a:sym typeface="Roboto Condensed"/>
              </a:rPr>
              <a:t>Pluridisciplinaire</a:t>
            </a:r>
            <a:endParaRPr sz="2400" b="0" i="0" u="none" strike="noStrike" cap="none" dirty="0">
              <a:latin typeface="Arial"/>
              <a:ea typeface="Arial"/>
              <a:cs typeface="Arial"/>
              <a:sym typeface="Arial"/>
            </a:endParaRPr>
          </a:p>
        </p:txBody>
      </p:sp>
      <p:sp>
        <p:nvSpPr>
          <p:cNvPr id="482" name="Google Shape;482;p60"/>
          <p:cNvSpPr/>
          <p:nvPr/>
        </p:nvSpPr>
        <p:spPr>
          <a:xfrm>
            <a:off x="621604" y="40575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pic>
        <p:nvPicPr>
          <p:cNvPr id="16386" name="Picture 2" descr="The 5 stages of team development | DeskTime Blog">
            <a:extLst>
              <a:ext uri="{FF2B5EF4-FFF2-40B4-BE49-F238E27FC236}">
                <a16:creationId xmlns:a16="http://schemas.microsoft.com/office/drawing/2014/main" id="{68DD9123-4AFB-E082-FEA1-48704A200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856" y="2398000"/>
            <a:ext cx="4347444" cy="300585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81;p60">
            <a:extLst>
              <a:ext uri="{FF2B5EF4-FFF2-40B4-BE49-F238E27FC236}">
                <a16:creationId xmlns:a16="http://schemas.microsoft.com/office/drawing/2014/main" id="{CB3100B8-9712-2A1C-974B-4C36AA1A46B9}"/>
              </a:ext>
            </a:extLst>
          </p:cNvPr>
          <p:cNvSpPr txBox="1"/>
          <p:nvPr/>
        </p:nvSpPr>
        <p:spPr>
          <a:xfrm>
            <a:off x="1024024" y="4616317"/>
            <a:ext cx="4041600"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a:ea typeface="Roboto Condensed"/>
                <a:cs typeface="Roboto Condensed"/>
              </a:rPr>
              <a:t>Collaboration au quotidien </a:t>
            </a:r>
            <a:endParaRPr sz="2400" dirty="0">
              <a:latin typeface="Roboto Condensed"/>
              <a:ea typeface="Roboto Condensed"/>
              <a:cs typeface="Roboto Condensed"/>
              <a:sym typeface="Arial"/>
            </a:endParaRPr>
          </a:p>
        </p:txBody>
      </p:sp>
      <p:sp>
        <p:nvSpPr>
          <p:cNvPr id="8" name="Google Shape;482;p60">
            <a:extLst>
              <a:ext uri="{FF2B5EF4-FFF2-40B4-BE49-F238E27FC236}">
                <a16:creationId xmlns:a16="http://schemas.microsoft.com/office/drawing/2014/main" id="{D8789572-4B80-0443-780D-68CDC09C6BC7}"/>
              </a:ext>
            </a:extLst>
          </p:cNvPr>
          <p:cNvSpPr/>
          <p:nvPr/>
        </p:nvSpPr>
        <p:spPr>
          <a:xfrm>
            <a:off x="621604" y="46163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9" name="Google Shape;481;p60">
            <a:extLst>
              <a:ext uri="{FF2B5EF4-FFF2-40B4-BE49-F238E27FC236}">
                <a16:creationId xmlns:a16="http://schemas.microsoft.com/office/drawing/2014/main" id="{A2C20B27-2A9E-15EB-53D4-D71C68604A0E}"/>
              </a:ext>
            </a:extLst>
          </p:cNvPr>
          <p:cNvSpPr txBox="1"/>
          <p:nvPr/>
        </p:nvSpPr>
        <p:spPr>
          <a:xfrm>
            <a:off x="1024024" y="5149717"/>
            <a:ext cx="4041600"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a:ea typeface="Roboto Condensed"/>
                <a:cs typeface="Roboto Condensed"/>
              </a:rPr>
              <a:t>Amélioration continue </a:t>
            </a:r>
            <a:endParaRPr sz="2400" dirty="0">
              <a:latin typeface="Roboto Condensed"/>
              <a:ea typeface="Roboto Condensed"/>
              <a:cs typeface="Roboto Condensed"/>
              <a:sym typeface="Arial"/>
            </a:endParaRPr>
          </a:p>
        </p:txBody>
      </p:sp>
      <p:sp>
        <p:nvSpPr>
          <p:cNvPr id="10" name="Google Shape;482;p60">
            <a:extLst>
              <a:ext uri="{FF2B5EF4-FFF2-40B4-BE49-F238E27FC236}">
                <a16:creationId xmlns:a16="http://schemas.microsoft.com/office/drawing/2014/main" id="{D863B798-086A-B1FA-0E67-B8F10327C345}"/>
              </a:ext>
            </a:extLst>
          </p:cNvPr>
          <p:cNvSpPr/>
          <p:nvPr/>
        </p:nvSpPr>
        <p:spPr>
          <a:xfrm>
            <a:off x="621604" y="51497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Tree>
    <p:extLst>
      <p:ext uri="{BB962C8B-B14F-4D97-AF65-F5344CB8AC3E}">
        <p14:creationId xmlns:p14="http://schemas.microsoft.com/office/powerpoint/2010/main" val="267010541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fade">
                                      <p:cBhvr>
                                        <p:cTn id="13" dur="1000"/>
                                        <p:tgtEl>
                                          <p:spTgt spid="479"/>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par>
                                <p:cTn id="17" presetID="10" presetClass="entr" presetSubtype="0" fill="hold" nodeType="with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1000"/>
                                        <p:tgtEl>
                                          <p:spTgt spid="481"/>
                                        </p:tgtEl>
                                      </p:cBhvr>
                                    </p:animEffect>
                                  </p:childTnLst>
                                </p:cTn>
                              </p:par>
                              <p:par>
                                <p:cTn id="20" presetID="10" presetClass="entr" presetSubtype="0" fill="hold" nodeType="with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5333" dirty="0"/>
              <a:t>Objectifs du cours</a:t>
            </a:r>
            <a:endParaRPr sz="5333" dirty="0"/>
          </a:p>
        </p:txBody>
      </p:sp>
      <p:sp>
        <p:nvSpPr>
          <p:cNvPr id="149" name="Google Shape;149;p3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2</a:t>
            </a:fld>
            <a:endParaRPr sz="1733">
              <a:solidFill>
                <a:schemeClr val="dk1"/>
              </a:solidFill>
            </a:endParaRPr>
          </a:p>
        </p:txBody>
      </p:sp>
      <p:sp>
        <p:nvSpPr>
          <p:cNvPr id="2" name="Google Shape;151;p36"/>
          <p:cNvSpPr/>
          <p:nvPr/>
        </p:nvSpPr>
        <p:spPr>
          <a:xfrm>
            <a:off x="234204" y="1601511"/>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sp>
        <p:nvSpPr>
          <p:cNvPr id="3" name="ZoneTexte 2">
            <a:extLst>
              <a:ext uri="{FF2B5EF4-FFF2-40B4-BE49-F238E27FC236}">
                <a16:creationId xmlns:a16="http://schemas.microsoft.com/office/drawing/2014/main" id="{1CE5AE69-0AB9-5C1A-8990-EACAB7482313}"/>
              </a:ext>
            </a:extLst>
          </p:cNvPr>
          <p:cNvSpPr txBox="1"/>
          <p:nvPr/>
        </p:nvSpPr>
        <p:spPr>
          <a:xfrm>
            <a:off x="719404" y="1601511"/>
            <a:ext cx="7666181" cy="369332"/>
          </a:xfrm>
          <a:prstGeom prst="rect">
            <a:avLst/>
          </a:prstGeom>
          <a:noFill/>
        </p:spPr>
        <p:txBody>
          <a:bodyPr wrap="square">
            <a:spAutoFit/>
          </a:bodyPr>
          <a:lstStyle/>
          <a:p>
            <a:pPr>
              <a:buClr>
                <a:srgbClr val="000000"/>
              </a:buClr>
            </a:pPr>
            <a:r>
              <a:rPr lang="fr-FR" dirty="0">
                <a:solidFill>
                  <a:srgbClr val="222222"/>
                </a:solidFill>
                <a:highlight>
                  <a:schemeClr val="lt1"/>
                </a:highlight>
                <a:latin typeface="Roboto"/>
                <a:ea typeface="Roboto"/>
                <a:cs typeface="Roboto"/>
                <a:sym typeface="Arial"/>
              </a:rPr>
              <a:t>Comprendre les concepts fondamentaux des méthodes agiles</a:t>
            </a:r>
          </a:p>
        </p:txBody>
      </p:sp>
      <p:sp>
        <p:nvSpPr>
          <p:cNvPr id="4" name="Google Shape;151;p36">
            <a:extLst>
              <a:ext uri="{FF2B5EF4-FFF2-40B4-BE49-F238E27FC236}">
                <a16:creationId xmlns:a16="http://schemas.microsoft.com/office/drawing/2014/main" id="{0719F8F7-D83E-EF29-CD6D-B4D062612DCC}"/>
              </a:ext>
            </a:extLst>
          </p:cNvPr>
          <p:cNvSpPr/>
          <p:nvPr/>
        </p:nvSpPr>
        <p:spPr>
          <a:xfrm>
            <a:off x="201904" y="2649538"/>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sp>
        <p:nvSpPr>
          <p:cNvPr id="5" name="ZoneTexte 4">
            <a:extLst>
              <a:ext uri="{FF2B5EF4-FFF2-40B4-BE49-F238E27FC236}">
                <a16:creationId xmlns:a16="http://schemas.microsoft.com/office/drawing/2014/main" id="{65F8B2FB-F50E-AC3A-2445-502DCBCB77BC}"/>
              </a:ext>
            </a:extLst>
          </p:cNvPr>
          <p:cNvSpPr txBox="1"/>
          <p:nvPr/>
        </p:nvSpPr>
        <p:spPr>
          <a:xfrm>
            <a:off x="757504" y="2623591"/>
            <a:ext cx="7666181" cy="369332"/>
          </a:xfrm>
          <a:prstGeom prst="rect">
            <a:avLst/>
          </a:prstGeom>
          <a:noFill/>
        </p:spPr>
        <p:txBody>
          <a:bodyPr wrap="square">
            <a:spAutoFit/>
          </a:bodyPr>
          <a:lstStyle/>
          <a:p>
            <a:pPr>
              <a:buClr>
                <a:srgbClr val="000000"/>
              </a:buClr>
            </a:pPr>
            <a:r>
              <a:rPr lang="fr-FR" dirty="0">
                <a:solidFill>
                  <a:srgbClr val="222222"/>
                </a:solidFill>
                <a:highlight>
                  <a:schemeClr val="lt1"/>
                </a:highlight>
                <a:latin typeface="Roboto"/>
                <a:ea typeface="Roboto"/>
                <a:cs typeface="Roboto"/>
              </a:rPr>
              <a:t>Appréhender les avantages de l'agilité </a:t>
            </a:r>
            <a:endParaRPr lang="fr-FR" dirty="0">
              <a:solidFill>
                <a:srgbClr val="222222"/>
              </a:solidFill>
              <a:highlight>
                <a:schemeClr val="lt1"/>
              </a:highlight>
              <a:latin typeface="Roboto"/>
              <a:ea typeface="Roboto"/>
              <a:cs typeface="Roboto"/>
              <a:sym typeface="Arial"/>
            </a:endParaRPr>
          </a:p>
        </p:txBody>
      </p:sp>
      <p:sp>
        <p:nvSpPr>
          <p:cNvPr id="7" name="ZoneTexte 6">
            <a:extLst>
              <a:ext uri="{FF2B5EF4-FFF2-40B4-BE49-F238E27FC236}">
                <a16:creationId xmlns:a16="http://schemas.microsoft.com/office/drawing/2014/main" id="{B92D56CE-B20A-A984-3308-CED98416D0BE}"/>
              </a:ext>
            </a:extLst>
          </p:cNvPr>
          <p:cNvSpPr txBox="1"/>
          <p:nvPr/>
        </p:nvSpPr>
        <p:spPr>
          <a:xfrm>
            <a:off x="732104" y="3694133"/>
            <a:ext cx="7865796" cy="369332"/>
          </a:xfrm>
          <a:prstGeom prst="rect">
            <a:avLst/>
          </a:prstGeom>
          <a:noFill/>
        </p:spPr>
        <p:txBody>
          <a:bodyPr wrap="square">
            <a:spAutoFit/>
          </a:bodyPr>
          <a:lstStyle/>
          <a:p>
            <a:pPr>
              <a:buClr>
                <a:srgbClr val="000000"/>
              </a:buClr>
            </a:pPr>
            <a:r>
              <a:rPr lang="fr-FR" dirty="0">
                <a:solidFill>
                  <a:srgbClr val="222222"/>
                </a:solidFill>
                <a:highlight>
                  <a:schemeClr val="lt1"/>
                </a:highlight>
                <a:latin typeface="Roboto"/>
                <a:ea typeface="Roboto"/>
                <a:cs typeface="Roboto"/>
              </a:rPr>
              <a:t>Comparer les méthodes agiles aux méthodes traditionnelles</a:t>
            </a:r>
          </a:p>
        </p:txBody>
      </p:sp>
      <p:sp>
        <p:nvSpPr>
          <p:cNvPr id="8" name="Google Shape;151;p36">
            <a:extLst>
              <a:ext uri="{FF2B5EF4-FFF2-40B4-BE49-F238E27FC236}">
                <a16:creationId xmlns:a16="http://schemas.microsoft.com/office/drawing/2014/main" id="{74F707AC-6203-8737-FD95-ADAB69592C27}"/>
              </a:ext>
            </a:extLst>
          </p:cNvPr>
          <p:cNvSpPr/>
          <p:nvPr/>
        </p:nvSpPr>
        <p:spPr>
          <a:xfrm>
            <a:off x="189204" y="3692457"/>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sp>
        <p:nvSpPr>
          <p:cNvPr id="10" name="ZoneTexte 9">
            <a:extLst>
              <a:ext uri="{FF2B5EF4-FFF2-40B4-BE49-F238E27FC236}">
                <a16:creationId xmlns:a16="http://schemas.microsoft.com/office/drawing/2014/main" id="{B24C71FE-BFAB-55F2-53F2-F16209BF91E8}"/>
              </a:ext>
            </a:extLst>
          </p:cNvPr>
          <p:cNvSpPr txBox="1"/>
          <p:nvPr/>
        </p:nvSpPr>
        <p:spPr>
          <a:xfrm>
            <a:off x="719404" y="4766158"/>
            <a:ext cx="6096000" cy="369332"/>
          </a:xfrm>
          <a:prstGeom prst="rect">
            <a:avLst/>
          </a:prstGeom>
          <a:noFill/>
        </p:spPr>
        <p:txBody>
          <a:bodyPr wrap="square">
            <a:spAutoFit/>
          </a:bodyPr>
          <a:lstStyle/>
          <a:p>
            <a:r>
              <a:rPr lang="fr-FR" dirty="0">
                <a:solidFill>
                  <a:srgbClr val="222222"/>
                </a:solidFill>
                <a:highlight>
                  <a:schemeClr val="lt1"/>
                </a:highlight>
                <a:latin typeface="Roboto"/>
                <a:ea typeface="Roboto"/>
                <a:cs typeface="Roboto"/>
              </a:rPr>
              <a:t>Acquérir les bases pour intégrer un projet agile</a:t>
            </a:r>
          </a:p>
        </p:txBody>
      </p:sp>
      <p:sp>
        <p:nvSpPr>
          <p:cNvPr id="11" name="Google Shape;151;p36">
            <a:extLst>
              <a:ext uri="{FF2B5EF4-FFF2-40B4-BE49-F238E27FC236}">
                <a16:creationId xmlns:a16="http://schemas.microsoft.com/office/drawing/2014/main" id="{5384DD98-9247-20D2-1081-AB434C3EE99E}"/>
              </a:ext>
            </a:extLst>
          </p:cNvPr>
          <p:cNvSpPr/>
          <p:nvPr/>
        </p:nvSpPr>
        <p:spPr>
          <a:xfrm>
            <a:off x="189204" y="4775490"/>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pic>
        <p:nvPicPr>
          <p:cNvPr id="2050" name="Picture 2" descr="Agile methodology for business or software development, smart businessman  running fast with agility effect on circular agile life cycle workflow  14910414 Vector Art at Vecteezy">
            <a:extLst>
              <a:ext uri="{FF2B5EF4-FFF2-40B4-BE49-F238E27FC236}">
                <a16:creationId xmlns:a16="http://schemas.microsoft.com/office/drawing/2014/main" id="{66BBCDF0-1C60-9C57-3BD6-8D900274D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0" y="2307724"/>
            <a:ext cx="4154196" cy="2769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7" grpId="0"/>
      <p:bldP spid="8" grpId="0" animBg="1"/>
      <p:bldP spid="10"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20</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FR" sz="3200" b="1" dirty="0"/>
              <a:t>Les 4 valeurs fondamentales</a:t>
            </a:r>
            <a:r>
              <a:rPr lang="fr-FR" sz="3200" dirty="0"/>
              <a:t> </a:t>
            </a:r>
            <a:endParaRPr lang="fr-FR" sz="8000" b="0" i="0" u="none" strike="noStrike" cap="none" dirty="0">
              <a:solidFill>
                <a:srgbClr val="999999"/>
              </a:solidFill>
              <a:latin typeface="Roboto"/>
              <a:ea typeface="Roboto"/>
              <a:cs typeface="Roboto"/>
              <a:sym typeface="Roboto"/>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ZoneTexte 3">
            <a:extLst>
              <a:ext uri="{FF2B5EF4-FFF2-40B4-BE49-F238E27FC236}">
                <a16:creationId xmlns:a16="http://schemas.microsoft.com/office/drawing/2014/main" id="{3CF9AED0-9D4A-20FB-359F-EF13D53C7C3A}"/>
              </a:ext>
            </a:extLst>
          </p:cNvPr>
          <p:cNvSpPr txBox="1"/>
          <p:nvPr/>
        </p:nvSpPr>
        <p:spPr>
          <a:xfrm>
            <a:off x="698700" y="1602824"/>
            <a:ext cx="10642600" cy="523220"/>
          </a:xfrm>
          <a:prstGeom prst="rect">
            <a:avLst/>
          </a:prstGeom>
          <a:noFill/>
        </p:spPr>
        <p:txBody>
          <a:bodyPr wrap="square">
            <a:spAutoFit/>
          </a:bodyPr>
          <a:lstStyle/>
          <a:p>
            <a:pPr algn="just"/>
            <a:r>
              <a:rPr lang="fr-FR" sz="2800" b="1" dirty="0">
                <a:latin typeface="Roboto Condensed" panose="02000000000000000000" pitchFamily="2" charset="0"/>
                <a:ea typeface="Roboto Condensed" panose="02000000000000000000" pitchFamily="2" charset="0"/>
                <a:cs typeface="Roboto Condensed" panose="02000000000000000000" pitchFamily="2" charset="0"/>
              </a:rPr>
              <a:t>Des logiciels opérationnels plutôt qu’une documentation exhaustive</a:t>
            </a:r>
          </a:p>
        </p:txBody>
      </p:sp>
      <p:sp>
        <p:nvSpPr>
          <p:cNvPr id="5" name="Google Shape;354;p53">
            <a:extLst>
              <a:ext uri="{FF2B5EF4-FFF2-40B4-BE49-F238E27FC236}">
                <a16:creationId xmlns:a16="http://schemas.microsoft.com/office/drawing/2014/main" id="{A77F5002-DC93-39A0-D5F9-37BABEEB7BED}"/>
              </a:ext>
            </a:extLst>
          </p:cNvPr>
          <p:cNvSpPr/>
          <p:nvPr/>
        </p:nvSpPr>
        <p:spPr>
          <a:xfrm>
            <a:off x="206804" y="171124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77" name="Google Shape;477;p60"/>
          <p:cNvSpPr txBox="1"/>
          <p:nvPr/>
        </p:nvSpPr>
        <p:spPr>
          <a:xfrm>
            <a:off x="1024023" y="2905492"/>
            <a:ext cx="5402175" cy="3322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a:ea typeface="Roboto Condensed"/>
                <a:cs typeface="Roboto Condensed"/>
              </a:rPr>
              <a:t>Livraisons fréquentes et incrémentales </a:t>
            </a:r>
            <a:endParaRPr sz="2400" dirty="0">
              <a:latin typeface="Roboto Condensed"/>
              <a:ea typeface="Roboto Condensed"/>
              <a:cs typeface="Roboto Condensed"/>
              <a:sym typeface="Arial"/>
            </a:endParaRPr>
          </a:p>
        </p:txBody>
      </p:sp>
      <p:sp>
        <p:nvSpPr>
          <p:cNvPr id="478" name="Google Shape;478;p60"/>
          <p:cNvSpPr/>
          <p:nvPr/>
        </p:nvSpPr>
        <p:spPr>
          <a:xfrm>
            <a:off x="621604" y="2905492"/>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79" name="Google Shape;479;p60"/>
          <p:cNvSpPr txBox="1"/>
          <p:nvPr/>
        </p:nvSpPr>
        <p:spPr>
          <a:xfrm>
            <a:off x="1015598" y="3521129"/>
            <a:ext cx="5410601"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a:ea typeface="Roboto Condensed"/>
                <a:cs typeface="Roboto Condensed"/>
              </a:rPr>
              <a:t>Documentation légère mais suffisante </a:t>
            </a:r>
            <a:endParaRPr sz="2400" dirty="0">
              <a:latin typeface="Roboto Condensed"/>
              <a:ea typeface="Roboto Condensed"/>
              <a:cs typeface="Roboto Condensed"/>
              <a:sym typeface="Arial"/>
            </a:endParaRPr>
          </a:p>
        </p:txBody>
      </p:sp>
      <p:sp>
        <p:nvSpPr>
          <p:cNvPr id="480" name="Google Shape;480;p60"/>
          <p:cNvSpPr/>
          <p:nvPr/>
        </p:nvSpPr>
        <p:spPr>
          <a:xfrm>
            <a:off x="621604" y="35211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81" name="Google Shape;481;p60"/>
          <p:cNvSpPr txBox="1"/>
          <p:nvPr/>
        </p:nvSpPr>
        <p:spPr>
          <a:xfrm>
            <a:off x="1024024" y="4108317"/>
            <a:ext cx="5719676" cy="3576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a:ea typeface="Roboto Condensed"/>
                <a:cs typeface="Roboto Condensed"/>
              </a:rPr>
              <a:t>Améliorations continues basées sur les retours </a:t>
            </a:r>
            <a:endParaRPr sz="2400" dirty="0">
              <a:latin typeface="Roboto Condensed"/>
              <a:ea typeface="Roboto Condensed"/>
              <a:cs typeface="Roboto Condensed"/>
              <a:sym typeface="Arial"/>
            </a:endParaRPr>
          </a:p>
        </p:txBody>
      </p:sp>
      <p:sp>
        <p:nvSpPr>
          <p:cNvPr id="482" name="Google Shape;482;p60"/>
          <p:cNvSpPr/>
          <p:nvPr/>
        </p:nvSpPr>
        <p:spPr>
          <a:xfrm>
            <a:off x="621604" y="41083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7" name="Google Shape;481;p60">
            <a:extLst>
              <a:ext uri="{FF2B5EF4-FFF2-40B4-BE49-F238E27FC236}">
                <a16:creationId xmlns:a16="http://schemas.microsoft.com/office/drawing/2014/main" id="{CB3100B8-9712-2A1C-974B-4C36AA1A46B9}"/>
              </a:ext>
            </a:extLst>
          </p:cNvPr>
          <p:cNvSpPr txBox="1"/>
          <p:nvPr/>
        </p:nvSpPr>
        <p:spPr>
          <a:xfrm>
            <a:off x="1024024" y="4667117"/>
            <a:ext cx="4041600"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a:ea typeface="Roboto Condensed"/>
                <a:cs typeface="Roboto Condensed"/>
              </a:rPr>
              <a:t>Prototypes utilisables </a:t>
            </a:r>
            <a:endParaRPr sz="2400" dirty="0">
              <a:latin typeface="Roboto Condensed"/>
              <a:ea typeface="Roboto Condensed"/>
              <a:cs typeface="Roboto Condensed"/>
              <a:sym typeface="Arial"/>
            </a:endParaRPr>
          </a:p>
        </p:txBody>
      </p:sp>
      <p:sp>
        <p:nvSpPr>
          <p:cNvPr id="8" name="Google Shape;482;p60">
            <a:extLst>
              <a:ext uri="{FF2B5EF4-FFF2-40B4-BE49-F238E27FC236}">
                <a16:creationId xmlns:a16="http://schemas.microsoft.com/office/drawing/2014/main" id="{D8789572-4B80-0443-780D-68CDC09C6BC7}"/>
              </a:ext>
            </a:extLst>
          </p:cNvPr>
          <p:cNvSpPr/>
          <p:nvPr/>
        </p:nvSpPr>
        <p:spPr>
          <a:xfrm>
            <a:off x="621604" y="46671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2" name="Accolade ouvrante 1">
            <a:extLst>
              <a:ext uri="{FF2B5EF4-FFF2-40B4-BE49-F238E27FC236}">
                <a16:creationId xmlns:a16="http://schemas.microsoft.com/office/drawing/2014/main" id="{1849CB93-2EA3-1604-96A3-C8D360F26FE2}"/>
              </a:ext>
            </a:extLst>
          </p:cNvPr>
          <p:cNvSpPr/>
          <p:nvPr/>
        </p:nvSpPr>
        <p:spPr>
          <a:xfrm rot="10800000">
            <a:off x="6553200" y="2720440"/>
            <a:ext cx="508000" cy="27051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FC361048-D07D-67CA-7B70-867CD050540A}"/>
              </a:ext>
            </a:extLst>
          </p:cNvPr>
          <p:cNvSpPr txBox="1"/>
          <p:nvPr/>
        </p:nvSpPr>
        <p:spPr>
          <a:xfrm>
            <a:off x="7188200" y="3704128"/>
            <a:ext cx="4709834" cy="707886"/>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1100"/>
              <a:buFont typeface="Arial"/>
              <a:buNone/>
            </a:pPr>
            <a:r>
              <a:rPr lang="fr-FR" sz="2000" dirty="0">
                <a:latin typeface="Roboto Condensed"/>
                <a:ea typeface="Roboto Condensed"/>
                <a:cs typeface="Roboto Condensed"/>
                <a:sym typeface="Roboto Condensed"/>
              </a:rPr>
              <a:t>Fonctionnel et répond au besoin client </a:t>
            </a:r>
          </a:p>
          <a:p>
            <a:pPr marL="0" marR="0" lvl="0" indent="0" algn="just" rtl="0">
              <a:lnSpc>
                <a:spcPct val="100000"/>
              </a:lnSpc>
              <a:spcBef>
                <a:spcPts val="0"/>
              </a:spcBef>
              <a:spcAft>
                <a:spcPts val="0"/>
              </a:spcAft>
              <a:buClr>
                <a:srgbClr val="000000"/>
              </a:buClr>
              <a:buSzPts val="1100"/>
              <a:buFont typeface="Arial"/>
              <a:buNone/>
            </a:pPr>
            <a:r>
              <a:rPr lang="fr-FR" sz="2000" dirty="0">
                <a:latin typeface="Roboto Condensed"/>
                <a:ea typeface="Roboto Condensed"/>
                <a:cs typeface="Roboto Condensed"/>
                <a:sym typeface="Roboto Condensed"/>
              </a:rPr>
              <a:t>(ni plus ni moins)</a:t>
            </a:r>
            <a:endParaRPr lang="fr-FR" sz="20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3045864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fade">
                                      <p:cBhvr>
                                        <p:cTn id="13" dur="1000"/>
                                        <p:tgtEl>
                                          <p:spTgt spid="479"/>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par>
                                <p:cTn id="17" presetID="10" presetClass="entr" presetSubtype="0" fill="hold" nodeType="with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1000"/>
                                        <p:tgtEl>
                                          <p:spTgt spid="481"/>
                                        </p:tgtEl>
                                      </p:cBhvr>
                                    </p:animEffect>
                                  </p:childTnLst>
                                </p:cTn>
                              </p:par>
                              <p:par>
                                <p:cTn id="20" presetID="10" presetClass="entr" presetSubtype="0" fill="hold" nodeType="with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21</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FR" sz="3200" b="1" dirty="0"/>
              <a:t>Les 4 valeurs fondamentales</a:t>
            </a:r>
            <a:r>
              <a:rPr lang="fr-FR" sz="3200" dirty="0"/>
              <a:t> </a:t>
            </a:r>
            <a:endParaRPr lang="fr-FR" sz="8000" b="0" i="0" u="none" strike="noStrike" cap="none" dirty="0">
              <a:solidFill>
                <a:srgbClr val="999999"/>
              </a:solidFill>
              <a:latin typeface="Roboto"/>
              <a:ea typeface="Roboto"/>
              <a:cs typeface="Roboto"/>
              <a:sym typeface="Roboto"/>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ZoneTexte 3">
            <a:extLst>
              <a:ext uri="{FF2B5EF4-FFF2-40B4-BE49-F238E27FC236}">
                <a16:creationId xmlns:a16="http://schemas.microsoft.com/office/drawing/2014/main" id="{3CF9AED0-9D4A-20FB-359F-EF13D53C7C3A}"/>
              </a:ext>
            </a:extLst>
          </p:cNvPr>
          <p:cNvSpPr txBox="1"/>
          <p:nvPr/>
        </p:nvSpPr>
        <p:spPr>
          <a:xfrm>
            <a:off x="698700" y="1602824"/>
            <a:ext cx="10642600" cy="523220"/>
          </a:xfrm>
          <a:prstGeom prst="rect">
            <a:avLst/>
          </a:prstGeom>
          <a:noFill/>
        </p:spPr>
        <p:txBody>
          <a:bodyPr wrap="square">
            <a:spAutoFit/>
          </a:bodyPr>
          <a:lstStyle/>
          <a:p>
            <a:pPr algn="just"/>
            <a:r>
              <a:rPr lang="fr-FR" sz="2800" b="1" dirty="0">
                <a:latin typeface="Roboto Condensed" panose="02000000000000000000" pitchFamily="2" charset="0"/>
                <a:ea typeface="Roboto Condensed" panose="02000000000000000000" pitchFamily="2" charset="0"/>
                <a:cs typeface="Roboto Condensed" panose="02000000000000000000" pitchFamily="2" charset="0"/>
              </a:rPr>
              <a:t>La collaboration avec les clients plutôt que la négociation contractuelle</a:t>
            </a:r>
          </a:p>
        </p:txBody>
      </p:sp>
      <p:sp>
        <p:nvSpPr>
          <p:cNvPr id="5" name="Google Shape;354;p53">
            <a:extLst>
              <a:ext uri="{FF2B5EF4-FFF2-40B4-BE49-F238E27FC236}">
                <a16:creationId xmlns:a16="http://schemas.microsoft.com/office/drawing/2014/main" id="{A77F5002-DC93-39A0-D5F9-37BABEEB7BED}"/>
              </a:ext>
            </a:extLst>
          </p:cNvPr>
          <p:cNvSpPr/>
          <p:nvPr/>
        </p:nvSpPr>
        <p:spPr>
          <a:xfrm>
            <a:off x="206804" y="171124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77" name="Google Shape;477;p60"/>
          <p:cNvSpPr txBox="1"/>
          <p:nvPr/>
        </p:nvSpPr>
        <p:spPr>
          <a:xfrm>
            <a:off x="1024023" y="2905492"/>
            <a:ext cx="5402175" cy="3322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Échanges réguliers et constructifs</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78" name="Google Shape;478;p60"/>
          <p:cNvSpPr/>
          <p:nvPr/>
        </p:nvSpPr>
        <p:spPr>
          <a:xfrm>
            <a:off x="621604" y="2905492"/>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79" name="Google Shape;479;p60"/>
          <p:cNvSpPr txBox="1"/>
          <p:nvPr/>
        </p:nvSpPr>
        <p:spPr>
          <a:xfrm>
            <a:off x="1015598" y="3483029"/>
            <a:ext cx="5410601"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Adaptation aux priorités changeantes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80" name="Google Shape;480;p60"/>
          <p:cNvSpPr/>
          <p:nvPr/>
        </p:nvSpPr>
        <p:spPr>
          <a:xfrm>
            <a:off x="621604" y="34830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81" name="Google Shape;481;p60"/>
          <p:cNvSpPr txBox="1"/>
          <p:nvPr/>
        </p:nvSpPr>
        <p:spPr>
          <a:xfrm>
            <a:off x="1024024" y="4070217"/>
            <a:ext cx="6494376" cy="3576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Partenariat plutôt que relation fournisseur-client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82" name="Google Shape;482;p60"/>
          <p:cNvSpPr/>
          <p:nvPr/>
        </p:nvSpPr>
        <p:spPr>
          <a:xfrm>
            <a:off x="621604" y="40702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7" name="Google Shape;481;p60">
            <a:extLst>
              <a:ext uri="{FF2B5EF4-FFF2-40B4-BE49-F238E27FC236}">
                <a16:creationId xmlns:a16="http://schemas.microsoft.com/office/drawing/2014/main" id="{CB3100B8-9712-2A1C-974B-4C36AA1A46B9}"/>
              </a:ext>
            </a:extLst>
          </p:cNvPr>
          <p:cNvSpPr txBox="1"/>
          <p:nvPr/>
        </p:nvSpPr>
        <p:spPr>
          <a:xfrm>
            <a:off x="1024024" y="4629017"/>
            <a:ext cx="4041600"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Validation continue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8" name="Google Shape;482;p60">
            <a:extLst>
              <a:ext uri="{FF2B5EF4-FFF2-40B4-BE49-F238E27FC236}">
                <a16:creationId xmlns:a16="http://schemas.microsoft.com/office/drawing/2014/main" id="{D8789572-4B80-0443-780D-68CDC09C6BC7}"/>
              </a:ext>
            </a:extLst>
          </p:cNvPr>
          <p:cNvSpPr/>
          <p:nvPr/>
        </p:nvSpPr>
        <p:spPr>
          <a:xfrm>
            <a:off x="621604" y="46290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pic>
        <p:nvPicPr>
          <p:cNvPr id="9" name="Image 8">
            <a:extLst>
              <a:ext uri="{FF2B5EF4-FFF2-40B4-BE49-F238E27FC236}">
                <a16:creationId xmlns:a16="http://schemas.microsoft.com/office/drawing/2014/main" id="{D4CA19E9-222B-9F56-29E7-B619C768D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842" y="2308744"/>
            <a:ext cx="3641408" cy="3641408"/>
          </a:xfrm>
          <a:prstGeom prst="rect">
            <a:avLst/>
          </a:prstGeom>
        </p:spPr>
      </p:pic>
    </p:spTree>
    <p:extLst>
      <p:ext uri="{BB962C8B-B14F-4D97-AF65-F5344CB8AC3E}">
        <p14:creationId xmlns:p14="http://schemas.microsoft.com/office/powerpoint/2010/main" val="3787069237"/>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fade">
                                      <p:cBhvr>
                                        <p:cTn id="13" dur="1000"/>
                                        <p:tgtEl>
                                          <p:spTgt spid="479"/>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par>
                                <p:cTn id="17" presetID="10" presetClass="entr" presetSubtype="0" fill="hold" nodeType="with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1000"/>
                                        <p:tgtEl>
                                          <p:spTgt spid="481"/>
                                        </p:tgtEl>
                                      </p:cBhvr>
                                    </p:animEffect>
                                  </p:childTnLst>
                                </p:cTn>
                              </p:par>
                              <p:par>
                                <p:cTn id="20" presetID="10" presetClass="entr" presetSubtype="0" fill="hold" nodeType="with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22</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FR" sz="3200" b="1" dirty="0"/>
              <a:t>Les 4 valeurs fondamentales</a:t>
            </a:r>
            <a:r>
              <a:rPr lang="fr-FR" sz="3200" dirty="0"/>
              <a:t> </a:t>
            </a:r>
            <a:endParaRPr lang="fr-FR" sz="8000" b="0" i="0" u="none" strike="noStrike" cap="none" dirty="0">
              <a:solidFill>
                <a:srgbClr val="999999"/>
              </a:solidFill>
              <a:latin typeface="Roboto"/>
              <a:ea typeface="Roboto"/>
              <a:cs typeface="Roboto"/>
              <a:sym typeface="Roboto"/>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ZoneTexte 3">
            <a:extLst>
              <a:ext uri="{FF2B5EF4-FFF2-40B4-BE49-F238E27FC236}">
                <a16:creationId xmlns:a16="http://schemas.microsoft.com/office/drawing/2014/main" id="{3CF9AED0-9D4A-20FB-359F-EF13D53C7C3A}"/>
              </a:ext>
            </a:extLst>
          </p:cNvPr>
          <p:cNvSpPr txBox="1"/>
          <p:nvPr/>
        </p:nvSpPr>
        <p:spPr>
          <a:xfrm>
            <a:off x="698700" y="1602824"/>
            <a:ext cx="10642600" cy="523220"/>
          </a:xfrm>
          <a:prstGeom prst="rect">
            <a:avLst/>
          </a:prstGeom>
          <a:noFill/>
        </p:spPr>
        <p:txBody>
          <a:bodyPr wrap="square">
            <a:spAutoFit/>
          </a:bodyPr>
          <a:lstStyle/>
          <a:p>
            <a:pPr algn="just"/>
            <a:r>
              <a:rPr lang="fr-FR" sz="2800" b="1" dirty="0">
                <a:latin typeface="Roboto Condensed" panose="02000000000000000000" pitchFamily="2" charset="0"/>
                <a:ea typeface="Roboto Condensed" panose="02000000000000000000" pitchFamily="2" charset="0"/>
                <a:cs typeface="Roboto Condensed" panose="02000000000000000000" pitchFamily="2" charset="0"/>
              </a:rPr>
              <a:t>L’adaptation au changement plutôt que le suivi d’un plan</a:t>
            </a:r>
          </a:p>
        </p:txBody>
      </p:sp>
      <p:sp>
        <p:nvSpPr>
          <p:cNvPr id="5" name="Google Shape;354;p53">
            <a:extLst>
              <a:ext uri="{FF2B5EF4-FFF2-40B4-BE49-F238E27FC236}">
                <a16:creationId xmlns:a16="http://schemas.microsoft.com/office/drawing/2014/main" id="{A77F5002-DC93-39A0-D5F9-37BABEEB7BED}"/>
              </a:ext>
            </a:extLst>
          </p:cNvPr>
          <p:cNvSpPr/>
          <p:nvPr/>
        </p:nvSpPr>
        <p:spPr>
          <a:xfrm>
            <a:off x="206804" y="171124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477" name="Google Shape;477;p60"/>
          <p:cNvSpPr txBox="1"/>
          <p:nvPr/>
        </p:nvSpPr>
        <p:spPr>
          <a:xfrm>
            <a:off x="1024024" y="2884312"/>
            <a:ext cx="5402175" cy="3322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Revoir les priorités à chaque itération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78" name="Google Shape;478;p60"/>
          <p:cNvSpPr/>
          <p:nvPr/>
        </p:nvSpPr>
        <p:spPr>
          <a:xfrm>
            <a:off x="621604" y="2905492"/>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79" name="Google Shape;479;p60"/>
          <p:cNvSpPr txBox="1"/>
          <p:nvPr/>
        </p:nvSpPr>
        <p:spPr>
          <a:xfrm>
            <a:off x="1015598" y="3483029"/>
            <a:ext cx="5410601"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Flexibilité face aux imprévus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80" name="Google Shape;480;p60"/>
          <p:cNvSpPr/>
          <p:nvPr/>
        </p:nvSpPr>
        <p:spPr>
          <a:xfrm>
            <a:off x="621604" y="34830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481" name="Google Shape;481;p60"/>
          <p:cNvSpPr txBox="1"/>
          <p:nvPr/>
        </p:nvSpPr>
        <p:spPr>
          <a:xfrm>
            <a:off x="1024024" y="4540117"/>
            <a:ext cx="6494376" cy="357680"/>
          </a:xfrm>
          <a:prstGeom prst="rect">
            <a:avLst/>
          </a:prstGeom>
          <a:noFill/>
          <a:ln>
            <a:noFill/>
          </a:ln>
        </p:spPr>
        <p:txBody>
          <a:bodyPr spcFirstLastPara="1" wrap="square" lIns="0" tIns="0" rIns="0" bIns="0" anchor="t" anchorCtr="0">
            <a:noAutofit/>
          </a:bodyPr>
          <a:lstStyle/>
          <a:p>
            <a:pPr>
              <a:buClr>
                <a:srgbClr val="000000"/>
              </a:buClr>
              <a:buSzPts val="1100"/>
            </a:pPr>
            <a:r>
              <a:rPr lang="fr-FR" sz="2400" dirty="0">
                <a:latin typeface="Roboto Condensed" panose="02000000000000000000" pitchFamily="2" charset="0"/>
                <a:ea typeface="Roboto Condensed" panose="02000000000000000000" pitchFamily="2" charset="0"/>
                <a:cs typeface="Roboto Condensed" panose="02000000000000000000" pitchFamily="2" charset="0"/>
              </a:rPr>
              <a:t>S’adapter rapidement aux nouvelles opportunités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482" name="Google Shape;482;p60"/>
          <p:cNvSpPr/>
          <p:nvPr/>
        </p:nvSpPr>
        <p:spPr>
          <a:xfrm>
            <a:off x="621604" y="45401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7" name="Google Shape;481;p60">
            <a:extLst>
              <a:ext uri="{FF2B5EF4-FFF2-40B4-BE49-F238E27FC236}">
                <a16:creationId xmlns:a16="http://schemas.microsoft.com/office/drawing/2014/main" id="{CB3100B8-9712-2A1C-974B-4C36AA1A46B9}"/>
              </a:ext>
            </a:extLst>
          </p:cNvPr>
          <p:cNvSpPr txBox="1"/>
          <p:nvPr/>
        </p:nvSpPr>
        <p:spPr>
          <a:xfrm>
            <a:off x="1024024" y="5149717"/>
            <a:ext cx="4041600" cy="332280"/>
          </a:xfrm>
          <a:prstGeom prst="rect">
            <a:avLst/>
          </a:prstGeom>
          <a:noFill/>
          <a:ln>
            <a:noFill/>
          </a:ln>
        </p:spPr>
        <p:txBody>
          <a:bodyPr spcFirstLastPara="1" wrap="square" lIns="0" tIns="0" rIns="0" bIns="0" anchor="t" anchorCtr="0">
            <a:noAutofit/>
          </a:bodyPr>
          <a:lstStyle/>
          <a:p>
            <a:pPr lvl="0">
              <a:buClr>
                <a:srgbClr val="000000"/>
              </a:buClr>
              <a:buSzPts val="1100"/>
            </a:pPr>
            <a:r>
              <a:rPr lang="fr-FR" sz="2400" dirty="0"/>
              <a:t> </a:t>
            </a:r>
            <a:r>
              <a:rPr lang="fr-FR" sz="2400" dirty="0">
                <a:latin typeface="Roboto Condensed" panose="02000000000000000000" pitchFamily="2" charset="0"/>
                <a:ea typeface="Roboto Condensed" panose="02000000000000000000" pitchFamily="2" charset="0"/>
                <a:cs typeface="Roboto Condensed" panose="02000000000000000000" pitchFamily="2" charset="0"/>
              </a:rPr>
              <a:t>Plans flexibles et révisables </a:t>
            </a:r>
            <a:endParaRPr sz="2400" dirty="0">
              <a:latin typeface="Roboto Condensed" panose="02000000000000000000" pitchFamily="2" charset="0"/>
              <a:ea typeface="Roboto Condensed" panose="02000000000000000000" pitchFamily="2" charset="0"/>
              <a:cs typeface="Roboto Condensed" panose="02000000000000000000" pitchFamily="2" charset="0"/>
              <a:sym typeface="Arial"/>
            </a:endParaRPr>
          </a:p>
        </p:txBody>
      </p:sp>
      <p:sp>
        <p:nvSpPr>
          <p:cNvPr id="8" name="Google Shape;482;p60">
            <a:extLst>
              <a:ext uri="{FF2B5EF4-FFF2-40B4-BE49-F238E27FC236}">
                <a16:creationId xmlns:a16="http://schemas.microsoft.com/office/drawing/2014/main" id="{D8789572-4B80-0443-780D-68CDC09C6BC7}"/>
              </a:ext>
            </a:extLst>
          </p:cNvPr>
          <p:cNvSpPr/>
          <p:nvPr/>
        </p:nvSpPr>
        <p:spPr>
          <a:xfrm>
            <a:off x="621604" y="51497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sp>
        <p:nvSpPr>
          <p:cNvPr id="6" name="Google Shape;479;p60">
            <a:extLst>
              <a:ext uri="{FF2B5EF4-FFF2-40B4-BE49-F238E27FC236}">
                <a16:creationId xmlns:a16="http://schemas.microsoft.com/office/drawing/2014/main" id="{E2C818CA-36A4-A4CB-DA19-32F80916CFBD}"/>
              </a:ext>
            </a:extLst>
          </p:cNvPr>
          <p:cNvSpPr txBox="1"/>
          <p:nvPr/>
        </p:nvSpPr>
        <p:spPr>
          <a:xfrm>
            <a:off x="1002898" y="4029129"/>
            <a:ext cx="5410601" cy="332280"/>
          </a:xfrm>
          <a:prstGeom prst="rect">
            <a:avLst/>
          </a:prstGeom>
          <a:noFill/>
          <a:ln>
            <a:noFill/>
          </a:ln>
        </p:spPr>
        <p:txBody>
          <a:bodyPr spcFirstLastPara="1" wrap="square" lIns="0" tIns="0" rIns="0" bIns="0" anchor="t" anchorCtr="0">
            <a:noAutofit/>
          </a:bodyPr>
          <a:lstStyle/>
          <a:p>
            <a:r>
              <a:rPr lang="fr-FR" sz="2400" dirty="0">
                <a:latin typeface="Roboto Condensed" panose="02000000000000000000" pitchFamily="2" charset="0"/>
                <a:ea typeface="Roboto Condensed" panose="02000000000000000000" pitchFamily="2" charset="0"/>
                <a:cs typeface="Roboto Condensed" panose="02000000000000000000" pitchFamily="2" charset="0"/>
              </a:rPr>
              <a:t>Anticipation des risques </a:t>
            </a:r>
          </a:p>
        </p:txBody>
      </p:sp>
      <p:sp>
        <p:nvSpPr>
          <p:cNvPr id="10" name="Google Shape;480;p60">
            <a:extLst>
              <a:ext uri="{FF2B5EF4-FFF2-40B4-BE49-F238E27FC236}">
                <a16:creationId xmlns:a16="http://schemas.microsoft.com/office/drawing/2014/main" id="{F292216A-4480-38D3-30A5-CE2622481FDE}"/>
              </a:ext>
            </a:extLst>
          </p:cNvPr>
          <p:cNvSpPr/>
          <p:nvPr/>
        </p:nvSpPr>
        <p:spPr>
          <a:xfrm>
            <a:off x="608904" y="4029117"/>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6FA8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latin typeface="Roboto Condensed"/>
              <a:ea typeface="Roboto Condensed"/>
              <a:cs typeface="Roboto Condensed"/>
              <a:sym typeface="Roboto Condensed"/>
            </a:endParaRPr>
          </a:p>
        </p:txBody>
      </p:sp>
      <p:pic>
        <p:nvPicPr>
          <p:cNvPr id="18436" name="Picture 4" descr="Adaptation - Icônes flèches gratuites">
            <a:extLst>
              <a:ext uri="{FF2B5EF4-FFF2-40B4-BE49-F238E27FC236}">
                <a16:creationId xmlns:a16="http://schemas.microsoft.com/office/drawing/2014/main" id="{BF431285-BD7C-B2A6-8017-B851A0EE9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720" y="2207517"/>
            <a:ext cx="3643200" cy="36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3266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fade">
                                      <p:cBhvr>
                                        <p:cTn id="13" dur="1000"/>
                                        <p:tgtEl>
                                          <p:spTgt spid="479"/>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par>
                                <p:cTn id="17" presetID="10" presetClass="entr" presetSubtype="0" fill="hold" nodeType="with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1000"/>
                                        <p:tgtEl>
                                          <p:spTgt spid="481"/>
                                        </p:tgtEl>
                                      </p:cBhvr>
                                    </p:animEffect>
                                  </p:childTnLst>
                                </p:cTn>
                              </p:par>
                              <p:par>
                                <p:cTn id="20" presetID="10" presetClass="entr" presetSubtype="0" fill="hold" nodeType="with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23</a:t>
            </a:fld>
            <a:endParaRPr sz="1733">
              <a:solidFill>
                <a:schemeClr val="dk1"/>
              </a:solidFill>
            </a:endParaRPr>
          </a:p>
        </p:txBody>
      </p:sp>
      <p:sp>
        <p:nvSpPr>
          <p:cNvPr id="402" name="Google Shape;402;p5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FR" sz="3200" b="1" dirty="0"/>
              <a:t>Les 4 valeurs fondamentales</a:t>
            </a:r>
            <a:r>
              <a:rPr lang="fr-FR" sz="3200" dirty="0"/>
              <a:t> </a:t>
            </a:r>
            <a:endParaRPr lang="fr-FR" sz="8000" b="0" i="0" u="none" strike="noStrike" cap="none" dirty="0">
              <a:solidFill>
                <a:srgbClr val="999999"/>
              </a:solidFill>
              <a:latin typeface="Roboto"/>
              <a:ea typeface="Roboto"/>
              <a:cs typeface="Roboto"/>
              <a:sym typeface="Roboto"/>
            </a:endParaRPr>
          </a:p>
        </p:txBody>
      </p:sp>
      <p:pic>
        <p:nvPicPr>
          <p:cNvPr id="403" name="Google Shape;403;p56"/>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grpSp>
        <p:nvGrpSpPr>
          <p:cNvPr id="2" name="Group 2">
            <a:extLst>
              <a:ext uri="{FF2B5EF4-FFF2-40B4-BE49-F238E27FC236}">
                <a16:creationId xmlns:a16="http://schemas.microsoft.com/office/drawing/2014/main" id="{321358FB-EC64-C8D3-347D-D2A1D92BDC72}"/>
              </a:ext>
            </a:extLst>
          </p:cNvPr>
          <p:cNvGrpSpPr>
            <a:grpSpLocks/>
          </p:cNvGrpSpPr>
          <p:nvPr/>
        </p:nvGrpSpPr>
        <p:grpSpPr bwMode="auto">
          <a:xfrm>
            <a:off x="1826559" y="1350682"/>
            <a:ext cx="8939213" cy="938213"/>
            <a:chOff x="312" y="1232"/>
            <a:chExt cx="5631" cy="591"/>
          </a:xfrm>
        </p:grpSpPr>
        <p:sp>
          <p:nvSpPr>
            <p:cNvPr id="3" name="Rectangle 3">
              <a:extLst>
                <a:ext uri="{FF2B5EF4-FFF2-40B4-BE49-F238E27FC236}">
                  <a16:creationId xmlns:a16="http://schemas.microsoft.com/office/drawing/2014/main" id="{5859182F-57DC-17B7-2BA8-6CAB7FCE6C2C}"/>
                </a:ext>
              </a:extLst>
            </p:cNvPr>
            <p:cNvSpPr>
              <a:spLocks noChangeArrowheads="1"/>
            </p:cNvSpPr>
            <p:nvPr/>
          </p:nvSpPr>
          <p:spPr bwMode="auto">
            <a:xfrm>
              <a:off x="3624" y="1232"/>
              <a:ext cx="2320" cy="592"/>
            </a:xfrm>
            <a:prstGeom prst="rect">
              <a:avLst/>
            </a:prstGeom>
            <a:blipFill dpi="0" rotWithShape="0">
              <a:blip r:embed="rId4"/>
              <a:srcRect/>
              <a:tile tx="0" ty="0" sx="100000" sy="100000" flip="none" algn="tl"/>
            </a:blipFill>
            <a:ln w="25560">
              <a:solidFill>
                <a:srgbClr val="00531C"/>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Processus et outils</a:t>
              </a:r>
            </a:p>
          </p:txBody>
        </p:sp>
        <p:sp>
          <p:nvSpPr>
            <p:cNvPr id="9" name="Rectangle 4">
              <a:extLst>
                <a:ext uri="{FF2B5EF4-FFF2-40B4-BE49-F238E27FC236}">
                  <a16:creationId xmlns:a16="http://schemas.microsoft.com/office/drawing/2014/main" id="{D728CAD8-3DF4-B998-4967-5A20FA0985FF}"/>
                </a:ext>
              </a:extLst>
            </p:cNvPr>
            <p:cNvSpPr>
              <a:spLocks noChangeArrowheads="1"/>
            </p:cNvSpPr>
            <p:nvPr/>
          </p:nvSpPr>
          <p:spPr bwMode="auto">
            <a:xfrm>
              <a:off x="312" y="1232"/>
              <a:ext cx="2320" cy="592"/>
            </a:xfrm>
            <a:prstGeom prst="rect">
              <a:avLst/>
            </a:prstGeom>
            <a:blipFill dpi="0" rotWithShape="0">
              <a:blip r:embed="rId5"/>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Personnes et interactions</a:t>
              </a:r>
            </a:p>
          </p:txBody>
        </p:sp>
        <p:sp>
          <p:nvSpPr>
            <p:cNvPr id="11" name="Rectangle 5">
              <a:extLst>
                <a:ext uri="{FF2B5EF4-FFF2-40B4-BE49-F238E27FC236}">
                  <a16:creationId xmlns:a16="http://schemas.microsoft.com/office/drawing/2014/main" id="{F503020F-9439-A0C9-4000-6C862AD6B3FF}"/>
                </a:ext>
              </a:extLst>
            </p:cNvPr>
            <p:cNvSpPr>
              <a:spLocks noChangeArrowheads="1"/>
            </p:cNvSpPr>
            <p:nvPr/>
          </p:nvSpPr>
          <p:spPr bwMode="auto">
            <a:xfrm>
              <a:off x="2860" y="1416"/>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58968"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600">
                  <a:solidFill>
                    <a:srgbClr val="000000"/>
                  </a:solidFill>
                </a:rPr>
                <a:t>&gt;</a:t>
              </a:r>
            </a:p>
          </p:txBody>
        </p:sp>
      </p:grpSp>
      <p:grpSp>
        <p:nvGrpSpPr>
          <p:cNvPr id="12" name="Group 6">
            <a:extLst>
              <a:ext uri="{FF2B5EF4-FFF2-40B4-BE49-F238E27FC236}">
                <a16:creationId xmlns:a16="http://schemas.microsoft.com/office/drawing/2014/main" id="{D80315F9-54CE-A232-74A7-B3D575454C87}"/>
              </a:ext>
            </a:extLst>
          </p:cNvPr>
          <p:cNvGrpSpPr>
            <a:grpSpLocks/>
          </p:cNvGrpSpPr>
          <p:nvPr/>
        </p:nvGrpSpPr>
        <p:grpSpPr bwMode="auto">
          <a:xfrm>
            <a:off x="1851959" y="4970182"/>
            <a:ext cx="8913813" cy="938213"/>
            <a:chOff x="328" y="3512"/>
            <a:chExt cx="5615" cy="591"/>
          </a:xfrm>
        </p:grpSpPr>
        <p:sp>
          <p:nvSpPr>
            <p:cNvPr id="13" name="Rectangle 7">
              <a:extLst>
                <a:ext uri="{FF2B5EF4-FFF2-40B4-BE49-F238E27FC236}">
                  <a16:creationId xmlns:a16="http://schemas.microsoft.com/office/drawing/2014/main" id="{A059D951-8101-64FC-0C50-5119C92D3699}"/>
                </a:ext>
              </a:extLst>
            </p:cNvPr>
            <p:cNvSpPr>
              <a:spLocks noChangeArrowheads="1"/>
            </p:cNvSpPr>
            <p:nvPr/>
          </p:nvSpPr>
          <p:spPr bwMode="auto">
            <a:xfrm>
              <a:off x="3624" y="3512"/>
              <a:ext cx="2320" cy="592"/>
            </a:xfrm>
            <a:prstGeom prst="rect">
              <a:avLst/>
            </a:prstGeom>
            <a:blipFill dpi="0" rotWithShape="0">
              <a:blip r:embed="rId4"/>
              <a:srcRect/>
              <a:tile tx="0" ty="0" sx="100000" sy="100000" flip="none" algn="tl"/>
            </a:blipFill>
            <a:ln w="25560">
              <a:solidFill>
                <a:srgbClr val="00531C"/>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Suivi d'un plan</a:t>
              </a:r>
            </a:p>
          </p:txBody>
        </p:sp>
        <p:sp>
          <p:nvSpPr>
            <p:cNvPr id="14" name="Rectangle 8">
              <a:extLst>
                <a:ext uri="{FF2B5EF4-FFF2-40B4-BE49-F238E27FC236}">
                  <a16:creationId xmlns:a16="http://schemas.microsoft.com/office/drawing/2014/main" id="{E78E5331-92BA-44A9-79B4-0734ED2B3073}"/>
                </a:ext>
              </a:extLst>
            </p:cNvPr>
            <p:cNvSpPr>
              <a:spLocks noChangeArrowheads="1"/>
            </p:cNvSpPr>
            <p:nvPr/>
          </p:nvSpPr>
          <p:spPr bwMode="auto">
            <a:xfrm>
              <a:off x="328" y="3512"/>
              <a:ext cx="2320" cy="592"/>
            </a:xfrm>
            <a:prstGeom prst="rect">
              <a:avLst/>
            </a:prstGeom>
            <a:blipFill dpi="0" rotWithShape="0">
              <a:blip r:embed="rId5"/>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Adaptation au changement</a:t>
              </a:r>
            </a:p>
          </p:txBody>
        </p:sp>
        <p:sp>
          <p:nvSpPr>
            <p:cNvPr id="15" name="Rectangle 9">
              <a:extLst>
                <a:ext uri="{FF2B5EF4-FFF2-40B4-BE49-F238E27FC236}">
                  <a16:creationId xmlns:a16="http://schemas.microsoft.com/office/drawing/2014/main" id="{5E47DB7D-01B1-7584-889A-B95ED0A1EDE7}"/>
                </a:ext>
              </a:extLst>
            </p:cNvPr>
            <p:cNvSpPr>
              <a:spLocks noChangeArrowheads="1"/>
            </p:cNvSpPr>
            <p:nvPr/>
          </p:nvSpPr>
          <p:spPr bwMode="auto">
            <a:xfrm>
              <a:off x="3037" y="3647"/>
              <a:ext cx="16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58968" rIns="0" bIns="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600">
                  <a:solidFill>
                    <a:srgbClr val="000000"/>
                  </a:solidFill>
                </a:rPr>
                <a:t>&gt;</a:t>
              </a:r>
            </a:p>
          </p:txBody>
        </p:sp>
      </p:grpSp>
      <p:grpSp>
        <p:nvGrpSpPr>
          <p:cNvPr id="16" name="Group 11">
            <a:extLst>
              <a:ext uri="{FF2B5EF4-FFF2-40B4-BE49-F238E27FC236}">
                <a16:creationId xmlns:a16="http://schemas.microsoft.com/office/drawing/2014/main" id="{015807F0-CCE7-F1DD-3AA2-99458F4A9D4D}"/>
              </a:ext>
            </a:extLst>
          </p:cNvPr>
          <p:cNvGrpSpPr>
            <a:grpSpLocks/>
          </p:cNvGrpSpPr>
          <p:nvPr/>
        </p:nvGrpSpPr>
        <p:grpSpPr bwMode="auto">
          <a:xfrm>
            <a:off x="1839259" y="2557182"/>
            <a:ext cx="8926513" cy="938213"/>
            <a:chOff x="320" y="1992"/>
            <a:chExt cx="5623" cy="591"/>
          </a:xfrm>
        </p:grpSpPr>
        <p:sp>
          <p:nvSpPr>
            <p:cNvPr id="17" name="Rectangle 12">
              <a:extLst>
                <a:ext uri="{FF2B5EF4-FFF2-40B4-BE49-F238E27FC236}">
                  <a16:creationId xmlns:a16="http://schemas.microsoft.com/office/drawing/2014/main" id="{0A81BC4D-A751-0EE0-8F6C-B3F870FA030B}"/>
                </a:ext>
              </a:extLst>
            </p:cNvPr>
            <p:cNvSpPr>
              <a:spLocks noChangeArrowheads="1"/>
            </p:cNvSpPr>
            <p:nvPr/>
          </p:nvSpPr>
          <p:spPr bwMode="auto">
            <a:xfrm>
              <a:off x="3624" y="1992"/>
              <a:ext cx="2320" cy="592"/>
            </a:xfrm>
            <a:prstGeom prst="rect">
              <a:avLst/>
            </a:prstGeom>
            <a:blipFill dpi="0" rotWithShape="0">
              <a:blip r:embed="rId4"/>
              <a:srcRect/>
              <a:tile tx="0" ty="0" sx="100000" sy="100000" flip="none" algn="tl"/>
            </a:blipFill>
            <a:ln w="25560">
              <a:solidFill>
                <a:srgbClr val="00531C"/>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Documentation</a:t>
              </a:r>
            </a:p>
          </p:txBody>
        </p:sp>
        <p:sp>
          <p:nvSpPr>
            <p:cNvPr id="18" name="Rectangle 13">
              <a:extLst>
                <a:ext uri="{FF2B5EF4-FFF2-40B4-BE49-F238E27FC236}">
                  <a16:creationId xmlns:a16="http://schemas.microsoft.com/office/drawing/2014/main" id="{02D3E146-09B9-47D7-F51C-22FDDEB2A294}"/>
                </a:ext>
              </a:extLst>
            </p:cNvPr>
            <p:cNvSpPr>
              <a:spLocks noChangeArrowheads="1"/>
            </p:cNvSpPr>
            <p:nvPr/>
          </p:nvSpPr>
          <p:spPr bwMode="auto">
            <a:xfrm>
              <a:off x="320" y="1992"/>
              <a:ext cx="2320" cy="592"/>
            </a:xfrm>
            <a:prstGeom prst="rect">
              <a:avLst/>
            </a:prstGeom>
            <a:blipFill dpi="0" rotWithShape="0">
              <a:blip r:embed="rId5"/>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Logiciel qui fonctionne</a:t>
              </a:r>
            </a:p>
          </p:txBody>
        </p:sp>
        <p:sp>
          <p:nvSpPr>
            <p:cNvPr id="19" name="Rectangle 14">
              <a:extLst>
                <a:ext uri="{FF2B5EF4-FFF2-40B4-BE49-F238E27FC236}">
                  <a16:creationId xmlns:a16="http://schemas.microsoft.com/office/drawing/2014/main" id="{789BFFED-728A-C941-B0A1-0A1899BCAA4F}"/>
                </a:ext>
              </a:extLst>
            </p:cNvPr>
            <p:cNvSpPr>
              <a:spLocks noChangeArrowheads="1"/>
            </p:cNvSpPr>
            <p:nvPr/>
          </p:nvSpPr>
          <p:spPr bwMode="auto">
            <a:xfrm>
              <a:off x="2860" y="2176"/>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58968"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600">
                  <a:solidFill>
                    <a:srgbClr val="000000"/>
                  </a:solidFill>
                </a:rPr>
                <a:t>&gt;</a:t>
              </a:r>
            </a:p>
          </p:txBody>
        </p:sp>
      </p:grpSp>
      <p:grpSp>
        <p:nvGrpSpPr>
          <p:cNvPr id="20" name="Group 15">
            <a:extLst>
              <a:ext uri="{FF2B5EF4-FFF2-40B4-BE49-F238E27FC236}">
                <a16:creationId xmlns:a16="http://schemas.microsoft.com/office/drawing/2014/main" id="{5DD68F66-C0C9-D751-49B2-A3AB02A671BB}"/>
              </a:ext>
            </a:extLst>
          </p:cNvPr>
          <p:cNvGrpSpPr>
            <a:grpSpLocks/>
          </p:cNvGrpSpPr>
          <p:nvPr/>
        </p:nvGrpSpPr>
        <p:grpSpPr bwMode="auto">
          <a:xfrm>
            <a:off x="1839259" y="3763682"/>
            <a:ext cx="8926513" cy="938213"/>
            <a:chOff x="320" y="2752"/>
            <a:chExt cx="5623" cy="591"/>
          </a:xfrm>
        </p:grpSpPr>
        <p:sp>
          <p:nvSpPr>
            <p:cNvPr id="21" name="Rectangle 16">
              <a:extLst>
                <a:ext uri="{FF2B5EF4-FFF2-40B4-BE49-F238E27FC236}">
                  <a16:creationId xmlns:a16="http://schemas.microsoft.com/office/drawing/2014/main" id="{EBD201AD-C5CC-EDD4-290D-DF6CFEAB8931}"/>
                </a:ext>
              </a:extLst>
            </p:cNvPr>
            <p:cNvSpPr>
              <a:spLocks noChangeArrowheads="1"/>
            </p:cNvSpPr>
            <p:nvPr/>
          </p:nvSpPr>
          <p:spPr bwMode="auto">
            <a:xfrm>
              <a:off x="3624" y="2752"/>
              <a:ext cx="2320" cy="592"/>
            </a:xfrm>
            <a:prstGeom prst="rect">
              <a:avLst/>
            </a:prstGeom>
            <a:blipFill dpi="0" rotWithShape="0">
              <a:blip r:embed="rId4"/>
              <a:srcRect/>
              <a:tile tx="0" ty="0" sx="100000" sy="100000" flip="none" algn="tl"/>
            </a:blipFill>
            <a:ln w="25560">
              <a:solidFill>
                <a:srgbClr val="00531C"/>
              </a:solidFill>
              <a:miter lim="800000"/>
              <a:headEnd/>
              <a:tailEnd/>
            </a:ln>
            <a:effectLst>
              <a:outerShdw blurRad="63500" dist="63640" dir="2700000" algn="ctr" rotWithShape="0">
                <a:srgbClr val="000000">
                  <a:alpha val="30037"/>
                </a:srgbClr>
              </a:outerShdw>
            </a:effectLst>
          </p:spPr>
          <p:txBody>
            <a:bodyPr lIns="0" tIns="4914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000">
                  <a:solidFill>
                    <a:srgbClr val="FFFFFF"/>
                  </a:solidFill>
                </a:rPr>
                <a:t>Négociation à </a:t>
              </a:r>
            </a:p>
            <a:p>
              <a:pPr algn="ctr" eaLnBrk="1" hangingPunct="1">
                <a:lnSpc>
                  <a:spcPct val="87000"/>
                </a:lnSpc>
              </a:pPr>
              <a:r>
                <a:rPr lang="en-GB" altLang="fr-FR" sz="3000">
                  <a:solidFill>
                    <a:srgbClr val="FFFFFF"/>
                  </a:solidFill>
                </a:rPr>
                <a:t>partir d'un contrat</a:t>
              </a:r>
            </a:p>
          </p:txBody>
        </p:sp>
        <p:sp>
          <p:nvSpPr>
            <p:cNvPr id="22" name="Rectangle 17">
              <a:extLst>
                <a:ext uri="{FF2B5EF4-FFF2-40B4-BE49-F238E27FC236}">
                  <a16:creationId xmlns:a16="http://schemas.microsoft.com/office/drawing/2014/main" id="{34FB7D06-B94F-72BD-DA22-2A09A9A0EDD4}"/>
                </a:ext>
              </a:extLst>
            </p:cNvPr>
            <p:cNvSpPr>
              <a:spLocks noChangeArrowheads="1"/>
            </p:cNvSpPr>
            <p:nvPr/>
          </p:nvSpPr>
          <p:spPr bwMode="auto">
            <a:xfrm>
              <a:off x="320" y="2752"/>
              <a:ext cx="2320" cy="592"/>
            </a:xfrm>
            <a:prstGeom prst="rect">
              <a:avLst/>
            </a:prstGeom>
            <a:blipFill dpi="0" rotWithShape="0">
              <a:blip r:embed="rId5"/>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49140"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Collaboration </a:t>
              </a:r>
            </a:p>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3000">
                  <a:solidFill>
                    <a:srgbClr val="FFFFFF"/>
                  </a:solidFill>
                  <a:latin typeface="Gill Sans" pitchFamily="80" charset="0"/>
                  <a:ea typeface="Gill Sans" pitchFamily="80" charset="0"/>
                  <a:cs typeface="Gill Sans" pitchFamily="80" charset="0"/>
                </a:rPr>
                <a:t>avec le client</a:t>
              </a:r>
            </a:p>
          </p:txBody>
        </p:sp>
        <p:sp>
          <p:nvSpPr>
            <p:cNvPr id="23" name="Rectangle 18">
              <a:extLst>
                <a:ext uri="{FF2B5EF4-FFF2-40B4-BE49-F238E27FC236}">
                  <a16:creationId xmlns:a16="http://schemas.microsoft.com/office/drawing/2014/main" id="{1C3987A9-F85E-EABB-2F13-8AC8C8F2F33B}"/>
                </a:ext>
              </a:extLst>
            </p:cNvPr>
            <p:cNvSpPr>
              <a:spLocks noChangeArrowheads="1"/>
            </p:cNvSpPr>
            <p:nvPr/>
          </p:nvSpPr>
          <p:spPr bwMode="auto">
            <a:xfrm>
              <a:off x="2860" y="2936"/>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58968"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600">
                  <a:solidFill>
                    <a:srgbClr val="000000"/>
                  </a:solidFill>
                </a:rPr>
                <a:t>&gt;</a:t>
              </a:r>
            </a:p>
          </p:txBody>
        </p:sp>
      </p:grpSp>
      <p:sp>
        <p:nvSpPr>
          <p:cNvPr id="24" name="Rectangle 10">
            <a:extLst>
              <a:ext uri="{FF2B5EF4-FFF2-40B4-BE49-F238E27FC236}">
                <a16:creationId xmlns:a16="http://schemas.microsoft.com/office/drawing/2014/main" id="{C4BFD8B7-EE22-01A0-7FB9-3EA0A20F92FF}"/>
              </a:ext>
            </a:extLst>
          </p:cNvPr>
          <p:cNvSpPr>
            <a:spLocks noChangeArrowheads="1"/>
          </p:cNvSpPr>
          <p:nvPr/>
        </p:nvSpPr>
        <p:spPr bwMode="auto">
          <a:xfrm>
            <a:off x="560107" y="6204259"/>
            <a:ext cx="45339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37674"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300" dirty="0">
                <a:solidFill>
                  <a:srgbClr val="000000"/>
                </a:solidFill>
              </a:rPr>
              <a:t>Source : www.agilemanifesto.org</a:t>
            </a:r>
          </a:p>
        </p:txBody>
      </p:sp>
    </p:spTree>
    <p:extLst>
      <p:ext uri="{BB962C8B-B14F-4D97-AF65-F5344CB8AC3E}">
        <p14:creationId xmlns:p14="http://schemas.microsoft.com/office/powerpoint/2010/main" val="136822251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additive="repl">
                                        <p:cTn id="6" dur="1" fill="hold">
                                          <p:stCondLst>
                                            <p:cond delay="0"/>
                                          </p:stCondLst>
                                        </p:cTn>
                                        <p:tgtEl>
                                          <p:spTgt spid="16"/>
                                        </p:tgtEl>
                                        <p:attrNameLst>
                                          <p:attrName>style.visibility</p:attrName>
                                        </p:attrNameLst>
                                      </p:cBhvr>
                                      <p:to>
                                        <p:strVal val="visible"/>
                                      </p:to>
                                    </p:set>
                                    <p:animEffect transition="in" filter="fade">
                                      <p:cBhvr additive="repl">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additive="repl">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100000">
                                          <p:val>
                                            <p:strVal val="#ppt_x"/>
                                          </p:val>
                                        </p:tav>
                                        <p:tav>
                                          <p:val>
                                            <p:strVal val="#ppt_x"/>
                                          </p:val>
                                        </p:tav>
                                      </p:tavLst>
                                    </p:anim>
                                    <p:anim calcmode="lin" valueType="num">
                                      <p:cBhvr>
                                        <p:cTn id="13" dur="500" fill="hold"/>
                                        <p:tgtEl>
                                          <p:spTgt spid="20"/>
                                        </p:tgtEl>
                                        <p:attrNameLst>
                                          <p:attrName>ppt_y</p:attrName>
                                        </p:attrNameLst>
                                      </p:cBhvr>
                                      <p:tavLst>
                                        <p:tav tm="100000">
                                          <p:val>
                                            <p:strVal val="0-#ppt_h/2"/>
                                          </p:val>
                                        </p:tav>
                                        <p:tav>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additive="repl">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100000">
                                          <p:val>
                                            <p:strVal val="1+#ppt_w/2"/>
                                          </p:val>
                                        </p:tav>
                                        <p:tav>
                                          <p:val>
                                            <p:strVal val="#ppt_x"/>
                                          </p:val>
                                        </p:tav>
                                      </p:tavLst>
                                    </p:anim>
                                    <p:anim calcmode="lin" valueType="num">
                                      <p:cBhvr>
                                        <p:cTn id="19" dur="500" fill="hold"/>
                                        <p:tgtEl>
                                          <p:spTgt spid="12"/>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30" name="Google Shape;530;p64"/>
          <p:cNvGrpSpPr/>
          <p:nvPr/>
        </p:nvGrpSpPr>
        <p:grpSpPr>
          <a:xfrm>
            <a:off x="4353783" y="722667"/>
            <a:ext cx="3561076" cy="622667"/>
            <a:chOff x="857114" y="908181"/>
            <a:chExt cx="2670807" cy="467000"/>
          </a:xfrm>
        </p:grpSpPr>
        <p:sp>
          <p:nvSpPr>
            <p:cNvPr id="531" name="Google Shape;531;p64"/>
            <p:cNvSpPr txBox="1"/>
            <p:nvPr/>
          </p:nvSpPr>
          <p:spPr>
            <a:xfrm>
              <a:off x="869021" y="908181"/>
              <a:ext cx="2658900" cy="184800"/>
            </a:xfrm>
            <a:prstGeom prst="rect">
              <a:avLst/>
            </a:prstGeom>
            <a:noFill/>
            <a:ln>
              <a:noFill/>
            </a:ln>
          </p:spPr>
          <p:txBody>
            <a:bodyPr spcFirstLastPara="1" wrap="square" lIns="0" tIns="0" rIns="0" bIns="0" anchor="t" anchorCtr="0">
              <a:noAutofit/>
            </a:bodyPr>
            <a:lstStyle/>
            <a:p>
              <a:pPr algn="ctr">
                <a:buClr>
                  <a:schemeClr val="accent5"/>
                </a:buClr>
                <a:buSzPts val="1000"/>
              </a:pPr>
              <a:r>
                <a:rPr lang="fr" sz="1333" b="1" dirty="0">
                  <a:solidFill>
                    <a:schemeClr val="accent5"/>
                  </a:solidFill>
                  <a:latin typeface="Roboto Condensed"/>
                  <a:ea typeface="Roboto Condensed"/>
                  <a:cs typeface="Roboto Condensed"/>
                  <a:sym typeface="Roboto Condensed"/>
                </a:rPr>
                <a:t>Notre plus haute priorité est de satisfaire le client</a:t>
              </a:r>
              <a:endParaRPr sz="1867" dirty="0">
                <a:solidFill>
                  <a:srgbClr val="000000"/>
                </a:solidFill>
                <a:latin typeface="Arial"/>
                <a:ea typeface="Arial"/>
                <a:cs typeface="Arial"/>
                <a:sym typeface="Arial"/>
              </a:endParaRPr>
            </a:p>
          </p:txBody>
        </p:sp>
        <p:sp>
          <p:nvSpPr>
            <p:cNvPr id="532" name="Google Shape;532;p64"/>
            <p:cNvSpPr txBox="1"/>
            <p:nvPr/>
          </p:nvSpPr>
          <p:spPr>
            <a:xfrm>
              <a:off x="857114" y="1067381"/>
              <a:ext cx="2658900" cy="307800"/>
            </a:xfrm>
            <a:prstGeom prst="rect">
              <a:avLst/>
            </a:prstGeom>
            <a:noFill/>
            <a:ln>
              <a:noFill/>
            </a:ln>
          </p:spPr>
          <p:txBody>
            <a:bodyPr spcFirstLastPara="1" wrap="square" lIns="0" tIns="0" rIns="0" bIns="0" anchor="t" anchorCtr="0">
              <a:noAutofit/>
            </a:bodyPr>
            <a:lstStyle/>
            <a:p>
              <a:pPr algn="ctr">
                <a:buClr>
                  <a:srgbClr val="717171"/>
                </a:buClr>
                <a:buSzPts val="1000"/>
              </a:pPr>
              <a:r>
                <a:rPr lang="fr" sz="1333">
                  <a:solidFill>
                    <a:srgbClr val="717171"/>
                  </a:solidFill>
                  <a:latin typeface="Roboto Condensed"/>
                  <a:ea typeface="Roboto Condensed"/>
                  <a:cs typeface="Roboto Condensed"/>
                  <a:sym typeface="Roboto Condensed"/>
                </a:rPr>
                <a:t>en livrant rapidement et régulièrement des fonctionnalité à forte valeur ajoutée.</a:t>
              </a:r>
              <a:endParaRPr sz="1867">
                <a:solidFill>
                  <a:srgbClr val="000000"/>
                </a:solidFill>
                <a:latin typeface="Arial"/>
                <a:ea typeface="Arial"/>
                <a:cs typeface="Arial"/>
                <a:sym typeface="Arial"/>
              </a:endParaRPr>
            </a:p>
          </p:txBody>
        </p:sp>
      </p:grpSp>
      <p:grpSp>
        <p:nvGrpSpPr>
          <p:cNvPr id="533" name="Google Shape;533;p64"/>
          <p:cNvGrpSpPr/>
          <p:nvPr/>
        </p:nvGrpSpPr>
        <p:grpSpPr>
          <a:xfrm>
            <a:off x="757451" y="1548533"/>
            <a:ext cx="3911500" cy="621067"/>
            <a:chOff x="-58589" y="1329744"/>
            <a:chExt cx="2933625" cy="465800"/>
          </a:xfrm>
        </p:grpSpPr>
        <p:sp>
          <p:nvSpPr>
            <p:cNvPr id="534" name="Google Shape;534;p64"/>
            <p:cNvSpPr txBox="1"/>
            <p:nvPr/>
          </p:nvSpPr>
          <p:spPr>
            <a:xfrm>
              <a:off x="204136" y="1329744"/>
              <a:ext cx="2670900" cy="184800"/>
            </a:xfrm>
            <a:prstGeom prst="rect">
              <a:avLst/>
            </a:prstGeom>
            <a:noFill/>
            <a:ln>
              <a:noFill/>
            </a:ln>
          </p:spPr>
          <p:txBody>
            <a:bodyPr spcFirstLastPara="1" wrap="square" lIns="0" tIns="0" rIns="0" bIns="0" anchor="t" anchorCtr="0">
              <a:noAutofit/>
            </a:bodyPr>
            <a:lstStyle/>
            <a:p>
              <a:pPr algn="r">
                <a:buClr>
                  <a:schemeClr val="accent4"/>
                </a:buClr>
                <a:buSzPts val="1000"/>
              </a:pPr>
              <a:r>
                <a:rPr lang="fr" sz="1333" b="1">
                  <a:solidFill>
                    <a:schemeClr val="accent4"/>
                  </a:solidFill>
                  <a:latin typeface="Roboto Condensed"/>
                  <a:ea typeface="Roboto Condensed"/>
                  <a:cs typeface="Roboto Condensed"/>
                  <a:sym typeface="Roboto Condensed"/>
                </a:rPr>
                <a:t>A intervalles réguliers,</a:t>
              </a:r>
              <a:endParaRPr sz="1867">
                <a:solidFill>
                  <a:srgbClr val="000000"/>
                </a:solidFill>
                <a:latin typeface="Arial"/>
                <a:ea typeface="Arial"/>
                <a:cs typeface="Arial"/>
                <a:sym typeface="Arial"/>
              </a:endParaRPr>
            </a:p>
          </p:txBody>
        </p:sp>
        <p:sp>
          <p:nvSpPr>
            <p:cNvPr id="535" name="Google Shape;535;p64"/>
            <p:cNvSpPr txBox="1"/>
            <p:nvPr/>
          </p:nvSpPr>
          <p:spPr>
            <a:xfrm>
              <a:off x="-58589" y="1487744"/>
              <a:ext cx="2933400" cy="307800"/>
            </a:xfrm>
            <a:prstGeom prst="rect">
              <a:avLst/>
            </a:prstGeom>
            <a:noFill/>
            <a:ln>
              <a:noFill/>
            </a:ln>
          </p:spPr>
          <p:txBody>
            <a:bodyPr spcFirstLastPara="1" wrap="square" lIns="0" tIns="0" rIns="0" bIns="0" anchor="t" anchorCtr="0">
              <a:noAutofit/>
            </a:bodyPr>
            <a:lstStyle/>
            <a:p>
              <a:pPr algn="r">
                <a:buClr>
                  <a:srgbClr val="717171"/>
                </a:buClr>
                <a:buSzPts val="1000"/>
              </a:pPr>
              <a:r>
                <a:rPr lang="fr" sz="1333" dirty="0">
                  <a:solidFill>
                    <a:srgbClr val="717171"/>
                  </a:solidFill>
                  <a:latin typeface="Roboto Condensed"/>
                  <a:ea typeface="Roboto Condensed"/>
                  <a:cs typeface="Roboto Condensed"/>
                  <a:sym typeface="Roboto Condensed"/>
                </a:rPr>
                <a:t>l’équipe réfléchit aux moyens de devenir plus efficaces, puis règle et modifie son comportement en conséquence.</a:t>
              </a:r>
              <a:endParaRPr sz="1867" dirty="0">
                <a:solidFill>
                  <a:srgbClr val="000000"/>
                </a:solidFill>
                <a:latin typeface="Arial"/>
                <a:ea typeface="Arial"/>
                <a:cs typeface="Arial"/>
                <a:sym typeface="Arial"/>
              </a:endParaRPr>
            </a:p>
          </p:txBody>
        </p:sp>
      </p:grpSp>
      <p:grpSp>
        <p:nvGrpSpPr>
          <p:cNvPr id="536" name="Google Shape;536;p64"/>
          <p:cNvGrpSpPr/>
          <p:nvPr/>
        </p:nvGrpSpPr>
        <p:grpSpPr>
          <a:xfrm>
            <a:off x="858316" y="2373333"/>
            <a:ext cx="3114035" cy="621067"/>
            <a:chOff x="539540" y="1329751"/>
            <a:chExt cx="2335526" cy="465800"/>
          </a:xfrm>
        </p:grpSpPr>
        <p:sp>
          <p:nvSpPr>
            <p:cNvPr id="537" name="Google Shape;537;p64"/>
            <p:cNvSpPr txBox="1"/>
            <p:nvPr/>
          </p:nvSpPr>
          <p:spPr>
            <a:xfrm>
              <a:off x="539566" y="1329751"/>
              <a:ext cx="2335500" cy="184800"/>
            </a:xfrm>
            <a:prstGeom prst="rect">
              <a:avLst/>
            </a:prstGeom>
            <a:noFill/>
            <a:ln>
              <a:noFill/>
            </a:ln>
          </p:spPr>
          <p:txBody>
            <a:bodyPr spcFirstLastPara="1" wrap="square" lIns="0" tIns="0" rIns="0" bIns="0" anchor="t" anchorCtr="0">
              <a:noAutofit/>
            </a:bodyPr>
            <a:lstStyle/>
            <a:p>
              <a:pPr algn="r">
                <a:buClr>
                  <a:schemeClr val="accent3"/>
                </a:buClr>
                <a:buSzPts val="1000"/>
              </a:pPr>
              <a:r>
                <a:rPr lang="fr" sz="1333" b="1">
                  <a:solidFill>
                    <a:schemeClr val="accent3"/>
                  </a:solidFill>
                  <a:latin typeface="Roboto Condensed"/>
                  <a:ea typeface="Roboto Condensed"/>
                  <a:cs typeface="Roboto Condensed"/>
                  <a:sym typeface="Roboto Condensed"/>
                </a:rPr>
                <a:t>Les meilleures architectures</a:t>
              </a:r>
              <a:endParaRPr sz="1867">
                <a:solidFill>
                  <a:srgbClr val="000000"/>
                </a:solidFill>
                <a:latin typeface="Arial"/>
                <a:ea typeface="Arial"/>
                <a:cs typeface="Arial"/>
                <a:sym typeface="Arial"/>
              </a:endParaRPr>
            </a:p>
          </p:txBody>
        </p:sp>
        <p:sp>
          <p:nvSpPr>
            <p:cNvPr id="538" name="Google Shape;538;p64"/>
            <p:cNvSpPr txBox="1"/>
            <p:nvPr/>
          </p:nvSpPr>
          <p:spPr>
            <a:xfrm>
              <a:off x="539540" y="1487751"/>
              <a:ext cx="2335500" cy="307800"/>
            </a:xfrm>
            <a:prstGeom prst="rect">
              <a:avLst/>
            </a:prstGeom>
            <a:noFill/>
            <a:ln>
              <a:noFill/>
            </a:ln>
          </p:spPr>
          <p:txBody>
            <a:bodyPr spcFirstLastPara="1" wrap="square" lIns="0" tIns="0" rIns="0" bIns="0" anchor="t" anchorCtr="0">
              <a:noAutofit/>
            </a:bodyPr>
            <a:lstStyle/>
            <a:p>
              <a:pPr algn="r">
                <a:buClr>
                  <a:srgbClr val="717171"/>
                </a:buClr>
                <a:buSzPts val="1000"/>
              </a:pPr>
              <a:r>
                <a:rPr lang="fr" sz="1333" dirty="0">
                  <a:solidFill>
                    <a:srgbClr val="717171"/>
                  </a:solidFill>
                  <a:latin typeface="Roboto Condensed"/>
                  <a:ea typeface="Roboto Condensed"/>
                  <a:cs typeface="Roboto Condensed"/>
                  <a:sym typeface="Roboto Condensed"/>
                </a:rPr>
                <a:t>spécification et conceptions émergent d’équipes auto-organisées.</a:t>
              </a:r>
              <a:endParaRPr sz="1867" dirty="0">
                <a:solidFill>
                  <a:srgbClr val="000000"/>
                </a:solidFill>
                <a:latin typeface="Arial"/>
                <a:ea typeface="Arial"/>
                <a:cs typeface="Arial"/>
                <a:sym typeface="Arial"/>
              </a:endParaRPr>
            </a:p>
          </p:txBody>
        </p:sp>
      </p:grpSp>
      <p:grpSp>
        <p:nvGrpSpPr>
          <p:cNvPr id="539" name="Google Shape;539;p64"/>
          <p:cNvGrpSpPr/>
          <p:nvPr/>
        </p:nvGrpSpPr>
        <p:grpSpPr>
          <a:xfrm>
            <a:off x="757445" y="3300822"/>
            <a:ext cx="3113871" cy="621087"/>
            <a:chOff x="1454708" y="1329735"/>
            <a:chExt cx="1420216" cy="465815"/>
          </a:xfrm>
        </p:grpSpPr>
        <p:sp>
          <p:nvSpPr>
            <p:cNvPr id="540" name="Google Shape;540;p64"/>
            <p:cNvSpPr txBox="1"/>
            <p:nvPr/>
          </p:nvSpPr>
          <p:spPr>
            <a:xfrm>
              <a:off x="1454724" y="1329735"/>
              <a:ext cx="1420200" cy="184800"/>
            </a:xfrm>
            <a:prstGeom prst="rect">
              <a:avLst/>
            </a:prstGeom>
            <a:noFill/>
            <a:ln>
              <a:noFill/>
            </a:ln>
          </p:spPr>
          <p:txBody>
            <a:bodyPr spcFirstLastPara="1" wrap="square" lIns="0" tIns="0" rIns="0" bIns="0" anchor="t" anchorCtr="0">
              <a:noAutofit/>
            </a:bodyPr>
            <a:lstStyle/>
            <a:p>
              <a:pPr algn="r">
                <a:buClr>
                  <a:schemeClr val="accent2"/>
                </a:buClr>
                <a:buSzPts val="1000"/>
              </a:pPr>
              <a:r>
                <a:rPr lang="fr" sz="1333" b="1">
                  <a:solidFill>
                    <a:schemeClr val="accent2"/>
                  </a:solidFill>
                  <a:latin typeface="Roboto Condensed"/>
                  <a:ea typeface="Roboto Condensed"/>
                  <a:cs typeface="Roboto Condensed"/>
                  <a:sym typeface="Roboto Condensed"/>
                </a:rPr>
                <a:t>La simplicité </a:t>
              </a:r>
              <a:endParaRPr sz="1867">
                <a:solidFill>
                  <a:srgbClr val="000000"/>
                </a:solidFill>
                <a:latin typeface="Arial"/>
                <a:ea typeface="Arial"/>
                <a:cs typeface="Arial"/>
                <a:sym typeface="Arial"/>
              </a:endParaRPr>
            </a:p>
          </p:txBody>
        </p:sp>
        <p:sp>
          <p:nvSpPr>
            <p:cNvPr id="541" name="Google Shape;541;p64"/>
            <p:cNvSpPr txBox="1"/>
            <p:nvPr/>
          </p:nvSpPr>
          <p:spPr>
            <a:xfrm>
              <a:off x="1454708" y="1487750"/>
              <a:ext cx="1420200" cy="307800"/>
            </a:xfrm>
            <a:prstGeom prst="rect">
              <a:avLst/>
            </a:prstGeom>
            <a:noFill/>
            <a:ln>
              <a:noFill/>
            </a:ln>
          </p:spPr>
          <p:txBody>
            <a:bodyPr spcFirstLastPara="1" wrap="square" lIns="0" tIns="0" rIns="0" bIns="0" anchor="t" anchorCtr="0">
              <a:noAutofit/>
            </a:bodyPr>
            <a:lstStyle/>
            <a:p>
              <a:pPr algn="r">
                <a:buClr>
                  <a:srgbClr val="717171"/>
                </a:buClr>
                <a:buSzPts val="1000"/>
              </a:pPr>
              <a:r>
                <a:rPr lang="fr" sz="1333" dirty="0">
                  <a:solidFill>
                    <a:srgbClr val="717171"/>
                  </a:solidFill>
                  <a:latin typeface="Roboto Condensed"/>
                  <a:ea typeface="Roboto Condensed"/>
                  <a:cs typeface="Roboto Condensed"/>
                  <a:sym typeface="Roboto Condensed"/>
                </a:rPr>
                <a:t>C’est à dire l’art de minimiser la quantité de travail inutile - est essentielle.</a:t>
              </a:r>
              <a:endParaRPr sz="1867" dirty="0">
                <a:solidFill>
                  <a:srgbClr val="000000"/>
                </a:solidFill>
                <a:latin typeface="Arial"/>
                <a:ea typeface="Arial"/>
                <a:cs typeface="Arial"/>
                <a:sym typeface="Arial"/>
              </a:endParaRPr>
            </a:p>
          </p:txBody>
        </p:sp>
      </p:grpSp>
      <p:grpSp>
        <p:nvGrpSpPr>
          <p:cNvPr id="542" name="Google Shape;542;p64"/>
          <p:cNvGrpSpPr/>
          <p:nvPr/>
        </p:nvGrpSpPr>
        <p:grpSpPr>
          <a:xfrm>
            <a:off x="236180" y="4266068"/>
            <a:ext cx="3688043" cy="621065"/>
            <a:chOff x="108802" y="1329751"/>
            <a:chExt cx="2766032" cy="465799"/>
          </a:xfrm>
        </p:grpSpPr>
        <p:sp>
          <p:nvSpPr>
            <p:cNvPr id="543" name="Google Shape;543;p64"/>
            <p:cNvSpPr txBox="1"/>
            <p:nvPr/>
          </p:nvSpPr>
          <p:spPr>
            <a:xfrm>
              <a:off x="108802" y="1329751"/>
              <a:ext cx="2766000" cy="184800"/>
            </a:xfrm>
            <a:prstGeom prst="rect">
              <a:avLst/>
            </a:prstGeom>
            <a:noFill/>
            <a:ln>
              <a:noFill/>
            </a:ln>
          </p:spPr>
          <p:txBody>
            <a:bodyPr spcFirstLastPara="1" wrap="square" lIns="0" tIns="0" rIns="0" bIns="0" anchor="t" anchorCtr="0">
              <a:noAutofit/>
            </a:bodyPr>
            <a:lstStyle/>
            <a:p>
              <a:pPr algn="r">
                <a:buClr>
                  <a:schemeClr val="accent1"/>
                </a:buClr>
                <a:buSzPts val="1000"/>
              </a:pPr>
              <a:r>
                <a:rPr lang="fr" sz="1333" b="1">
                  <a:solidFill>
                    <a:schemeClr val="accent1"/>
                  </a:solidFill>
                  <a:latin typeface="Roboto Condensed"/>
                  <a:ea typeface="Roboto Condensed"/>
                  <a:cs typeface="Roboto Condensed"/>
                  <a:sym typeface="Roboto Condensed"/>
                </a:rPr>
                <a:t>Une attention continue à l’excellence technique</a:t>
              </a:r>
              <a:endParaRPr sz="1867">
                <a:solidFill>
                  <a:srgbClr val="000000"/>
                </a:solidFill>
                <a:latin typeface="Arial"/>
                <a:ea typeface="Arial"/>
                <a:cs typeface="Arial"/>
                <a:sym typeface="Arial"/>
              </a:endParaRPr>
            </a:p>
          </p:txBody>
        </p:sp>
        <p:sp>
          <p:nvSpPr>
            <p:cNvPr id="544" name="Google Shape;544;p64"/>
            <p:cNvSpPr txBox="1"/>
            <p:nvPr/>
          </p:nvSpPr>
          <p:spPr>
            <a:xfrm>
              <a:off x="108834" y="1487750"/>
              <a:ext cx="2766000" cy="307800"/>
            </a:xfrm>
            <a:prstGeom prst="rect">
              <a:avLst/>
            </a:prstGeom>
            <a:noFill/>
            <a:ln>
              <a:noFill/>
            </a:ln>
          </p:spPr>
          <p:txBody>
            <a:bodyPr spcFirstLastPara="1" wrap="square" lIns="0" tIns="0" rIns="0" bIns="0" anchor="t" anchorCtr="0">
              <a:noAutofit/>
            </a:bodyPr>
            <a:lstStyle/>
            <a:p>
              <a:pPr algn="r">
                <a:buClr>
                  <a:srgbClr val="717171"/>
                </a:buClr>
                <a:buSzPts val="1000"/>
              </a:pPr>
              <a:r>
                <a:rPr lang="fr" sz="1333">
                  <a:solidFill>
                    <a:srgbClr val="717171"/>
                  </a:solidFill>
                  <a:latin typeface="Roboto Condensed"/>
                  <a:ea typeface="Roboto Condensed"/>
                  <a:cs typeface="Roboto Condensed"/>
                  <a:sym typeface="Roboto Condensed"/>
                </a:rPr>
                <a:t>et à une bonne conception renforce l’agilité.</a:t>
              </a:r>
              <a:endParaRPr sz="1867">
                <a:solidFill>
                  <a:srgbClr val="000000"/>
                </a:solidFill>
                <a:latin typeface="Arial"/>
                <a:ea typeface="Arial"/>
                <a:cs typeface="Arial"/>
                <a:sym typeface="Arial"/>
              </a:endParaRPr>
            </a:p>
          </p:txBody>
        </p:sp>
      </p:grpSp>
      <p:grpSp>
        <p:nvGrpSpPr>
          <p:cNvPr id="545" name="Google Shape;545;p64"/>
          <p:cNvGrpSpPr/>
          <p:nvPr/>
        </p:nvGrpSpPr>
        <p:grpSpPr>
          <a:xfrm>
            <a:off x="7541149" y="1345333"/>
            <a:ext cx="3322000" cy="621067"/>
            <a:chOff x="6183120" y="1450189"/>
            <a:chExt cx="2491500" cy="465800"/>
          </a:xfrm>
        </p:grpSpPr>
        <p:sp>
          <p:nvSpPr>
            <p:cNvPr id="546" name="Google Shape;546;p64"/>
            <p:cNvSpPr txBox="1"/>
            <p:nvPr/>
          </p:nvSpPr>
          <p:spPr>
            <a:xfrm>
              <a:off x="6183120" y="1450189"/>
              <a:ext cx="2491500" cy="184800"/>
            </a:xfrm>
            <a:prstGeom prst="rect">
              <a:avLst/>
            </a:prstGeom>
            <a:noFill/>
            <a:ln>
              <a:noFill/>
            </a:ln>
          </p:spPr>
          <p:txBody>
            <a:bodyPr spcFirstLastPara="1" wrap="square" lIns="0" tIns="0" rIns="0" bIns="0" anchor="t" anchorCtr="0">
              <a:noAutofit/>
            </a:bodyPr>
            <a:lstStyle/>
            <a:p>
              <a:pPr>
                <a:buClr>
                  <a:schemeClr val="accent6"/>
                </a:buClr>
                <a:buSzPts val="1000"/>
              </a:pPr>
              <a:r>
                <a:rPr lang="fr" sz="1333" b="1">
                  <a:solidFill>
                    <a:schemeClr val="accent6"/>
                  </a:solidFill>
                  <a:latin typeface="Roboto Condensed"/>
                  <a:ea typeface="Roboto Condensed"/>
                  <a:cs typeface="Roboto Condensed"/>
                  <a:sym typeface="Roboto Condensed"/>
                </a:rPr>
                <a:t>Nous accueillons positivement les changements</a:t>
              </a:r>
              <a:endParaRPr sz="1867">
                <a:solidFill>
                  <a:srgbClr val="000000"/>
                </a:solidFill>
                <a:latin typeface="Arial"/>
                <a:ea typeface="Arial"/>
                <a:cs typeface="Arial"/>
                <a:sym typeface="Arial"/>
              </a:endParaRPr>
            </a:p>
          </p:txBody>
        </p:sp>
        <p:sp>
          <p:nvSpPr>
            <p:cNvPr id="547" name="Google Shape;547;p64"/>
            <p:cNvSpPr txBox="1"/>
            <p:nvPr/>
          </p:nvSpPr>
          <p:spPr>
            <a:xfrm>
              <a:off x="6183120" y="1608189"/>
              <a:ext cx="2491500" cy="307800"/>
            </a:xfrm>
            <a:prstGeom prst="rect">
              <a:avLst/>
            </a:prstGeom>
            <a:noFill/>
            <a:ln>
              <a:noFill/>
            </a:ln>
          </p:spPr>
          <p:txBody>
            <a:bodyPr spcFirstLastPara="1" wrap="square" lIns="0" tIns="0" rIns="0" bIns="0" anchor="t"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de besoin, même tard dans le projet. Les processus agiles exploitent le changement pour donner un avantage compétitif au client.</a:t>
              </a:r>
              <a:endParaRPr sz="1867">
                <a:solidFill>
                  <a:srgbClr val="000000"/>
                </a:solidFill>
                <a:latin typeface="Arial"/>
                <a:ea typeface="Arial"/>
                <a:cs typeface="Arial"/>
                <a:sym typeface="Arial"/>
              </a:endParaRPr>
            </a:p>
          </p:txBody>
        </p:sp>
      </p:grpSp>
      <p:grpSp>
        <p:nvGrpSpPr>
          <p:cNvPr id="548" name="Google Shape;548;p64"/>
          <p:cNvGrpSpPr/>
          <p:nvPr/>
        </p:nvGrpSpPr>
        <p:grpSpPr>
          <a:xfrm>
            <a:off x="8191396" y="2373333"/>
            <a:ext cx="3561233" cy="621064"/>
            <a:chOff x="6183123" y="2221189"/>
            <a:chExt cx="2670925" cy="465798"/>
          </a:xfrm>
        </p:grpSpPr>
        <p:sp>
          <p:nvSpPr>
            <p:cNvPr id="549" name="Google Shape;549;p64"/>
            <p:cNvSpPr txBox="1"/>
            <p:nvPr/>
          </p:nvSpPr>
          <p:spPr>
            <a:xfrm>
              <a:off x="6183123" y="2221189"/>
              <a:ext cx="2670900" cy="184800"/>
            </a:xfrm>
            <a:prstGeom prst="rect">
              <a:avLst/>
            </a:prstGeom>
            <a:noFill/>
            <a:ln>
              <a:noFill/>
            </a:ln>
          </p:spPr>
          <p:txBody>
            <a:bodyPr spcFirstLastPara="1" wrap="square" lIns="0" tIns="0" rIns="0" bIns="0" anchor="t" anchorCtr="0">
              <a:noAutofit/>
            </a:bodyPr>
            <a:lstStyle/>
            <a:p>
              <a:pPr>
                <a:buClr>
                  <a:schemeClr val="accent3"/>
                </a:buClr>
                <a:buSzPts val="1000"/>
              </a:pPr>
              <a:r>
                <a:rPr lang="fr" sz="1333" b="1">
                  <a:solidFill>
                    <a:schemeClr val="accent3"/>
                  </a:solidFill>
                  <a:latin typeface="Roboto Condensed"/>
                  <a:ea typeface="Roboto Condensed"/>
                  <a:cs typeface="Roboto Condensed"/>
                  <a:sym typeface="Roboto Condensed"/>
                </a:rPr>
                <a:t>Livrer fréquemment un logiciel opérationnel</a:t>
              </a:r>
              <a:endParaRPr sz="1867">
                <a:solidFill>
                  <a:srgbClr val="000000"/>
                </a:solidFill>
                <a:latin typeface="Arial"/>
                <a:ea typeface="Arial"/>
                <a:cs typeface="Arial"/>
                <a:sym typeface="Arial"/>
              </a:endParaRPr>
            </a:p>
          </p:txBody>
        </p:sp>
        <p:sp>
          <p:nvSpPr>
            <p:cNvPr id="550" name="Google Shape;550;p64"/>
            <p:cNvSpPr txBox="1"/>
            <p:nvPr/>
          </p:nvSpPr>
          <p:spPr>
            <a:xfrm>
              <a:off x="6183148" y="2379187"/>
              <a:ext cx="2670900" cy="307800"/>
            </a:xfrm>
            <a:prstGeom prst="rect">
              <a:avLst/>
            </a:prstGeom>
            <a:noFill/>
            <a:ln>
              <a:noFill/>
            </a:ln>
          </p:spPr>
          <p:txBody>
            <a:bodyPr spcFirstLastPara="1" wrap="square" lIns="0" tIns="0" rIns="0" bIns="0" anchor="t"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avec des cycles de quelques semaines à quelques mois en favorisant les plus courts.</a:t>
              </a:r>
              <a:endParaRPr sz="1867">
                <a:solidFill>
                  <a:srgbClr val="000000"/>
                </a:solidFill>
                <a:latin typeface="Arial"/>
                <a:ea typeface="Arial"/>
                <a:cs typeface="Arial"/>
                <a:sym typeface="Arial"/>
              </a:endParaRPr>
            </a:p>
          </p:txBody>
        </p:sp>
      </p:grpSp>
      <p:grpSp>
        <p:nvGrpSpPr>
          <p:cNvPr id="551" name="Google Shape;551;p64"/>
          <p:cNvGrpSpPr/>
          <p:nvPr/>
        </p:nvGrpSpPr>
        <p:grpSpPr>
          <a:xfrm>
            <a:off x="8394591" y="3300834"/>
            <a:ext cx="3561232" cy="621077"/>
            <a:chOff x="6183123" y="2916815"/>
            <a:chExt cx="2670924" cy="465808"/>
          </a:xfrm>
        </p:grpSpPr>
        <p:sp>
          <p:nvSpPr>
            <p:cNvPr id="552" name="Google Shape;552;p64"/>
            <p:cNvSpPr txBox="1"/>
            <p:nvPr/>
          </p:nvSpPr>
          <p:spPr>
            <a:xfrm>
              <a:off x="6183123" y="2916815"/>
              <a:ext cx="2670900" cy="184800"/>
            </a:xfrm>
            <a:prstGeom prst="rect">
              <a:avLst/>
            </a:prstGeom>
            <a:noFill/>
            <a:ln>
              <a:noFill/>
            </a:ln>
          </p:spPr>
          <p:txBody>
            <a:bodyPr spcFirstLastPara="1" wrap="square" lIns="0" tIns="0" rIns="0" bIns="0" anchor="t" anchorCtr="0">
              <a:noAutofit/>
            </a:bodyPr>
            <a:lstStyle/>
            <a:p>
              <a:pPr>
                <a:buClr>
                  <a:schemeClr val="accent2"/>
                </a:buClr>
                <a:buSzPts val="1000"/>
              </a:pPr>
              <a:r>
                <a:rPr lang="fr" sz="1333" b="1">
                  <a:solidFill>
                    <a:schemeClr val="accent2"/>
                  </a:solidFill>
                  <a:latin typeface="Roboto Condensed"/>
                  <a:ea typeface="Roboto Condensed"/>
                  <a:cs typeface="Roboto Condensed"/>
                  <a:sym typeface="Roboto Condensed"/>
                </a:rPr>
                <a:t>Les utilisateurs ou leur représentants</a:t>
              </a:r>
              <a:endParaRPr sz="1867">
                <a:solidFill>
                  <a:srgbClr val="000000"/>
                </a:solidFill>
                <a:latin typeface="Arial"/>
                <a:ea typeface="Arial"/>
                <a:cs typeface="Arial"/>
                <a:sym typeface="Arial"/>
              </a:endParaRPr>
            </a:p>
          </p:txBody>
        </p:sp>
        <p:sp>
          <p:nvSpPr>
            <p:cNvPr id="553" name="Google Shape;553;p64"/>
            <p:cNvSpPr txBox="1"/>
            <p:nvPr/>
          </p:nvSpPr>
          <p:spPr>
            <a:xfrm>
              <a:off x="6183147" y="3074823"/>
              <a:ext cx="2670900" cy="307800"/>
            </a:xfrm>
            <a:prstGeom prst="rect">
              <a:avLst/>
            </a:prstGeom>
            <a:noFill/>
            <a:ln>
              <a:noFill/>
            </a:ln>
          </p:spPr>
          <p:txBody>
            <a:bodyPr spcFirstLastPara="1" wrap="square" lIns="0" tIns="0" rIns="0" bIns="0" anchor="t"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et les développeurs doivent travailler ensemble quotidiennement tout au long du projet.</a:t>
              </a:r>
              <a:endParaRPr sz="1867">
                <a:solidFill>
                  <a:srgbClr val="000000"/>
                </a:solidFill>
                <a:latin typeface="Arial"/>
                <a:ea typeface="Arial"/>
                <a:cs typeface="Arial"/>
                <a:sym typeface="Arial"/>
              </a:endParaRPr>
            </a:p>
          </p:txBody>
        </p:sp>
      </p:grpSp>
      <p:grpSp>
        <p:nvGrpSpPr>
          <p:cNvPr id="554" name="Google Shape;554;p64"/>
          <p:cNvGrpSpPr/>
          <p:nvPr/>
        </p:nvGrpSpPr>
        <p:grpSpPr>
          <a:xfrm>
            <a:off x="5140386" y="2352642"/>
            <a:ext cx="1893591" cy="2811207"/>
            <a:chOff x="3778113" y="2115749"/>
            <a:chExt cx="1587517" cy="2358659"/>
          </a:xfrm>
        </p:grpSpPr>
        <p:grpSp>
          <p:nvGrpSpPr>
            <p:cNvPr id="555" name="Google Shape;555;p64"/>
            <p:cNvGrpSpPr/>
            <p:nvPr/>
          </p:nvGrpSpPr>
          <p:grpSpPr>
            <a:xfrm>
              <a:off x="3778113" y="2115749"/>
              <a:ext cx="1587517" cy="2358659"/>
              <a:chOff x="4168751" y="1735138"/>
              <a:chExt cx="1000200" cy="1486050"/>
            </a:xfrm>
          </p:grpSpPr>
          <p:sp>
            <p:nvSpPr>
              <p:cNvPr id="556" name="Google Shape;556;p64"/>
              <p:cNvSpPr/>
              <p:nvPr/>
            </p:nvSpPr>
            <p:spPr>
              <a:xfrm>
                <a:off x="4429101" y="3038475"/>
                <a:ext cx="479400" cy="61800"/>
              </a:xfrm>
              <a:custGeom>
                <a:avLst/>
                <a:gdLst/>
                <a:ahLst/>
                <a:cxnLst/>
                <a:rect l="l" t="t" r="r" b="b"/>
                <a:pathLst>
                  <a:path w="120000" h="120000" extrusionOk="0">
                    <a:moveTo>
                      <a:pt x="120000" y="62857"/>
                    </a:moveTo>
                    <a:cubicBezTo>
                      <a:pt x="120000" y="91428"/>
                      <a:pt x="116319" y="120000"/>
                      <a:pt x="112638" y="120000"/>
                    </a:cubicBezTo>
                    <a:cubicBezTo>
                      <a:pt x="7361" y="120000"/>
                      <a:pt x="7361" y="120000"/>
                      <a:pt x="7361" y="120000"/>
                    </a:cubicBezTo>
                    <a:cubicBezTo>
                      <a:pt x="3680" y="120000"/>
                      <a:pt x="0" y="91428"/>
                      <a:pt x="0" y="62857"/>
                    </a:cubicBezTo>
                    <a:cubicBezTo>
                      <a:pt x="0" y="28571"/>
                      <a:pt x="3680" y="0"/>
                      <a:pt x="7361" y="0"/>
                    </a:cubicBezTo>
                    <a:cubicBezTo>
                      <a:pt x="112638" y="0"/>
                      <a:pt x="112638" y="0"/>
                      <a:pt x="112638" y="0"/>
                    </a:cubicBezTo>
                    <a:cubicBezTo>
                      <a:pt x="116319" y="0"/>
                      <a:pt x="120000" y="28571"/>
                      <a:pt x="120000" y="62857"/>
                    </a:cubicBezTo>
                    <a:close/>
                  </a:path>
                </a:pathLst>
              </a:custGeom>
              <a:solidFill>
                <a:srgbClr val="BFBFB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557" name="Google Shape;557;p64"/>
              <p:cNvSpPr/>
              <p:nvPr/>
            </p:nvSpPr>
            <p:spPr>
              <a:xfrm>
                <a:off x="4429101" y="2952750"/>
                <a:ext cx="479400" cy="61800"/>
              </a:xfrm>
              <a:custGeom>
                <a:avLst/>
                <a:gdLst/>
                <a:ahLst/>
                <a:cxnLst/>
                <a:rect l="l" t="t" r="r" b="b"/>
                <a:pathLst>
                  <a:path w="120000" h="120000" extrusionOk="0">
                    <a:moveTo>
                      <a:pt x="120000" y="62857"/>
                    </a:moveTo>
                    <a:cubicBezTo>
                      <a:pt x="120000" y="91428"/>
                      <a:pt x="116319" y="120000"/>
                      <a:pt x="112638" y="120000"/>
                    </a:cubicBezTo>
                    <a:cubicBezTo>
                      <a:pt x="7361" y="120000"/>
                      <a:pt x="7361" y="120000"/>
                      <a:pt x="7361" y="120000"/>
                    </a:cubicBezTo>
                    <a:cubicBezTo>
                      <a:pt x="3680" y="120000"/>
                      <a:pt x="0" y="91428"/>
                      <a:pt x="0" y="62857"/>
                    </a:cubicBezTo>
                    <a:cubicBezTo>
                      <a:pt x="0" y="28571"/>
                      <a:pt x="3680" y="0"/>
                      <a:pt x="7361" y="0"/>
                    </a:cubicBezTo>
                    <a:cubicBezTo>
                      <a:pt x="112638" y="0"/>
                      <a:pt x="112638" y="0"/>
                      <a:pt x="112638" y="0"/>
                    </a:cubicBezTo>
                    <a:cubicBezTo>
                      <a:pt x="116319" y="0"/>
                      <a:pt x="120000" y="28571"/>
                      <a:pt x="120000" y="62857"/>
                    </a:cubicBezTo>
                    <a:close/>
                  </a:path>
                </a:pathLst>
              </a:custGeom>
              <a:solidFill>
                <a:srgbClr val="BFBFB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558" name="Google Shape;558;p64"/>
              <p:cNvSpPr/>
              <p:nvPr/>
            </p:nvSpPr>
            <p:spPr>
              <a:xfrm>
                <a:off x="4470376" y="3125788"/>
                <a:ext cx="379500" cy="95400"/>
              </a:xfrm>
              <a:custGeom>
                <a:avLst/>
                <a:gdLst/>
                <a:ahLst/>
                <a:cxnLst/>
                <a:rect l="l" t="t" r="r" b="b"/>
                <a:pathLst>
                  <a:path w="120000" h="120000" extrusionOk="0">
                    <a:moveTo>
                      <a:pt x="0" y="0"/>
                    </a:moveTo>
                    <a:cubicBezTo>
                      <a:pt x="120000" y="0"/>
                      <a:pt x="120000" y="0"/>
                      <a:pt x="120000" y="0"/>
                    </a:cubicBezTo>
                    <a:cubicBezTo>
                      <a:pt x="120000" y="0"/>
                      <a:pt x="111627" y="120000"/>
                      <a:pt x="58604" y="112500"/>
                    </a:cubicBezTo>
                    <a:cubicBezTo>
                      <a:pt x="15813" y="108750"/>
                      <a:pt x="0" y="0"/>
                      <a:pt x="0" y="0"/>
                    </a:cubicBezTo>
                    <a:close/>
                  </a:path>
                </a:pathLst>
              </a:custGeom>
              <a:solidFill>
                <a:srgbClr val="BFBFB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559" name="Google Shape;559;p64"/>
              <p:cNvSpPr/>
              <p:nvPr/>
            </p:nvSpPr>
            <p:spPr>
              <a:xfrm>
                <a:off x="4168751" y="1735138"/>
                <a:ext cx="1000200" cy="1179600"/>
              </a:xfrm>
              <a:custGeom>
                <a:avLst/>
                <a:gdLst/>
                <a:ahLst/>
                <a:cxnLst/>
                <a:rect l="l" t="t" r="r" b="b"/>
                <a:pathLst>
                  <a:path w="120000" h="120000" extrusionOk="0">
                    <a:moveTo>
                      <a:pt x="61583" y="0"/>
                    </a:moveTo>
                    <a:cubicBezTo>
                      <a:pt x="58768" y="0"/>
                      <a:pt x="58768" y="0"/>
                      <a:pt x="58768" y="0"/>
                    </a:cubicBezTo>
                    <a:cubicBezTo>
                      <a:pt x="21466" y="2094"/>
                      <a:pt x="0" y="24837"/>
                      <a:pt x="2111" y="49376"/>
                    </a:cubicBezTo>
                    <a:cubicBezTo>
                      <a:pt x="4222" y="76009"/>
                      <a:pt x="21466" y="79002"/>
                      <a:pt x="23577" y="95162"/>
                    </a:cubicBezTo>
                    <a:cubicBezTo>
                      <a:pt x="25689" y="111321"/>
                      <a:pt x="31671" y="118503"/>
                      <a:pt x="31671" y="118503"/>
                    </a:cubicBezTo>
                    <a:cubicBezTo>
                      <a:pt x="31671" y="118503"/>
                      <a:pt x="31671" y="118503"/>
                      <a:pt x="31671" y="118503"/>
                    </a:cubicBezTo>
                    <a:cubicBezTo>
                      <a:pt x="32375" y="119401"/>
                      <a:pt x="33782" y="120000"/>
                      <a:pt x="34838" y="120000"/>
                    </a:cubicBezTo>
                    <a:cubicBezTo>
                      <a:pt x="85161" y="120000"/>
                      <a:pt x="85161" y="120000"/>
                      <a:pt x="85161" y="120000"/>
                    </a:cubicBezTo>
                    <a:cubicBezTo>
                      <a:pt x="86217" y="120000"/>
                      <a:pt x="87624" y="119401"/>
                      <a:pt x="88328" y="118503"/>
                    </a:cubicBezTo>
                    <a:cubicBezTo>
                      <a:pt x="88328" y="118503"/>
                      <a:pt x="88328" y="118503"/>
                      <a:pt x="88328" y="118503"/>
                    </a:cubicBezTo>
                    <a:cubicBezTo>
                      <a:pt x="88328" y="118503"/>
                      <a:pt x="94310" y="111321"/>
                      <a:pt x="96422" y="95162"/>
                    </a:cubicBezTo>
                    <a:cubicBezTo>
                      <a:pt x="98533" y="79002"/>
                      <a:pt x="116129" y="76009"/>
                      <a:pt x="118240" y="49376"/>
                    </a:cubicBezTo>
                    <a:cubicBezTo>
                      <a:pt x="119999" y="24837"/>
                      <a:pt x="98533" y="2094"/>
                      <a:pt x="61583" y="0"/>
                    </a:cubicBezTo>
                    <a:close/>
                    <a:moveTo>
                      <a:pt x="103812" y="49675"/>
                    </a:moveTo>
                    <a:cubicBezTo>
                      <a:pt x="102052" y="70024"/>
                      <a:pt x="89032" y="72119"/>
                      <a:pt x="87624" y="84389"/>
                    </a:cubicBezTo>
                    <a:cubicBezTo>
                      <a:pt x="85865" y="96359"/>
                      <a:pt x="81290" y="105336"/>
                      <a:pt x="81290" y="105336"/>
                    </a:cubicBezTo>
                    <a:cubicBezTo>
                      <a:pt x="81290" y="105336"/>
                      <a:pt x="81290" y="105336"/>
                      <a:pt x="81290" y="105336"/>
                    </a:cubicBezTo>
                    <a:cubicBezTo>
                      <a:pt x="80586" y="105935"/>
                      <a:pt x="79882" y="106533"/>
                      <a:pt x="78826" y="106533"/>
                    </a:cubicBezTo>
                    <a:cubicBezTo>
                      <a:pt x="41173" y="106533"/>
                      <a:pt x="41173" y="106533"/>
                      <a:pt x="41173" y="106533"/>
                    </a:cubicBezTo>
                    <a:cubicBezTo>
                      <a:pt x="40117" y="106533"/>
                      <a:pt x="39413" y="105935"/>
                      <a:pt x="38709" y="105336"/>
                    </a:cubicBezTo>
                    <a:cubicBezTo>
                      <a:pt x="38709" y="105336"/>
                      <a:pt x="38709" y="105336"/>
                      <a:pt x="38709" y="105336"/>
                    </a:cubicBezTo>
                    <a:cubicBezTo>
                      <a:pt x="38709" y="105336"/>
                      <a:pt x="34486" y="96359"/>
                      <a:pt x="32727" y="84389"/>
                    </a:cubicBezTo>
                    <a:cubicBezTo>
                      <a:pt x="31319" y="72119"/>
                      <a:pt x="17947" y="70024"/>
                      <a:pt x="16539" y="49675"/>
                    </a:cubicBezTo>
                    <a:cubicBezTo>
                      <a:pt x="15131" y="31421"/>
                      <a:pt x="31319" y="14364"/>
                      <a:pt x="59120" y="12867"/>
                    </a:cubicBezTo>
                    <a:cubicBezTo>
                      <a:pt x="61231" y="12867"/>
                      <a:pt x="61231" y="12867"/>
                      <a:pt x="61231" y="12867"/>
                    </a:cubicBezTo>
                    <a:cubicBezTo>
                      <a:pt x="89032" y="14364"/>
                      <a:pt x="105219" y="31421"/>
                      <a:pt x="103812" y="49675"/>
                    </a:cubicBezTo>
                    <a:close/>
                  </a:path>
                </a:pathLst>
              </a:custGeom>
              <a:solidFill>
                <a:srgbClr val="BFBFB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sp>
          <p:nvSpPr>
            <p:cNvPr id="560" name="Google Shape;560;p64"/>
            <p:cNvSpPr/>
            <p:nvPr/>
          </p:nvSpPr>
          <p:spPr>
            <a:xfrm>
              <a:off x="4089335" y="2717100"/>
              <a:ext cx="965400" cy="523200"/>
            </a:xfrm>
            <a:prstGeom prst="rect">
              <a:avLst/>
            </a:prstGeom>
            <a:noFill/>
            <a:ln>
              <a:noFill/>
            </a:ln>
          </p:spPr>
          <p:txBody>
            <a:bodyPr spcFirstLastPara="1" wrap="square" lIns="121900" tIns="60933" rIns="121900" bIns="60933" anchor="t" anchorCtr="0">
              <a:noAutofit/>
            </a:bodyPr>
            <a:lstStyle/>
            <a:p>
              <a:pPr algn="ctr">
                <a:buClr>
                  <a:srgbClr val="C8C8C8"/>
                </a:buClr>
                <a:buSzPts val="1200"/>
              </a:pPr>
              <a:r>
                <a:rPr lang="fr" sz="1600" b="1" dirty="0">
                  <a:solidFill>
                    <a:srgbClr val="C8C8C8"/>
                  </a:solidFill>
                  <a:latin typeface="Roboto Condensed"/>
                  <a:ea typeface="Roboto Condensed"/>
                  <a:cs typeface="Roboto Condensed"/>
                  <a:sym typeface="Roboto Condensed"/>
                </a:rPr>
                <a:t>12 Principes agiles</a:t>
              </a:r>
              <a:endParaRPr sz="1867" dirty="0">
                <a:solidFill>
                  <a:srgbClr val="000000"/>
                </a:solidFill>
                <a:latin typeface="Arial"/>
                <a:ea typeface="Arial"/>
                <a:cs typeface="Arial"/>
                <a:sym typeface="Arial"/>
              </a:endParaRPr>
            </a:p>
          </p:txBody>
        </p:sp>
      </p:grpSp>
      <p:sp>
        <p:nvSpPr>
          <p:cNvPr id="561" name="Google Shape;561;p64"/>
          <p:cNvSpPr/>
          <p:nvPr/>
        </p:nvSpPr>
        <p:spPr>
          <a:xfrm>
            <a:off x="7893264" y="3724067"/>
            <a:ext cx="353600" cy="294400"/>
          </a:xfrm>
          <a:custGeom>
            <a:avLst/>
            <a:gdLst/>
            <a:ahLst/>
            <a:cxnLst/>
            <a:rect l="l" t="t" r="r" b="b"/>
            <a:pathLst>
              <a:path w="120000" h="120000" extrusionOk="0">
                <a:moveTo>
                  <a:pt x="120000" y="95625"/>
                </a:moveTo>
                <a:cubicBezTo>
                  <a:pt x="120000" y="99375"/>
                  <a:pt x="118441" y="103125"/>
                  <a:pt x="116883" y="103125"/>
                </a:cubicBezTo>
                <a:cubicBezTo>
                  <a:pt x="91948" y="118125"/>
                  <a:pt x="91948" y="118125"/>
                  <a:pt x="91948" y="118125"/>
                </a:cubicBezTo>
                <a:cubicBezTo>
                  <a:pt x="90389" y="120000"/>
                  <a:pt x="90389" y="120000"/>
                  <a:pt x="88831" y="120000"/>
                </a:cubicBezTo>
                <a:cubicBezTo>
                  <a:pt x="87272" y="120000"/>
                  <a:pt x="85714" y="120000"/>
                  <a:pt x="85714" y="118125"/>
                </a:cubicBezTo>
                <a:cubicBezTo>
                  <a:pt x="60779" y="103125"/>
                  <a:pt x="60779" y="103125"/>
                  <a:pt x="60779" y="103125"/>
                </a:cubicBezTo>
                <a:cubicBezTo>
                  <a:pt x="60779" y="103125"/>
                  <a:pt x="60779" y="103125"/>
                  <a:pt x="60779" y="103125"/>
                </a:cubicBezTo>
                <a:cubicBezTo>
                  <a:pt x="60779" y="103125"/>
                  <a:pt x="59220" y="103125"/>
                  <a:pt x="59220" y="103125"/>
                </a:cubicBezTo>
                <a:cubicBezTo>
                  <a:pt x="34285" y="118125"/>
                  <a:pt x="34285" y="118125"/>
                  <a:pt x="34285" y="118125"/>
                </a:cubicBezTo>
                <a:cubicBezTo>
                  <a:pt x="34285" y="120000"/>
                  <a:pt x="32727" y="120000"/>
                  <a:pt x="31168" y="120000"/>
                </a:cubicBezTo>
                <a:cubicBezTo>
                  <a:pt x="31168" y="120000"/>
                  <a:pt x="29610" y="120000"/>
                  <a:pt x="28051" y="118125"/>
                </a:cubicBezTo>
                <a:cubicBezTo>
                  <a:pt x="3116" y="103125"/>
                  <a:pt x="3116" y="103125"/>
                  <a:pt x="3116" y="103125"/>
                </a:cubicBezTo>
                <a:cubicBezTo>
                  <a:pt x="1558" y="103125"/>
                  <a:pt x="0" y="99375"/>
                  <a:pt x="0" y="95625"/>
                </a:cubicBezTo>
                <a:cubicBezTo>
                  <a:pt x="0" y="69375"/>
                  <a:pt x="0" y="69375"/>
                  <a:pt x="0" y="69375"/>
                </a:cubicBezTo>
                <a:cubicBezTo>
                  <a:pt x="0" y="65625"/>
                  <a:pt x="1558" y="61875"/>
                  <a:pt x="4675" y="60000"/>
                </a:cubicBezTo>
                <a:cubicBezTo>
                  <a:pt x="28051" y="48750"/>
                  <a:pt x="28051" y="48750"/>
                  <a:pt x="28051" y="48750"/>
                </a:cubicBezTo>
                <a:cubicBezTo>
                  <a:pt x="28051" y="20625"/>
                  <a:pt x="28051" y="20625"/>
                  <a:pt x="28051" y="20625"/>
                </a:cubicBezTo>
                <a:cubicBezTo>
                  <a:pt x="28051" y="18750"/>
                  <a:pt x="29610" y="15000"/>
                  <a:pt x="32727" y="13125"/>
                </a:cubicBezTo>
                <a:cubicBezTo>
                  <a:pt x="57662" y="0"/>
                  <a:pt x="57662" y="0"/>
                  <a:pt x="57662" y="0"/>
                </a:cubicBezTo>
                <a:cubicBezTo>
                  <a:pt x="57662" y="0"/>
                  <a:pt x="59220" y="0"/>
                  <a:pt x="60779" y="0"/>
                </a:cubicBezTo>
                <a:cubicBezTo>
                  <a:pt x="60779" y="0"/>
                  <a:pt x="62337" y="0"/>
                  <a:pt x="62337" y="0"/>
                </a:cubicBezTo>
                <a:cubicBezTo>
                  <a:pt x="87272" y="13125"/>
                  <a:pt x="87272" y="13125"/>
                  <a:pt x="87272" y="13125"/>
                </a:cubicBezTo>
                <a:cubicBezTo>
                  <a:pt x="90389" y="15000"/>
                  <a:pt x="91948" y="18750"/>
                  <a:pt x="91948" y="20625"/>
                </a:cubicBezTo>
                <a:cubicBezTo>
                  <a:pt x="91948" y="48750"/>
                  <a:pt x="91948" y="48750"/>
                  <a:pt x="91948" y="48750"/>
                </a:cubicBezTo>
                <a:cubicBezTo>
                  <a:pt x="116883" y="60000"/>
                  <a:pt x="116883" y="60000"/>
                  <a:pt x="116883" y="60000"/>
                </a:cubicBezTo>
                <a:cubicBezTo>
                  <a:pt x="118441" y="61875"/>
                  <a:pt x="120000" y="65625"/>
                  <a:pt x="120000" y="69375"/>
                </a:cubicBezTo>
                <a:lnTo>
                  <a:pt x="120000" y="95625"/>
                </a:lnTo>
                <a:close/>
                <a:moveTo>
                  <a:pt x="54545" y="67500"/>
                </a:moveTo>
                <a:cubicBezTo>
                  <a:pt x="31168" y="56250"/>
                  <a:pt x="31168" y="56250"/>
                  <a:pt x="31168" y="56250"/>
                </a:cubicBezTo>
                <a:cubicBezTo>
                  <a:pt x="9350" y="67500"/>
                  <a:pt x="9350" y="67500"/>
                  <a:pt x="9350" y="67500"/>
                </a:cubicBezTo>
                <a:cubicBezTo>
                  <a:pt x="31168" y="78750"/>
                  <a:pt x="31168" y="78750"/>
                  <a:pt x="31168" y="78750"/>
                </a:cubicBezTo>
                <a:lnTo>
                  <a:pt x="54545" y="67500"/>
                </a:lnTo>
                <a:close/>
                <a:moveTo>
                  <a:pt x="56103" y="95625"/>
                </a:moveTo>
                <a:cubicBezTo>
                  <a:pt x="56103" y="75000"/>
                  <a:pt x="56103" y="75000"/>
                  <a:pt x="56103" y="75000"/>
                </a:cubicBezTo>
                <a:cubicBezTo>
                  <a:pt x="35844" y="86250"/>
                  <a:pt x="35844" y="86250"/>
                  <a:pt x="35844" y="86250"/>
                </a:cubicBezTo>
                <a:cubicBezTo>
                  <a:pt x="35844" y="108750"/>
                  <a:pt x="35844" y="108750"/>
                  <a:pt x="35844" y="108750"/>
                </a:cubicBezTo>
                <a:lnTo>
                  <a:pt x="56103" y="95625"/>
                </a:lnTo>
                <a:close/>
                <a:moveTo>
                  <a:pt x="84155" y="20625"/>
                </a:moveTo>
                <a:cubicBezTo>
                  <a:pt x="60779" y="9375"/>
                  <a:pt x="60779" y="9375"/>
                  <a:pt x="60779" y="9375"/>
                </a:cubicBezTo>
                <a:cubicBezTo>
                  <a:pt x="35844" y="20625"/>
                  <a:pt x="35844" y="20625"/>
                  <a:pt x="35844" y="20625"/>
                </a:cubicBezTo>
                <a:cubicBezTo>
                  <a:pt x="60779" y="33750"/>
                  <a:pt x="60779" y="33750"/>
                  <a:pt x="60779" y="33750"/>
                </a:cubicBezTo>
                <a:lnTo>
                  <a:pt x="84155" y="20625"/>
                </a:lnTo>
                <a:close/>
                <a:moveTo>
                  <a:pt x="85714" y="48750"/>
                </a:moveTo>
                <a:cubicBezTo>
                  <a:pt x="85714" y="30000"/>
                  <a:pt x="85714" y="30000"/>
                  <a:pt x="85714" y="30000"/>
                </a:cubicBezTo>
                <a:cubicBezTo>
                  <a:pt x="63896" y="41250"/>
                  <a:pt x="63896" y="41250"/>
                  <a:pt x="63896" y="41250"/>
                </a:cubicBezTo>
                <a:cubicBezTo>
                  <a:pt x="63896" y="60000"/>
                  <a:pt x="63896" y="60000"/>
                  <a:pt x="63896" y="60000"/>
                </a:cubicBezTo>
                <a:lnTo>
                  <a:pt x="85714" y="48750"/>
                </a:lnTo>
                <a:close/>
                <a:moveTo>
                  <a:pt x="110649" y="67500"/>
                </a:moveTo>
                <a:cubicBezTo>
                  <a:pt x="88831" y="56250"/>
                  <a:pt x="88831" y="56250"/>
                  <a:pt x="88831" y="56250"/>
                </a:cubicBezTo>
                <a:cubicBezTo>
                  <a:pt x="65454" y="67500"/>
                  <a:pt x="65454" y="67500"/>
                  <a:pt x="65454" y="67500"/>
                </a:cubicBezTo>
                <a:cubicBezTo>
                  <a:pt x="88831" y="78750"/>
                  <a:pt x="88831" y="78750"/>
                  <a:pt x="88831" y="78750"/>
                </a:cubicBezTo>
                <a:lnTo>
                  <a:pt x="110649" y="67500"/>
                </a:lnTo>
                <a:close/>
                <a:moveTo>
                  <a:pt x="113766" y="95625"/>
                </a:moveTo>
                <a:cubicBezTo>
                  <a:pt x="113766" y="75000"/>
                  <a:pt x="113766" y="75000"/>
                  <a:pt x="113766" y="75000"/>
                </a:cubicBezTo>
                <a:cubicBezTo>
                  <a:pt x="91948" y="86250"/>
                  <a:pt x="91948" y="86250"/>
                  <a:pt x="91948" y="86250"/>
                </a:cubicBezTo>
                <a:cubicBezTo>
                  <a:pt x="91948" y="108750"/>
                  <a:pt x="91948" y="108750"/>
                  <a:pt x="91948" y="108750"/>
                </a:cubicBezTo>
                <a:lnTo>
                  <a:pt x="113766" y="95625"/>
                </a:ln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nvGrpSpPr>
          <p:cNvPr id="562" name="Google Shape;562;p64"/>
          <p:cNvGrpSpPr/>
          <p:nvPr/>
        </p:nvGrpSpPr>
        <p:grpSpPr>
          <a:xfrm>
            <a:off x="8181215" y="4164468"/>
            <a:ext cx="3561283" cy="621065"/>
            <a:chOff x="6183082" y="3488339"/>
            <a:chExt cx="2670962" cy="465799"/>
          </a:xfrm>
        </p:grpSpPr>
        <p:sp>
          <p:nvSpPr>
            <p:cNvPr id="563" name="Google Shape;563;p64"/>
            <p:cNvSpPr txBox="1"/>
            <p:nvPr/>
          </p:nvSpPr>
          <p:spPr>
            <a:xfrm>
              <a:off x="6183082" y="3488339"/>
              <a:ext cx="2670900" cy="184800"/>
            </a:xfrm>
            <a:prstGeom prst="rect">
              <a:avLst/>
            </a:prstGeom>
            <a:noFill/>
            <a:ln>
              <a:noFill/>
            </a:ln>
          </p:spPr>
          <p:txBody>
            <a:bodyPr spcFirstLastPara="1" wrap="square" lIns="0" tIns="0" rIns="0" bIns="0" anchor="t" anchorCtr="0">
              <a:noAutofit/>
            </a:bodyPr>
            <a:lstStyle/>
            <a:p>
              <a:pPr>
                <a:buClr>
                  <a:schemeClr val="accent1"/>
                </a:buClr>
                <a:buSzPts val="1000"/>
              </a:pPr>
              <a:r>
                <a:rPr lang="fr" sz="1333" b="1">
                  <a:solidFill>
                    <a:schemeClr val="accent1"/>
                  </a:solidFill>
                  <a:latin typeface="Roboto Condensed"/>
                  <a:ea typeface="Roboto Condensed"/>
                  <a:cs typeface="Roboto Condensed"/>
                  <a:sym typeface="Roboto Condensed"/>
                </a:rPr>
                <a:t>Nous sommes motivés dans la réalisation du projet.</a:t>
              </a:r>
              <a:endParaRPr sz="1867">
                <a:solidFill>
                  <a:srgbClr val="000000"/>
                </a:solidFill>
                <a:latin typeface="Arial"/>
                <a:ea typeface="Arial"/>
                <a:cs typeface="Arial"/>
                <a:sym typeface="Arial"/>
              </a:endParaRPr>
            </a:p>
          </p:txBody>
        </p:sp>
        <p:sp>
          <p:nvSpPr>
            <p:cNvPr id="564" name="Google Shape;564;p64"/>
            <p:cNvSpPr txBox="1"/>
            <p:nvPr/>
          </p:nvSpPr>
          <p:spPr>
            <a:xfrm>
              <a:off x="6183144" y="3646338"/>
              <a:ext cx="2670900" cy="307800"/>
            </a:xfrm>
            <a:prstGeom prst="rect">
              <a:avLst/>
            </a:prstGeom>
            <a:noFill/>
            <a:ln>
              <a:noFill/>
            </a:ln>
          </p:spPr>
          <p:txBody>
            <a:bodyPr spcFirstLastPara="1" wrap="square" lIns="0" tIns="0" rIns="0" bIns="0" anchor="t"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Nous disposons de l’environnement et du soutien dont nous avons besoin ; L’organisation nous fait confiance dans l’atteinte des objectifs fixés.</a:t>
              </a:r>
              <a:endParaRPr sz="1867">
                <a:solidFill>
                  <a:srgbClr val="000000"/>
                </a:solidFill>
                <a:latin typeface="Arial"/>
                <a:ea typeface="Arial"/>
                <a:cs typeface="Arial"/>
                <a:sym typeface="Arial"/>
              </a:endParaRPr>
            </a:p>
          </p:txBody>
        </p:sp>
      </p:grpSp>
      <p:grpSp>
        <p:nvGrpSpPr>
          <p:cNvPr id="565" name="Google Shape;565;p64"/>
          <p:cNvGrpSpPr/>
          <p:nvPr/>
        </p:nvGrpSpPr>
        <p:grpSpPr>
          <a:xfrm>
            <a:off x="7639833" y="3300847"/>
            <a:ext cx="658000" cy="638800"/>
            <a:chOff x="5728812" y="2711310"/>
            <a:chExt cx="493500" cy="479100"/>
          </a:xfrm>
        </p:grpSpPr>
        <p:sp>
          <p:nvSpPr>
            <p:cNvPr id="566" name="Google Shape;566;p64"/>
            <p:cNvSpPr/>
            <p:nvPr/>
          </p:nvSpPr>
          <p:spPr>
            <a:xfrm>
              <a:off x="5728812" y="2711310"/>
              <a:ext cx="493500" cy="479100"/>
            </a:xfrm>
            <a:prstGeom prst="ellipse">
              <a:avLst/>
            </a:prstGeom>
            <a:solidFill>
              <a:schemeClr val="accent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67" name="Google Shape;567;p64"/>
            <p:cNvSpPr/>
            <p:nvPr/>
          </p:nvSpPr>
          <p:spPr>
            <a:xfrm>
              <a:off x="5870860" y="2854365"/>
              <a:ext cx="209400" cy="212700"/>
            </a:xfrm>
            <a:custGeom>
              <a:avLst/>
              <a:gdLst/>
              <a:ahLst/>
              <a:cxnLst/>
              <a:rect l="l" t="t" r="r" b="b"/>
              <a:pathLst>
                <a:path w="120000" h="120000" extrusionOk="0">
                  <a:moveTo>
                    <a:pt x="120000" y="94838"/>
                  </a:moveTo>
                  <a:cubicBezTo>
                    <a:pt x="120000" y="108387"/>
                    <a:pt x="110163" y="120000"/>
                    <a:pt x="96393" y="120000"/>
                  </a:cubicBezTo>
                  <a:cubicBezTo>
                    <a:pt x="80655" y="120000"/>
                    <a:pt x="70819" y="108387"/>
                    <a:pt x="70819" y="94838"/>
                  </a:cubicBezTo>
                  <a:cubicBezTo>
                    <a:pt x="70819" y="94838"/>
                    <a:pt x="70819" y="92903"/>
                    <a:pt x="70819" y="92903"/>
                  </a:cubicBezTo>
                  <a:cubicBezTo>
                    <a:pt x="41311" y="79354"/>
                    <a:pt x="41311" y="79354"/>
                    <a:pt x="41311" y="79354"/>
                  </a:cubicBezTo>
                  <a:cubicBezTo>
                    <a:pt x="37377" y="83225"/>
                    <a:pt x="31475" y="85161"/>
                    <a:pt x="25573" y="85161"/>
                  </a:cubicBezTo>
                  <a:cubicBezTo>
                    <a:pt x="11803" y="85161"/>
                    <a:pt x="0" y="73548"/>
                    <a:pt x="0" y="60000"/>
                  </a:cubicBezTo>
                  <a:cubicBezTo>
                    <a:pt x="0" y="46451"/>
                    <a:pt x="11803" y="34838"/>
                    <a:pt x="25573" y="34838"/>
                  </a:cubicBezTo>
                  <a:cubicBezTo>
                    <a:pt x="31475" y="34838"/>
                    <a:pt x="37377" y="38709"/>
                    <a:pt x="41311" y="42580"/>
                  </a:cubicBezTo>
                  <a:cubicBezTo>
                    <a:pt x="70819" y="29032"/>
                    <a:pt x="70819" y="29032"/>
                    <a:pt x="70819" y="29032"/>
                  </a:cubicBezTo>
                  <a:cubicBezTo>
                    <a:pt x="70819" y="27096"/>
                    <a:pt x="70819" y="27096"/>
                    <a:pt x="70819" y="25161"/>
                  </a:cubicBezTo>
                  <a:cubicBezTo>
                    <a:pt x="70819" y="11612"/>
                    <a:pt x="80655" y="0"/>
                    <a:pt x="96393" y="0"/>
                  </a:cubicBezTo>
                  <a:cubicBezTo>
                    <a:pt x="110163" y="0"/>
                    <a:pt x="120000" y="11612"/>
                    <a:pt x="120000" y="25161"/>
                  </a:cubicBezTo>
                  <a:cubicBezTo>
                    <a:pt x="120000" y="38709"/>
                    <a:pt x="110163" y="50322"/>
                    <a:pt x="96393" y="50322"/>
                  </a:cubicBezTo>
                  <a:cubicBezTo>
                    <a:pt x="88524" y="50322"/>
                    <a:pt x="82622" y="48387"/>
                    <a:pt x="78688" y="44516"/>
                  </a:cubicBezTo>
                  <a:cubicBezTo>
                    <a:pt x="49180" y="58064"/>
                    <a:pt x="49180" y="58064"/>
                    <a:pt x="49180" y="58064"/>
                  </a:cubicBezTo>
                  <a:cubicBezTo>
                    <a:pt x="49180" y="58064"/>
                    <a:pt x="49180" y="60000"/>
                    <a:pt x="49180" y="60000"/>
                  </a:cubicBezTo>
                  <a:cubicBezTo>
                    <a:pt x="49180" y="61935"/>
                    <a:pt x="49180" y="61935"/>
                    <a:pt x="49180" y="63870"/>
                  </a:cubicBezTo>
                  <a:cubicBezTo>
                    <a:pt x="78688" y="77419"/>
                    <a:pt x="78688" y="77419"/>
                    <a:pt x="78688" y="77419"/>
                  </a:cubicBezTo>
                  <a:cubicBezTo>
                    <a:pt x="82622" y="73548"/>
                    <a:pt x="88524" y="69677"/>
                    <a:pt x="96393" y="69677"/>
                  </a:cubicBezTo>
                  <a:cubicBezTo>
                    <a:pt x="110163" y="69677"/>
                    <a:pt x="120000" y="81290"/>
                    <a:pt x="120000" y="94838"/>
                  </a:cubicBez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68" name="Google Shape;568;p64"/>
          <p:cNvGrpSpPr/>
          <p:nvPr/>
        </p:nvGrpSpPr>
        <p:grpSpPr>
          <a:xfrm>
            <a:off x="6815252" y="5123091"/>
            <a:ext cx="658000" cy="638800"/>
            <a:chOff x="5110376" y="4077993"/>
            <a:chExt cx="493500" cy="479100"/>
          </a:xfrm>
        </p:grpSpPr>
        <p:sp>
          <p:nvSpPr>
            <p:cNvPr id="569" name="Google Shape;569;p64"/>
            <p:cNvSpPr/>
            <p:nvPr/>
          </p:nvSpPr>
          <p:spPr>
            <a:xfrm>
              <a:off x="5110376" y="4077993"/>
              <a:ext cx="493500" cy="479100"/>
            </a:xfrm>
            <a:prstGeom prst="ellipse">
              <a:avLst/>
            </a:prstGeom>
            <a:solidFill>
              <a:schemeClr val="accent4"/>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70" name="Google Shape;570;p64"/>
            <p:cNvSpPr/>
            <p:nvPr/>
          </p:nvSpPr>
          <p:spPr>
            <a:xfrm>
              <a:off x="5233371" y="4221539"/>
              <a:ext cx="247500" cy="192000"/>
            </a:xfrm>
            <a:custGeom>
              <a:avLst/>
              <a:gdLst/>
              <a:ahLst/>
              <a:cxnLst/>
              <a:rect l="l" t="t" r="r" b="b"/>
              <a:pathLst>
                <a:path w="120000" h="120000" extrusionOk="0">
                  <a:moveTo>
                    <a:pt x="48333" y="87857"/>
                  </a:moveTo>
                  <a:cubicBezTo>
                    <a:pt x="43333" y="87857"/>
                    <a:pt x="40000" y="85714"/>
                    <a:pt x="36666" y="85714"/>
                  </a:cubicBezTo>
                  <a:cubicBezTo>
                    <a:pt x="30000" y="89999"/>
                    <a:pt x="25000" y="94285"/>
                    <a:pt x="18333" y="96428"/>
                  </a:cubicBezTo>
                  <a:cubicBezTo>
                    <a:pt x="15000" y="96428"/>
                    <a:pt x="13333" y="98571"/>
                    <a:pt x="11666" y="98571"/>
                  </a:cubicBezTo>
                  <a:cubicBezTo>
                    <a:pt x="11666" y="98571"/>
                    <a:pt x="11666" y="98571"/>
                    <a:pt x="11666" y="98571"/>
                  </a:cubicBezTo>
                  <a:cubicBezTo>
                    <a:pt x="10000" y="98571"/>
                    <a:pt x="10000" y="96428"/>
                    <a:pt x="10000" y="96428"/>
                  </a:cubicBezTo>
                  <a:cubicBezTo>
                    <a:pt x="8333" y="94285"/>
                    <a:pt x="10000" y="92142"/>
                    <a:pt x="10000" y="92142"/>
                  </a:cubicBezTo>
                  <a:cubicBezTo>
                    <a:pt x="13333" y="87857"/>
                    <a:pt x="16666" y="85714"/>
                    <a:pt x="18333" y="77142"/>
                  </a:cubicBezTo>
                  <a:cubicBezTo>
                    <a:pt x="8333" y="68571"/>
                    <a:pt x="0" y="57857"/>
                    <a:pt x="0" y="42857"/>
                  </a:cubicBezTo>
                  <a:cubicBezTo>
                    <a:pt x="0" y="19285"/>
                    <a:pt x="21666" y="0"/>
                    <a:pt x="48333" y="0"/>
                  </a:cubicBezTo>
                  <a:cubicBezTo>
                    <a:pt x="73333" y="0"/>
                    <a:pt x="95000" y="19285"/>
                    <a:pt x="95000" y="42857"/>
                  </a:cubicBezTo>
                  <a:cubicBezTo>
                    <a:pt x="95000" y="68571"/>
                    <a:pt x="73333" y="87857"/>
                    <a:pt x="48333" y="87857"/>
                  </a:cubicBezTo>
                  <a:close/>
                  <a:moveTo>
                    <a:pt x="103333" y="100714"/>
                  </a:moveTo>
                  <a:cubicBezTo>
                    <a:pt x="105000" y="107142"/>
                    <a:pt x="108333" y="109285"/>
                    <a:pt x="110000" y="113571"/>
                  </a:cubicBezTo>
                  <a:cubicBezTo>
                    <a:pt x="111666" y="115714"/>
                    <a:pt x="111666" y="115714"/>
                    <a:pt x="111666" y="117857"/>
                  </a:cubicBezTo>
                  <a:cubicBezTo>
                    <a:pt x="111666" y="119999"/>
                    <a:pt x="111666" y="119999"/>
                    <a:pt x="110000" y="119999"/>
                  </a:cubicBezTo>
                  <a:cubicBezTo>
                    <a:pt x="108333" y="119999"/>
                    <a:pt x="105000" y="119999"/>
                    <a:pt x="103333" y="117857"/>
                  </a:cubicBezTo>
                  <a:cubicBezTo>
                    <a:pt x="96666" y="115714"/>
                    <a:pt x="91666" y="113571"/>
                    <a:pt x="85000" y="107142"/>
                  </a:cubicBezTo>
                  <a:cubicBezTo>
                    <a:pt x="81666" y="109285"/>
                    <a:pt x="78333" y="109285"/>
                    <a:pt x="73333" y="109285"/>
                  </a:cubicBezTo>
                  <a:cubicBezTo>
                    <a:pt x="61666" y="109285"/>
                    <a:pt x="50000" y="104999"/>
                    <a:pt x="41666" y="98571"/>
                  </a:cubicBezTo>
                  <a:cubicBezTo>
                    <a:pt x="43333" y="98571"/>
                    <a:pt x="46666" y="98571"/>
                    <a:pt x="48333" y="98571"/>
                  </a:cubicBezTo>
                  <a:cubicBezTo>
                    <a:pt x="61666" y="98571"/>
                    <a:pt x="76666" y="92142"/>
                    <a:pt x="86666" y="83571"/>
                  </a:cubicBezTo>
                  <a:cubicBezTo>
                    <a:pt x="96666" y="72857"/>
                    <a:pt x="103333" y="57857"/>
                    <a:pt x="103333" y="42857"/>
                  </a:cubicBezTo>
                  <a:cubicBezTo>
                    <a:pt x="103333" y="38571"/>
                    <a:pt x="103333" y="34285"/>
                    <a:pt x="101666" y="29999"/>
                  </a:cubicBezTo>
                  <a:cubicBezTo>
                    <a:pt x="113333" y="38571"/>
                    <a:pt x="120000" y="51428"/>
                    <a:pt x="120000" y="64285"/>
                  </a:cubicBezTo>
                  <a:cubicBezTo>
                    <a:pt x="120000" y="79285"/>
                    <a:pt x="113333" y="92142"/>
                    <a:pt x="103333" y="100714"/>
                  </a:cubicBez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71" name="Google Shape;571;p64"/>
          <p:cNvGrpSpPr/>
          <p:nvPr/>
        </p:nvGrpSpPr>
        <p:grpSpPr>
          <a:xfrm>
            <a:off x="7581784" y="5116533"/>
            <a:ext cx="3478833" cy="621067"/>
            <a:chOff x="6183115" y="2221189"/>
            <a:chExt cx="2609125" cy="465800"/>
          </a:xfrm>
        </p:grpSpPr>
        <p:sp>
          <p:nvSpPr>
            <p:cNvPr id="572" name="Google Shape;572;p64"/>
            <p:cNvSpPr txBox="1"/>
            <p:nvPr/>
          </p:nvSpPr>
          <p:spPr>
            <a:xfrm>
              <a:off x="6183115" y="2221189"/>
              <a:ext cx="2609100" cy="184800"/>
            </a:xfrm>
            <a:prstGeom prst="rect">
              <a:avLst/>
            </a:prstGeom>
            <a:noFill/>
            <a:ln>
              <a:noFill/>
            </a:ln>
          </p:spPr>
          <p:txBody>
            <a:bodyPr spcFirstLastPara="1" wrap="square" lIns="0" tIns="0" rIns="0" bIns="0" anchor="t" anchorCtr="0">
              <a:noAutofit/>
            </a:bodyPr>
            <a:lstStyle/>
            <a:p>
              <a:pPr>
                <a:buClr>
                  <a:schemeClr val="accent3"/>
                </a:buClr>
                <a:buSzPts val="1000"/>
              </a:pPr>
              <a:r>
                <a:rPr lang="fr" sz="1333" b="1">
                  <a:solidFill>
                    <a:schemeClr val="accent4"/>
                  </a:solidFill>
                  <a:latin typeface="Roboto Condensed"/>
                  <a:ea typeface="Roboto Condensed"/>
                  <a:cs typeface="Roboto Condensed"/>
                  <a:sym typeface="Roboto Condensed"/>
                </a:rPr>
                <a:t>La méthode la plus simple et la plus efficace pour</a:t>
              </a:r>
              <a:endParaRPr sz="1867">
                <a:solidFill>
                  <a:schemeClr val="accent4"/>
                </a:solidFill>
                <a:latin typeface="Arial"/>
                <a:ea typeface="Arial"/>
                <a:cs typeface="Arial"/>
                <a:sym typeface="Arial"/>
              </a:endParaRPr>
            </a:p>
          </p:txBody>
        </p:sp>
        <p:sp>
          <p:nvSpPr>
            <p:cNvPr id="573" name="Google Shape;573;p64"/>
            <p:cNvSpPr txBox="1"/>
            <p:nvPr/>
          </p:nvSpPr>
          <p:spPr>
            <a:xfrm>
              <a:off x="6183140" y="2379189"/>
              <a:ext cx="2609100" cy="307800"/>
            </a:xfrm>
            <a:prstGeom prst="rect">
              <a:avLst/>
            </a:prstGeom>
            <a:noFill/>
            <a:ln>
              <a:noFill/>
            </a:ln>
          </p:spPr>
          <p:txBody>
            <a:bodyPr spcFirstLastPara="1" wrap="square" lIns="0" tIns="0" rIns="0" bIns="0" anchor="t"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transmettre de l’information à l’équipe de développement et à l’intérieur de celle-ci est le dialogue en face à face.</a:t>
              </a:r>
              <a:endParaRPr sz="1867">
                <a:solidFill>
                  <a:srgbClr val="000000"/>
                </a:solidFill>
                <a:latin typeface="Arial"/>
                <a:ea typeface="Arial"/>
                <a:cs typeface="Arial"/>
                <a:sym typeface="Arial"/>
              </a:endParaRPr>
            </a:p>
          </p:txBody>
        </p:sp>
      </p:grpSp>
      <p:grpSp>
        <p:nvGrpSpPr>
          <p:cNvPr id="574" name="Google Shape;574;p64"/>
          <p:cNvGrpSpPr/>
          <p:nvPr/>
        </p:nvGrpSpPr>
        <p:grpSpPr>
          <a:xfrm>
            <a:off x="141567" y="5231300"/>
            <a:ext cx="4345600" cy="621067"/>
            <a:chOff x="-384260" y="1329751"/>
            <a:chExt cx="3259200" cy="465800"/>
          </a:xfrm>
        </p:grpSpPr>
        <p:sp>
          <p:nvSpPr>
            <p:cNvPr id="575" name="Google Shape;575;p64"/>
            <p:cNvSpPr txBox="1"/>
            <p:nvPr/>
          </p:nvSpPr>
          <p:spPr>
            <a:xfrm>
              <a:off x="-384260" y="1329751"/>
              <a:ext cx="3259200" cy="184800"/>
            </a:xfrm>
            <a:prstGeom prst="rect">
              <a:avLst/>
            </a:prstGeom>
            <a:noFill/>
            <a:ln w="9525" cap="flat" cmpd="sng">
              <a:solidFill>
                <a:schemeClr val="accent6">
                  <a:alpha val="0"/>
                </a:schemeClr>
              </a:solidFill>
              <a:prstDash val="solid"/>
              <a:round/>
              <a:headEnd type="none" w="sm" len="sm"/>
              <a:tailEnd type="none" w="sm" len="sm"/>
            </a:ln>
          </p:spPr>
          <p:txBody>
            <a:bodyPr spcFirstLastPara="1" wrap="square" lIns="0" tIns="0" rIns="0" bIns="0" anchor="t" anchorCtr="0">
              <a:noAutofit/>
            </a:bodyPr>
            <a:lstStyle/>
            <a:p>
              <a:pPr algn="r">
                <a:buClr>
                  <a:schemeClr val="accent3"/>
                </a:buClr>
                <a:buSzPts val="1000"/>
              </a:pPr>
              <a:r>
                <a:rPr lang="fr" sz="1333" b="1">
                  <a:solidFill>
                    <a:schemeClr val="accent6"/>
                  </a:solidFill>
                  <a:latin typeface="Roboto Condensed"/>
                  <a:ea typeface="Roboto Condensed"/>
                  <a:cs typeface="Roboto Condensed"/>
                  <a:sym typeface="Roboto Condensed"/>
                </a:rPr>
                <a:t>Les processus agiles encouragent un rythme de </a:t>
              </a:r>
              <a:endParaRPr sz="1867">
                <a:solidFill>
                  <a:schemeClr val="accent6"/>
                </a:solidFill>
                <a:latin typeface="Arial"/>
                <a:ea typeface="Arial"/>
                <a:cs typeface="Arial"/>
                <a:sym typeface="Arial"/>
              </a:endParaRPr>
            </a:p>
          </p:txBody>
        </p:sp>
        <p:sp>
          <p:nvSpPr>
            <p:cNvPr id="576" name="Google Shape;576;p64"/>
            <p:cNvSpPr txBox="1"/>
            <p:nvPr/>
          </p:nvSpPr>
          <p:spPr>
            <a:xfrm>
              <a:off x="-186685" y="1487751"/>
              <a:ext cx="3061500" cy="307800"/>
            </a:xfrm>
            <a:prstGeom prst="rect">
              <a:avLst/>
            </a:prstGeom>
            <a:noFill/>
            <a:ln>
              <a:noFill/>
            </a:ln>
          </p:spPr>
          <p:txBody>
            <a:bodyPr spcFirstLastPara="1" wrap="square" lIns="0" tIns="0" rIns="0" bIns="0" anchor="t" anchorCtr="0">
              <a:noAutofit/>
            </a:bodyPr>
            <a:lstStyle/>
            <a:p>
              <a:pPr algn="r">
                <a:buClr>
                  <a:srgbClr val="717171"/>
                </a:buClr>
                <a:buSzPts val="1000"/>
              </a:pPr>
              <a:r>
                <a:rPr lang="fr" sz="1333">
                  <a:solidFill>
                    <a:srgbClr val="717171"/>
                  </a:solidFill>
                  <a:latin typeface="Roboto Condensed"/>
                  <a:ea typeface="Roboto Condensed"/>
                  <a:cs typeface="Roboto Condensed"/>
                  <a:sym typeface="Roboto Condensed"/>
                </a:rPr>
                <a:t>développement soutenable. Ensemble, les commanditaires, les développeurs et les utilisateurs devraient être capables de maintenir indéfiniment un rythme constant. </a:t>
              </a:r>
              <a:endParaRPr sz="1867">
                <a:solidFill>
                  <a:srgbClr val="000000"/>
                </a:solidFill>
                <a:latin typeface="Arial"/>
                <a:ea typeface="Arial"/>
                <a:cs typeface="Arial"/>
                <a:sym typeface="Arial"/>
              </a:endParaRPr>
            </a:p>
          </p:txBody>
        </p:sp>
      </p:grpSp>
      <p:grpSp>
        <p:nvGrpSpPr>
          <p:cNvPr id="577" name="Google Shape;577;p64"/>
          <p:cNvGrpSpPr/>
          <p:nvPr/>
        </p:nvGrpSpPr>
        <p:grpSpPr>
          <a:xfrm>
            <a:off x="4087363" y="2379891"/>
            <a:ext cx="658000" cy="638800"/>
            <a:chOff x="3064460" y="2020593"/>
            <a:chExt cx="493500" cy="479100"/>
          </a:xfrm>
        </p:grpSpPr>
        <p:sp>
          <p:nvSpPr>
            <p:cNvPr id="578" name="Google Shape;578;p64"/>
            <p:cNvSpPr/>
            <p:nvPr/>
          </p:nvSpPr>
          <p:spPr>
            <a:xfrm>
              <a:off x="3064460" y="2020593"/>
              <a:ext cx="493500" cy="479100"/>
            </a:xfrm>
            <a:prstGeom prst="ellipse">
              <a:avLst/>
            </a:prstGeom>
            <a:solidFill>
              <a:schemeClr val="accent3"/>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79" name="Google Shape;579;p64"/>
            <p:cNvSpPr/>
            <p:nvPr/>
          </p:nvSpPr>
          <p:spPr>
            <a:xfrm>
              <a:off x="3198400" y="2161276"/>
              <a:ext cx="225600" cy="192000"/>
            </a:xfrm>
            <a:custGeom>
              <a:avLst/>
              <a:gdLst/>
              <a:ahLst/>
              <a:cxnLst/>
              <a:rect l="l" t="t" r="r" b="b"/>
              <a:pathLst>
                <a:path w="120000" h="120000" extrusionOk="0">
                  <a:moveTo>
                    <a:pt x="21369" y="68823"/>
                  </a:moveTo>
                  <a:cubicBezTo>
                    <a:pt x="13150" y="68823"/>
                    <a:pt x="13150" y="68823"/>
                    <a:pt x="13150" y="68823"/>
                  </a:cubicBezTo>
                  <a:cubicBezTo>
                    <a:pt x="6575" y="68823"/>
                    <a:pt x="0" y="65294"/>
                    <a:pt x="0" y="58235"/>
                  </a:cubicBezTo>
                  <a:cubicBezTo>
                    <a:pt x="0" y="51176"/>
                    <a:pt x="0" y="33529"/>
                    <a:pt x="8219" y="33529"/>
                  </a:cubicBezTo>
                  <a:cubicBezTo>
                    <a:pt x="9863" y="33529"/>
                    <a:pt x="16438" y="38823"/>
                    <a:pt x="24657" y="38823"/>
                  </a:cubicBezTo>
                  <a:cubicBezTo>
                    <a:pt x="27945" y="38823"/>
                    <a:pt x="29589" y="38823"/>
                    <a:pt x="32876" y="37058"/>
                  </a:cubicBezTo>
                  <a:cubicBezTo>
                    <a:pt x="32876" y="38823"/>
                    <a:pt x="32876" y="40588"/>
                    <a:pt x="32876" y="42352"/>
                  </a:cubicBezTo>
                  <a:cubicBezTo>
                    <a:pt x="32876" y="47647"/>
                    <a:pt x="34520" y="54705"/>
                    <a:pt x="37808" y="60000"/>
                  </a:cubicBezTo>
                  <a:cubicBezTo>
                    <a:pt x="31232" y="60000"/>
                    <a:pt x="24657" y="63529"/>
                    <a:pt x="21369" y="68823"/>
                  </a:cubicBezTo>
                  <a:close/>
                  <a:moveTo>
                    <a:pt x="24657" y="33529"/>
                  </a:moveTo>
                  <a:cubicBezTo>
                    <a:pt x="16438" y="33529"/>
                    <a:pt x="8219" y="26470"/>
                    <a:pt x="8219" y="15882"/>
                  </a:cubicBezTo>
                  <a:cubicBezTo>
                    <a:pt x="8219" y="7058"/>
                    <a:pt x="16438" y="0"/>
                    <a:pt x="24657" y="0"/>
                  </a:cubicBezTo>
                  <a:cubicBezTo>
                    <a:pt x="32876" y="0"/>
                    <a:pt x="41095" y="7058"/>
                    <a:pt x="41095" y="15882"/>
                  </a:cubicBezTo>
                  <a:cubicBezTo>
                    <a:pt x="41095" y="26470"/>
                    <a:pt x="32876" y="33529"/>
                    <a:pt x="24657" y="33529"/>
                  </a:cubicBezTo>
                  <a:close/>
                  <a:moveTo>
                    <a:pt x="87123" y="120000"/>
                  </a:moveTo>
                  <a:cubicBezTo>
                    <a:pt x="32876" y="120000"/>
                    <a:pt x="32876" y="120000"/>
                    <a:pt x="32876" y="120000"/>
                  </a:cubicBezTo>
                  <a:cubicBezTo>
                    <a:pt x="23013" y="120000"/>
                    <a:pt x="16438" y="112941"/>
                    <a:pt x="16438" y="102352"/>
                  </a:cubicBezTo>
                  <a:cubicBezTo>
                    <a:pt x="16438" y="86470"/>
                    <a:pt x="19726" y="63529"/>
                    <a:pt x="37808" y="63529"/>
                  </a:cubicBezTo>
                  <a:cubicBezTo>
                    <a:pt x="41095" y="63529"/>
                    <a:pt x="47671" y="72352"/>
                    <a:pt x="60821" y="72352"/>
                  </a:cubicBezTo>
                  <a:cubicBezTo>
                    <a:pt x="72328" y="72352"/>
                    <a:pt x="80547" y="63529"/>
                    <a:pt x="82191" y="63529"/>
                  </a:cubicBezTo>
                  <a:cubicBezTo>
                    <a:pt x="101917" y="63529"/>
                    <a:pt x="105205" y="86470"/>
                    <a:pt x="105205" y="102352"/>
                  </a:cubicBezTo>
                  <a:cubicBezTo>
                    <a:pt x="105205" y="112941"/>
                    <a:pt x="98630" y="120000"/>
                    <a:pt x="87123" y="120000"/>
                  </a:cubicBezTo>
                  <a:close/>
                  <a:moveTo>
                    <a:pt x="60821" y="68823"/>
                  </a:moveTo>
                  <a:cubicBezTo>
                    <a:pt x="47671" y="68823"/>
                    <a:pt x="36164" y="56470"/>
                    <a:pt x="36164" y="42352"/>
                  </a:cubicBezTo>
                  <a:cubicBezTo>
                    <a:pt x="36164" y="28235"/>
                    <a:pt x="47671" y="15882"/>
                    <a:pt x="60821" y="15882"/>
                  </a:cubicBezTo>
                  <a:cubicBezTo>
                    <a:pt x="73972" y="15882"/>
                    <a:pt x="83835" y="28235"/>
                    <a:pt x="83835" y="42352"/>
                  </a:cubicBezTo>
                  <a:cubicBezTo>
                    <a:pt x="83835" y="56470"/>
                    <a:pt x="73972" y="68823"/>
                    <a:pt x="60821" y="68823"/>
                  </a:cubicBezTo>
                  <a:close/>
                  <a:moveTo>
                    <a:pt x="96986" y="33529"/>
                  </a:moveTo>
                  <a:cubicBezTo>
                    <a:pt x="87123" y="33529"/>
                    <a:pt x="80547" y="26470"/>
                    <a:pt x="80547" y="15882"/>
                  </a:cubicBezTo>
                  <a:cubicBezTo>
                    <a:pt x="80547" y="7058"/>
                    <a:pt x="87123" y="0"/>
                    <a:pt x="96986" y="0"/>
                  </a:cubicBezTo>
                  <a:cubicBezTo>
                    <a:pt x="105205" y="0"/>
                    <a:pt x="111780" y="7058"/>
                    <a:pt x="111780" y="15882"/>
                  </a:cubicBezTo>
                  <a:cubicBezTo>
                    <a:pt x="111780" y="26470"/>
                    <a:pt x="105205" y="33529"/>
                    <a:pt x="96986" y="33529"/>
                  </a:cubicBezTo>
                  <a:close/>
                  <a:moveTo>
                    <a:pt x="108493" y="68823"/>
                  </a:moveTo>
                  <a:cubicBezTo>
                    <a:pt x="100273" y="68823"/>
                    <a:pt x="100273" y="68823"/>
                    <a:pt x="100273" y="68823"/>
                  </a:cubicBezTo>
                  <a:cubicBezTo>
                    <a:pt x="95342" y="63529"/>
                    <a:pt x="90410" y="60000"/>
                    <a:pt x="83835" y="60000"/>
                  </a:cubicBezTo>
                  <a:cubicBezTo>
                    <a:pt x="87123" y="54705"/>
                    <a:pt x="88767" y="47647"/>
                    <a:pt x="88767" y="42352"/>
                  </a:cubicBezTo>
                  <a:cubicBezTo>
                    <a:pt x="88767" y="40588"/>
                    <a:pt x="88767" y="38823"/>
                    <a:pt x="88767" y="37058"/>
                  </a:cubicBezTo>
                  <a:cubicBezTo>
                    <a:pt x="90410" y="38823"/>
                    <a:pt x="93698" y="38823"/>
                    <a:pt x="96986" y="38823"/>
                  </a:cubicBezTo>
                  <a:cubicBezTo>
                    <a:pt x="105205" y="38823"/>
                    <a:pt x="111780" y="33529"/>
                    <a:pt x="113424" y="33529"/>
                  </a:cubicBezTo>
                  <a:cubicBezTo>
                    <a:pt x="119999" y="33529"/>
                    <a:pt x="119999" y="51176"/>
                    <a:pt x="119999" y="58235"/>
                  </a:cubicBezTo>
                  <a:cubicBezTo>
                    <a:pt x="119999" y="65294"/>
                    <a:pt x="115068" y="68823"/>
                    <a:pt x="108493" y="68823"/>
                  </a:cubicBez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80" name="Google Shape;580;p64"/>
          <p:cNvGrpSpPr/>
          <p:nvPr/>
        </p:nvGrpSpPr>
        <p:grpSpPr>
          <a:xfrm>
            <a:off x="3930629" y="3300847"/>
            <a:ext cx="658000" cy="638800"/>
            <a:chOff x="2946910" y="2711310"/>
            <a:chExt cx="493500" cy="479100"/>
          </a:xfrm>
        </p:grpSpPr>
        <p:sp>
          <p:nvSpPr>
            <p:cNvPr id="581" name="Google Shape;581;p64"/>
            <p:cNvSpPr/>
            <p:nvPr/>
          </p:nvSpPr>
          <p:spPr>
            <a:xfrm>
              <a:off x="2946910" y="2711310"/>
              <a:ext cx="493500" cy="479100"/>
            </a:xfrm>
            <a:prstGeom prst="ellipse">
              <a:avLst/>
            </a:prstGeom>
            <a:solidFill>
              <a:schemeClr val="accent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82" name="Google Shape;582;p64"/>
            <p:cNvSpPr/>
            <p:nvPr/>
          </p:nvSpPr>
          <p:spPr>
            <a:xfrm rot="-5400000">
              <a:off x="3080550" y="2847926"/>
              <a:ext cx="226200" cy="225600"/>
            </a:xfrm>
            <a:custGeom>
              <a:avLst/>
              <a:gdLst/>
              <a:ahLst/>
              <a:cxnLst/>
              <a:rect l="l" t="t" r="r" b="b"/>
              <a:pathLst>
                <a:path w="120000" h="120000" extrusionOk="0">
                  <a:moveTo>
                    <a:pt x="46567" y="97058"/>
                  </a:moveTo>
                  <a:cubicBezTo>
                    <a:pt x="25074" y="118235"/>
                    <a:pt x="25074" y="118235"/>
                    <a:pt x="25074" y="118235"/>
                  </a:cubicBezTo>
                  <a:cubicBezTo>
                    <a:pt x="25074" y="120000"/>
                    <a:pt x="25074" y="120000"/>
                    <a:pt x="23283" y="120000"/>
                  </a:cubicBezTo>
                  <a:cubicBezTo>
                    <a:pt x="23283" y="120000"/>
                    <a:pt x="23283" y="120000"/>
                    <a:pt x="21492" y="118235"/>
                  </a:cubicBezTo>
                  <a:cubicBezTo>
                    <a:pt x="0" y="97058"/>
                    <a:pt x="0" y="97058"/>
                    <a:pt x="0" y="97058"/>
                  </a:cubicBezTo>
                  <a:cubicBezTo>
                    <a:pt x="0" y="97058"/>
                    <a:pt x="0" y="95294"/>
                    <a:pt x="0" y="95294"/>
                  </a:cubicBezTo>
                  <a:cubicBezTo>
                    <a:pt x="0" y="93529"/>
                    <a:pt x="1791" y="93529"/>
                    <a:pt x="1791" y="93529"/>
                  </a:cubicBezTo>
                  <a:cubicBezTo>
                    <a:pt x="14328" y="93529"/>
                    <a:pt x="14328" y="93529"/>
                    <a:pt x="14328" y="93529"/>
                  </a:cubicBezTo>
                  <a:cubicBezTo>
                    <a:pt x="14328" y="1764"/>
                    <a:pt x="14328" y="1764"/>
                    <a:pt x="14328" y="1764"/>
                  </a:cubicBezTo>
                  <a:cubicBezTo>
                    <a:pt x="14328" y="0"/>
                    <a:pt x="16119" y="0"/>
                    <a:pt x="17910" y="0"/>
                  </a:cubicBezTo>
                  <a:cubicBezTo>
                    <a:pt x="30447" y="0"/>
                    <a:pt x="30447" y="0"/>
                    <a:pt x="30447" y="0"/>
                  </a:cubicBezTo>
                  <a:cubicBezTo>
                    <a:pt x="32238" y="0"/>
                    <a:pt x="32238" y="0"/>
                    <a:pt x="32238" y="1764"/>
                  </a:cubicBezTo>
                  <a:cubicBezTo>
                    <a:pt x="32238" y="93529"/>
                    <a:pt x="32238" y="93529"/>
                    <a:pt x="32238" y="93529"/>
                  </a:cubicBezTo>
                  <a:cubicBezTo>
                    <a:pt x="44776" y="93529"/>
                    <a:pt x="44776" y="93529"/>
                    <a:pt x="44776" y="93529"/>
                  </a:cubicBezTo>
                  <a:cubicBezTo>
                    <a:pt x="46567" y="93529"/>
                    <a:pt x="48358" y="95294"/>
                    <a:pt x="48358" y="95294"/>
                  </a:cubicBezTo>
                  <a:cubicBezTo>
                    <a:pt x="48358" y="97058"/>
                    <a:pt x="48358" y="97058"/>
                    <a:pt x="46567" y="97058"/>
                  </a:cubicBezTo>
                  <a:close/>
                  <a:moveTo>
                    <a:pt x="120000" y="14117"/>
                  </a:moveTo>
                  <a:cubicBezTo>
                    <a:pt x="120000" y="15882"/>
                    <a:pt x="118208" y="15882"/>
                    <a:pt x="118208" y="15882"/>
                  </a:cubicBezTo>
                  <a:cubicBezTo>
                    <a:pt x="60895" y="15882"/>
                    <a:pt x="60895" y="15882"/>
                    <a:pt x="60895" y="15882"/>
                  </a:cubicBezTo>
                  <a:cubicBezTo>
                    <a:pt x="59104" y="15882"/>
                    <a:pt x="59104" y="15882"/>
                    <a:pt x="59104" y="14117"/>
                  </a:cubicBezTo>
                  <a:cubicBezTo>
                    <a:pt x="59104" y="1764"/>
                    <a:pt x="59104" y="1764"/>
                    <a:pt x="59104" y="1764"/>
                  </a:cubicBezTo>
                  <a:cubicBezTo>
                    <a:pt x="59104" y="0"/>
                    <a:pt x="59104" y="0"/>
                    <a:pt x="60895" y="0"/>
                  </a:cubicBezTo>
                  <a:cubicBezTo>
                    <a:pt x="118208" y="0"/>
                    <a:pt x="118208" y="0"/>
                    <a:pt x="118208" y="0"/>
                  </a:cubicBezTo>
                  <a:cubicBezTo>
                    <a:pt x="118208" y="0"/>
                    <a:pt x="120000" y="0"/>
                    <a:pt x="120000" y="1764"/>
                  </a:cubicBezTo>
                  <a:lnTo>
                    <a:pt x="120000" y="14117"/>
                  </a:lnTo>
                  <a:close/>
                  <a:moveTo>
                    <a:pt x="107462" y="49411"/>
                  </a:moveTo>
                  <a:cubicBezTo>
                    <a:pt x="107462" y="49411"/>
                    <a:pt x="105671" y="51176"/>
                    <a:pt x="103880" y="51176"/>
                  </a:cubicBezTo>
                  <a:cubicBezTo>
                    <a:pt x="60895" y="51176"/>
                    <a:pt x="60895" y="51176"/>
                    <a:pt x="60895" y="51176"/>
                  </a:cubicBezTo>
                  <a:cubicBezTo>
                    <a:pt x="59104" y="51176"/>
                    <a:pt x="59104" y="49411"/>
                    <a:pt x="59104" y="49411"/>
                  </a:cubicBezTo>
                  <a:cubicBezTo>
                    <a:pt x="59104" y="35294"/>
                    <a:pt x="59104" y="35294"/>
                    <a:pt x="59104" y="35294"/>
                  </a:cubicBezTo>
                  <a:cubicBezTo>
                    <a:pt x="59104" y="35294"/>
                    <a:pt x="59104" y="33529"/>
                    <a:pt x="60895" y="33529"/>
                  </a:cubicBezTo>
                  <a:cubicBezTo>
                    <a:pt x="103880" y="33529"/>
                    <a:pt x="103880" y="33529"/>
                    <a:pt x="103880" y="33529"/>
                  </a:cubicBezTo>
                  <a:cubicBezTo>
                    <a:pt x="105671" y="33529"/>
                    <a:pt x="107462" y="35294"/>
                    <a:pt x="107462" y="35294"/>
                  </a:cubicBezTo>
                  <a:lnTo>
                    <a:pt x="107462" y="49411"/>
                  </a:lnTo>
                  <a:close/>
                  <a:moveTo>
                    <a:pt x="93134" y="82941"/>
                  </a:moveTo>
                  <a:cubicBezTo>
                    <a:pt x="93134" y="84705"/>
                    <a:pt x="93134" y="84705"/>
                    <a:pt x="91343" y="84705"/>
                  </a:cubicBezTo>
                  <a:cubicBezTo>
                    <a:pt x="60895" y="84705"/>
                    <a:pt x="60895" y="84705"/>
                    <a:pt x="60895" y="84705"/>
                  </a:cubicBezTo>
                  <a:cubicBezTo>
                    <a:pt x="59104" y="84705"/>
                    <a:pt x="59104" y="84705"/>
                    <a:pt x="59104" y="82941"/>
                  </a:cubicBezTo>
                  <a:cubicBezTo>
                    <a:pt x="59104" y="70588"/>
                    <a:pt x="59104" y="70588"/>
                    <a:pt x="59104" y="70588"/>
                  </a:cubicBezTo>
                  <a:cubicBezTo>
                    <a:pt x="59104" y="68823"/>
                    <a:pt x="59104" y="68823"/>
                    <a:pt x="60895" y="68823"/>
                  </a:cubicBezTo>
                  <a:cubicBezTo>
                    <a:pt x="91343" y="68823"/>
                    <a:pt x="91343" y="68823"/>
                    <a:pt x="91343" y="68823"/>
                  </a:cubicBezTo>
                  <a:cubicBezTo>
                    <a:pt x="93134" y="68823"/>
                    <a:pt x="93134" y="68823"/>
                    <a:pt x="93134" y="70588"/>
                  </a:cubicBezTo>
                  <a:lnTo>
                    <a:pt x="93134" y="82941"/>
                  </a:lnTo>
                  <a:close/>
                  <a:moveTo>
                    <a:pt x="80597" y="118235"/>
                  </a:moveTo>
                  <a:cubicBezTo>
                    <a:pt x="80597" y="118235"/>
                    <a:pt x="78805" y="120000"/>
                    <a:pt x="78805" y="120000"/>
                  </a:cubicBezTo>
                  <a:cubicBezTo>
                    <a:pt x="60895" y="120000"/>
                    <a:pt x="60895" y="120000"/>
                    <a:pt x="60895" y="120000"/>
                  </a:cubicBezTo>
                  <a:cubicBezTo>
                    <a:pt x="59104" y="120000"/>
                    <a:pt x="59104" y="118235"/>
                    <a:pt x="59104" y="118235"/>
                  </a:cubicBezTo>
                  <a:cubicBezTo>
                    <a:pt x="59104" y="104117"/>
                    <a:pt x="59104" y="104117"/>
                    <a:pt x="59104" y="104117"/>
                  </a:cubicBezTo>
                  <a:cubicBezTo>
                    <a:pt x="59104" y="104117"/>
                    <a:pt x="59104" y="102352"/>
                    <a:pt x="60895" y="102352"/>
                  </a:cubicBezTo>
                  <a:cubicBezTo>
                    <a:pt x="78805" y="102352"/>
                    <a:pt x="78805" y="102352"/>
                    <a:pt x="78805" y="102352"/>
                  </a:cubicBezTo>
                  <a:cubicBezTo>
                    <a:pt x="78805" y="102352"/>
                    <a:pt x="80597" y="104117"/>
                    <a:pt x="80597" y="104117"/>
                  </a:cubicBezTo>
                  <a:lnTo>
                    <a:pt x="80597" y="118235"/>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83" name="Google Shape;583;p64"/>
          <p:cNvGrpSpPr/>
          <p:nvPr/>
        </p:nvGrpSpPr>
        <p:grpSpPr>
          <a:xfrm>
            <a:off x="5768503" y="5319251"/>
            <a:ext cx="658000" cy="638800"/>
            <a:chOff x="4325314" y="4301313"/>
            <a:chExt cx="493500" cy="479100"/>
          </a:xfrm>
        </p:grpSpPr>
        <p:sp>
          <p:nvSpPr>
            <p:cNvPr id="584" name="Google Shape;584;p64"/>
            <p:cNvSpPr/>
            <p:nvPr/>
          </p:nvSpPr>
          <p:spPr>
            <a:xfrm>
              <a:off x="4325314" y="4301313"/>
              <a:ext cx="493500" cy="479100"/>
            </a:xfrm>
            <a:prstGeom prst="ellipse">
              <a:avLst/>
            </a:prstGeom>
            <a:solidFill>
              <a:schemeClr val="accent5"/>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85" name="Google Shape;585;p64"/>
            <p:cNvSpPr/>
            <p:nvPr/>
          </p:nvSpPr>
          <p:spPr>
            <a:xfrm>
              <a:off x="4430162" y="4430475"/>
              <a:ext cx="265200" cy="220800"/>
            </a:xfrm>
            <a:custGeom>
              <a:avLst/>
              <a:gdLst/>
              <a:ahLst/>
              <a:cxnLst/>
              <a:rect l="l" t="t" r="r" b="b"/>
              <a:pathLst>
                <a:path w="120000" h="120000" extrusionOk="0">
                  <a:moveTo>
                    <a:pt x="120000" y="78750"/>
                  </a:moveTo>
                  <a:cubicBezTo>
                    <a:pt x="120000" y="80625"/>
                    <a:pt x="118125" y="82500"/>
                    <a:pt x="118125" y="82500"/>
                  </a:cubicBezTo>
                  <a:cubicBezTo>
                    <a:pt x="61875" y="120000"/>
                    <a:pt x="61875" y="120000"/>
                    <a:pt x="61875" y="120000"/>
                  </a:cubicBezTo>
                  <a:cubicBezTo>
                    <a:pt x="61875" y="120000"/>
                    <a:pt x="60000" y="120000"/>
                    <a:pt x="60000" y="120000"/>
                  </a:cubicBezTo>
                  <a:cubicBezTo>
                    <a:pt x="58125" y="120000"/>
                    <a:pt x="58125" y="120000"/>
                    <a:pt x="56250" y="120000"/>
                  </a:cubicBezTo>
                  <a:cubicBezTo>
                    <a:pt x="1875" y="82500"/>
                    <a:pt x="1875" y="82500"/>
                    <a:pt x="1875" y="82500"/>
                  </a:cubicBezTo>
                  <a:cubicBezTo>
                    <a:pt x="0" y="82500"/>
                    <a:pt x="0" y="80625"/>
                    <a:pt x="0" y="78750"/>
                  </a:cubicBezTo>
                  <a:cubicBezTo>
                    <a:pt x="0" y="43125"/>
                    <a:pt x="0" y="43125"/>
                    <a:pt x="0" y="43125"/>
                  </a:cubicBezTo>
                  <a:cubicBezTo>
                    <a:pt x="0" y="41250"/>
                    <a:pt x="0" y="39375"/>
                    <a:pt x="1875" y="37500"/>
                  </a:cubicBezTo>
                  <a:cubicBezTo>
                    <a:pt x="56250" y="1875"/>
                    <a:pt x="56250" y="1875"/>
                    <a:pt x="56250" y="1875"/>
                  </a:cubicBezTo>
                  <a:cubicBezTo>
                    <a:pt x="58125" y="1875"/>
                    <a:pt x="58125" y="0"/>
                    <a:pt x="60000" y="0"/>
                  </a:cubicBezTo>
                  <a:cubicBezTo>
                    <a:pt x="60000" y="0"/>
                    <a:pt x="61875" y="1875"/>
                    <a:pt x="61875" y="1875"/>
                  </a:cubicBezTo>
                  <a:cubicBezTo>
                    <a:pt x="118125" y="37500"/>
                    <a:pt x="118125" y="37500"/>
                    <a:pt x="118125" y="37500"/>
                  </a:cubicBezTo>
                  <a:cubicBezTo>
                    <a:pt x="118125" y="39375"/>
                    <a:pt x="120000" y="41250"/>
                    <a:pt x="120000" y="43125"/>
                  </a:cubicBezTo>
                  <a:lnTo>
                    <a:pt x="120000" y="78750"/>
                  </a:lnTo>
                  <a:close/>
                  <a:moveTo>
                    <a:pt x="22500" y="60000"/>
                  </a:moveTo>
                  <a:cubicBezTo>
                    <a:pt x="9375" y="52500"/>
                    <a:pt x="9375" y="52500"/>
                    <a:pt x="9375" y="52500"/>
                  </a:cubicBezTo>
                  <a:cubicBezTo>
                    <a:pt x="9375" y="69375"/>
                    <a:pt x="9375" y="69375"/>
                    <a:pt x="9375" y="69375"/>
                  </a:cubicBezTo>
                  <a:lnTo>
                    <a:pt x="22500" y="60000"/>
                  </a:lnTo>
                  <a:close/>
                  <a:moveTo>
                    <a:pt x="54375" y="39375"/>
                  </a:moveTo>
                  <a:cubicBezTo>
                    <a:pt x="54375" y="15000"/>
                    <a:pt x="54375" y="15000"/>
                    <a:pt x="54375" y="15000"/>
                  </a:cubicBezTo>
                  <a:cubicBezTo>
                    <a:pt x="13125" y="43125"/>
                    <a:pt x="13125" y="43125"/>
                    <a:pt x="13125" y="43125"/>
                  </a:cubicBezTo>
                  <a:cubicBezTo>
                    <a:pt x="31875" y="54375"/>
                    <a:pt x="31875" y="54375"/>
                    <a:pt x="31875" y="54375"/>
                  </a:cubicBezTo>
                  <a:lnTo>
                    <a:pt x="54375" y="39375"/>
                  </a:lnTo>
                  <a:close/>
                  <a:moveTo>
                    <a:pt x="54375" y="105000"/>
                  </a:moveTo>
                  <a:cubicBezTo>
                    <a:pt x="54375" y="82500"/>
                    <a:pt x="54375" y="82500"/>
                    <a:pt x="54375" y="82500"/>
                  </a:cubicBezTo>
                  <a:cubicBezTo>
                    <a:pt x="31875" y="67500"/>
                    <a:pt x="31875" y="67500"/>
                    <a:pt x="31875" y="67500"/>
                  </a:cubicBezTo>
                  <a:cubicBezTo>
                    <a:pt x="13125" y="78750"/>
                    <a:pt x="13125" y="78750"/>
                    <a:pt x="13125" y="78750"/>
                  </a:cubicBezTo>
                  <a:lnTo>
                    <a:pt x="54375" y="105000"/>
                  </a:lnTo>
                  <a:close/>
                  <a:moveTo>
                    <a:pt x="76875" y="60000"/>
                  </a:moveTo>
                  <a:cubicBezTo>
                    <a:pt x="60000" y="48750"/>
                    <a:pt x="60000" y="48750"/>
                    <a:pt x="60000" y="48750"/>
                  </a:cubicBezTo>
                  <a:cubicBezTo>
                    <a:pt x="41250" y="60000"/>
                    <a:pt x="41250" y="60000"/>
                    <a:pt x="41250" y="60000"/>
                  </a:cubicBezTo>
                  <a:cubicBezTo>
                    <a:pt x="60000" y="73125"/>
                    <a:pt x="60000" y="73125"/>
                    <a:pt x="60000" y="73125"/>
                  </a:cubicBezTo>
                  <a:lnTo>
                    <a:pt x="76875" y="60000"/>
                  </a:lnTo>
                  <a:close/>
                  <a:moveTo>
                    <a:pt x="105000" y="43125"/>
                  </a:moveTo>
                  <a:cubicBezTo>
                    <a:pt x="65625" y="15000"/>
                    <a:pt x="65625" y="15000"/>
                    <a:pt x="65625" y="15000"/>
                  </a:cubicBezTo>
                  <a:cubicBezTo>
                    <a:pt x="65625" y="39375"/>
                    <a:pt x="65625" y="39375"/>
                    <a:pt x="65625" y="39375"/>
                  </a:cubicBezTo>
                  <a:cubicBezTo>
                    <a:pt x="86250" y="54375"/>
                    <a:pt x="86250" y="54375"/>
                    <a:pt x="86250" y="54375"/>
                  </a:cubicBezTo>
                  <a:lnTo>
                    <a:pt x="105000" y="43125"/>
                  </a:lnTo>
                  <a:close/>
                  <a:moveTo>
                    <a:pt x="105000" y="78750"/>
                  </a:moveTo>
                  <a:cubicBezTo>
                    <a:pt x="86250" y="67500"/>
                    <a:pt x="86250" y="67500"/>
                    <a:pt x="86250" y="67500"/>
                  </a:cubicBezTo>
                  <a:cubicBezTo>
                    <a:pt x="65625" y="82500"/>
                    <a:pt x="65625" y="82500"/>
                    <a:pt x="65625" y="82500"/>
                  </a:cubicBezTo>
                  <a:cubicBezTo>
                    <a:pt x="65625" y="105000"/>
                    <a:pt x="65625" y="105000"/>
                    <a:pt x="65625" y="105000"/>
                  </a:cubicBezTo>
                  <a:lnTo>
                    <a:pt x="105000" y="78750"/>
                  </a:lnTo>
                  <a:close/>
                  <a:moveTo>
                    <a:pt x="108750" y="69375"/>
                  </a:moveTo>
                  <a:cubicBezTo>
                    <a:pt x="108750" y="52500"/>
                    <a:pt x="108750" y="52500"/>
                    <a:pt x="108750" y="52500"/>
                  </a:cubicBezTo>
                  <a:cubicBezTo>
                    <a:pt x="95625" y="60000"/>
                    <a:pt x="95625" y="60000"/>
                    <a:pt x="95625" y="60000"/>
                  </a:cubicBezTo>
                  <a:lnTo>
                    <a:pt x="108750" y="69375"/>
                  </a:ln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86" name="Google Shape;586;p64"/>
          <p:cNvGrpSpPr/>
          <p:nvPr/>
        </p:nvGrpSpPr>
        <p:grpSpPr>
          <a:xfrm>
            <a:off x="4775027" y="1625344"/>
            <a:ext cx="658000" cy="638800"/>
            <a:chOff x="3580207" y="1454683"/>
            <a:chExt cx="493500" cy="479100"/>
          </a:xfrm>
        </p:grpSpPr>
        <p:sp>
          <p:nvSpPr>
            <p:cNvPr id="587" name="Google Shape;587;p64"/>
            <p:cNvSpPr/>
            <p:nvPr/>
          </p:nvSpPr>
          <p:spPr>
            <a:xfrm>
              <a:off x="3580207" y="1454683"/>
              <a:ext cx="493500" cy="479100"/>
            </a:xfrm>
            <a:prstGeom prst="ellipse">
              <a:avLst/>
            </a:prstGeom>
            <a:solidFill>
              <a:schemeClr val="accent4"/>
            </a:solidFill>
            <a:ln>
              <a:noFill/>
            </a:ln>
          </p:spPr>
          <p:txBody>
            <a:bodyPr spcFirstLastPara="1" wrap="square" lIns="121900" tIns="60933" rIns="121900" bIns="121900"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88" name="Google Shape;588;p64"/>
            <p:cNvSpPr/>
            <p:nvPr/>
          </p:nvSpPr>
          <p:spPr>
            <a:xfrm>
              <a:off x="3714150" y="1587875"/>
              <a:ext cx="225600" cy="212700"/>
            </a:xfrm>
            <a:custGeom>
              <a:avLst/>
              <a:gdLst/>
              <a:ahLst/>
              <a:cxnLst/>
              <a:rect l="l" t="t" r="r" b="b"/>
              <a:pathLst>
                <a:path w="120000" h="120000" extrusionOk="0">
                  <a:moveTo>
                    <a:pt x="120000" y="120000"/>
                  </a:moveTo>
                  <a:cubicBezTo>
                    <a:pt x="0" y="120000"/>
                    <a:pt x="0" y="120000"/>
                    <a:pt x="0" y="120000"/>
                  </a:cubicBezTo>
                  <a:cubicBezTo>
                    <a:pt x="0" y="0"/>
                    <a:pt x="0" y="0"/>
                    <a:pt x="0" y="0"/>
                  </a:cubicBezTo>
                  <a:cubicBezTo>
                    <a:pt x="7692" y="0"/>
                    <a:pt x="7692" y="0"/>
                    <a:pt x="7692" y="0"/>
                  </a:cubicBezTo>
                  <a:cubicBezTo>
                    <a:pt x="7692" y="109655"/>
                    <a:pt x="7692" y="109655"/>
                    <a:pt x="7692" y="109655"/>
                  </a:cubicBezTo>
                  <a:cubicBezTo>
                    <a:pt x="120000" y="109655"/>
                    <a:pt x="120000" y="109655"/>
                    <a:pt x="120000" y="109655"/>
                  </a:cubicBezTo>
                  <a:lnTo>
                    <a:pt x="120000" y="120000"/>
                  </a:lnTo>
                  <a:close/>
                  <a:moveTo>
                    <a:pt x="112307" y="45517"/>
                  </a:moveTo>
                  <a:cubicBezTo>
                    <a:pt x="112307" y="47586"/>
                    <a:pt x="109230" y="49655"/>
                    <a:pt x="109230" y="47586"/>
                  </a:cubicBezTo>
                  <a:cubicBezTo>
                    <a:pt x="101538" y="37241"/>
                    <a:pt x="101538" y="37241"/>
                    <a:pt x="101538" y="37241"/>
                  </a:cubicBezTo>
                  <a:cubicBezTo>
                    <a:pt x="64615" y="86896"/>
                    <a:pt x="64615" y="86896"/>
                    <a:pt x="64615" y="86896"/>
                  </a:cubicBezTo>
                  <a:cubicBezTo>
                    <a:pt x="63076" y="88965"/>
                    <a:pt x="63076" y="88965"/>
                    <a:pt x="61538" y="86896"/>
                  </a:cubicBezTo>
                  <a:cubicBezTo>
                    <a:pt x="47692" y="70344"/>
                    <a:pt x="47692" y="70344"/>
                    <a:pt x="47692" y="70344"/>
                  </a:cubicBezTo>
                  <a:cubicBezTo>
                    <a:pt x="24615" y="101379"/>
                    <a:pt x="24615" y="101379"/>
                    <a:pt x="24615" y="101379"/>
                  </a:cubicBezTo>
                  <a:cubicBezTo>
                    <a:pt x="12307" y="86896"/>
                    <a:pt x="12307" y="86896"/>
                    <a:pt x="12307" y="86896"/>
                  </a:cubicBezTo>
                  <a:cubicBezTo>
                    <a:pt x="46153" y="41379"/>
                    <a:pt x="46153" y="41379"/>
                    <a:pt x="46153" y="41379"/>
                  </a:cubicBezTo>
                  <a:cubicBezTo>
                    <a:pt x="47692" y="39310"/>
                    <a:pt x="49230" y="39310"/>
                    <a:pt x="49230" y="41379"/>
                  </a:cubicBezTo>
                  <a:cubicBezTo>
                    <a:pt x="63076" y="60000"/>
                    <a:pt x="63076" y="60000"/>
                    <a:pt x="63076" y="60000"/>
                  </a:cubicBezTo>
                  <a:cubicBezTo>
                    <a:pt x="90769" y="22758"/>
                    <a:pt x="90769" y="22758"/>
                    <a:pt x="90769" y="22758"/>
                  </a:cubicBezTo>
                  <a:cubicBezTo>
                    <a:pt x="83076" y="12413"/>
                    <a:pt x="83076" y="12413"/>
                    <a:pt x="83076" y="12413"/>
                  </a:cubicBezTo>
                  <a:cubicBezTo>
                    <a:pt x="81538" y="12413"/>
                    <a:pt x="83076" y="8275"/>
                    <a:pt x="84615" y="8275"/>
                  </a:cubicBezTo>
                  <a:cubicBezTo>
                    <a:pt x="109230" y="8275"/>
                    <a:pt x="109230" y="8275"/>
                    <a:pt x="109230" y="8275"/>
                  </a:cubicBezTo>
                  <a:cubicBezTo>
                    <a:pt x="110769" y="8275"/>
                    <a:pt x="112307" y="10344"/>
                    <a:pt x="112307" y="12413"/>
                  </a:cubicBezTo>
                  <a:lnTo>
                    <a:pt x="112307" y="45517"/>
                  </a:ln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89" name="Google Shape;589;p64"/>
          <p:cNvGrpSpPr/>
          <p:nvPr/>
        </p:nvGrpSpPr>
        <p:grpSpPr>
          <a:xfrm>
            <a:off x="5768503" y="1356851"/>
            <a:ext cx="658000" cy="638800"/>
            <a:chOff x="4325314" y="1253313"/>
            <a:chExt cx="493500" cy="479100"/>
          </a:xfrm>
        </p:grpSpPr>
        <p:sp>
          <p:nvSpPr>
            <p:cNvPr id="590" name="Google Shape;590;p64"/>
            <p:cNvSpPr/>
            <p:nvPr/>
          </p:nvSpPr>
          <p:spPr>
            <a:xfrm>
              <a:off x="4325314" y="1253313"/>
              <a:ext cx="493500" cy="479100"/>
            </a:xfrm>
            <a:prstGeom prst="ellipse">
              <a:avLst/>
            </a:prstGeom>
            <a:solidFill>
              <a:schemeClr val="accent5"/>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91" name="Google Shape;591;p64"/>
            <p:cNvSpPr/>
            <p:nvPr/>
          </p:nvSpPr>
          <p:spPr>
            <a:xfrm>
              <a:off x="4487400" y="1405575"/>
              <a:ext cx="173100" cy="174600"/>
            </a:xfrm>
            <a:custGeom>
              <a:avLst/>
              <a:gdLst/>
              <a:ahLst/>
              <a:cxnLst/>
              <a:rect l="l" t="t" r="r" b="b"/>
              <a:pathLst>
                <a:path w="120000" h="120000" extrusionOk="0">
                  <a:moveTo>
                    <a:pt x="12923" y="18620"/>
                  </a:moveTo>
                  <a:cubicBezTo>
                    <a:pt x="12923" y="117931"/>
                    <a:pt x="12923" y="117931"/>
                    <a:pt x="12923" y="117931"/>
                  </a:cubicBezTo>
                  <a:cubicBezTo>
                    <a:pt x="12923" y="117931"/>
                    <a:pt x="12923" y="120000"/>
                    <a:pt x="11076" y="120000"/>
                  </a:cubicBezTo>
                  <a:cubicBezTo>
                    <a:pt x="7384" y="120000"/>
                    <a:pt x="7384" y="120000"/>
                    <a:pt x="7384" y="120000"/>
                  </a:cubicBezTo>
                  <a:cubicBezTo>
                    <a:pt x="5538" y="120000"/>
                    <a:pt x="3692" y="117931"/>
                    <a:pt x="3692" y="117931"/>
                  </a:cubicBezTo>
                  <a:cubicBezTo>
                    <a:pt x="3692" y="18620"/>
                    <a:pt x="3692" y="18620"/>
                    <a:pt x="3692" y="18620"/>
                  </a:cubicBezTo>
                  <a:cubicBezTo>
                    <a:pt x="1846" y="16551"/>
                    <a:pt x="0" y="12413"/>
                    <a:pt x="0" y="8275"/>
                  </a:cubicBezTo>
                  <a:cubicBezTo>
                    <a:pt x="0" y="4137"/>
                    <a:pt x="3692" y="0"/>
                    <a:pt x="9230" y="0"/>
                  </a:cubicBezTo>
                  <a:cubicBezTo>
                    <a:pt x="12923" y="0"/>
                    <a:pt x="18461" y="4137"/>
                    <a:pt x="18461" y="8275"/>
                  </a:cubicBezTo>
                  <a:cubicBezTo>
                    <a:pt x="18461" y="12413"/>
                    <a:pt x="16615" y="16551"/>
                    <a:pt x="12923" y="18620"/>
                  </a:cubicBezTo>
                  <a:close/>
                  <a:moveTo>
                    <a:pt x="120000" y="74482"/>
                  </a:moveTo>
                  <a:cubicBezTo>
                    <a:pt x="120000" y="76551"/>
                    <a:pt x="120000" y="78620"/>
                    <a:pt x="116307" y="78620"/>
                  </a:cubicBezTo>
                  <a:cubicBezTo>
                    <a:pt x="108923" y="84827"/>
                    <a:pt x="99692" y="88965"/>
                    <a:pt x="90461" y="88965"/>
                  </a:cubicBezTo>
                  <a:cubicBezTo>
                    <a:pt x="79384" y="88965"/>
                    <a:pt x="72000" y="76551"/>
                    <a:pt x="57230" y="76551"/>
                  </a:cubicBezTo>
                  <a:cubicBezTo>
                    <a:pt x="46153" y="76551"/>
                    <a:pt x="35076" y="82758"/>
                    <a:pt x="24000" y="88965"/>
                  </a:cubicBezTo>
                  <a:cubicBezTo>
                    <a:pt x="24000" y="88965"/>
                    <a:pt x="22153" y="88965"/>
                    <a:pt x="22153" y="88965"/>
                  </a:cubicBezTo>
                  <a:cubicBezTo>
                    <a:pt x="20307" y="88965"/>
                    <a:pt x="18461" y="86896"/>
                    <a:pt x="18461" y="84827"/>
                  </a:cubicBezTo>
                  <a:cubicBezTo>
                    <a:pt x="18461" y="26896"/>
                    <a:pt x="18461" y="26896"/>
                    <a:pt x="18461" y="26896"/>
                  </a:cubicBezTo>
                  <a:cubicBezTo>
                    <a:pt x="18461" y="24827"/>
                    <a:pt x="18461" y="22758"/>
                    <a:pt x="20307" y="22758"/>
                  </a:cubicBezTo>
                  <a:cubicBezTo>
                    <a:pt x="22153" y="20689"/>
                    <a:pt x="24000" y="18620"/>
                    <a:pt x="25846" y="18620"/>
                  </a:cubicBezTo>
                  <a:cubicBezTo>
                    <a:pt x="35076" y="14482"/>
                    <a:pt x="44307" y="8275"/>
                    <a:pt x="55384" y="8275"/>
                  </a:cubicBezTo>
                  <a:cubicBezTo>
                    <a:pt x="66461" y="8275"/>
                    <a:pt x="73846" y="12413"/>
                    <a:pt x="84923" y="18620"/>
                  </a:cubicBezTo>
                  <a:cubicBezTo>
                    <a:pt x="86769" y="18620"/>
                    <a:pt x="88615" y="20689"/>
                    <a:pt x="90461" y="20689"/>
                  </a:cubicBezTo>
                  <a:cubicBezTo>
                    <a:pt x="101538" y="20689"/>
                    <a:pt x="112615" y="8275"/>
                    <a:pt x="116307" y="8275"/>
                  </a:cubicBezTo>
                  <a:cubicBezTo>
                    <a:pt x="118153" y="8275"/>
                    <a:pt x="120000" y="12413"/>
                    <a:pt x="120000" y="14482"/>
                  </a:cubicBezTo>
                  <a:lnTo>
                    <a:pt x="120000" y="74482"/>
                  </a:lnTo>
                  <a:close/>
                </a:path>
              </a:pathLst>
            </a:custGeom>
            <a:solidFill>
              <a:schemeClr val="l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grpSp>
        <p:nvGrpSpPr>
          <p:cNvPr id="592" name="Google Shape;592;p64"/>
          <p:cNvGrpSpPr/>
          <p:nvPr/>
        </p:nvGrpSpPr>
        <p:grpSpPr>
          <a:xfrm>
            <a:off x="6767024" y="1623140"/>
            <a:ext cx="658000" cy="638800"/>
            <a:chOff x="5074205" y="1453030"/>
            <a:chExt cx="493500" cy="479100"/>
          </a:xfrm>
        </p:grpSpPr>
        <p:sp>
          <p:nvSpPr>
            <p:cNvPr id="593" name="Google Shape;593;p64"/>
            <p:cNvSpPr/>
            <p:nvPr/>
          </p:nvSpPr>
          <p:spPr>
            <a:xfrm>
              <a:off x="5074205" y="1453030"/>
              <a:ext cx="493500" cy="479100"/>
            </a:xfrm>
            <a:prstGeom prst="ellipse">
              <a:avLst/>
            </a:prstGeom>
            <a:solidFill>
              <a:schemeClr val="accent6"/>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94" name="Google Shape;594;p64"/>
            <p:cNvSpPr/>
            <p:nvPr/>
          </p:nvSpPr>
          <p:spPr>
            <a:xfrm>
              <a:off x="5204400" y="1579487"/>
              <a:ext cx="247500" cy="226200"/>
            </a:xfrm>
            <a:custGeom>
              <a:avLst/>
              <a:gdLst/>
              <a:ahLst/>
              <a:cxnLst/>
              <a:rect l="l" t="t" r="r" b="b"/>
              <a:pathLst>
                <a:path w="120000" h="120000" extrusionOk="0">
                  <a:moveTo>
                    <a:pt x="114418" y="56250"/>
                  </a:moveTo>
                  <a:cubicBezTo>
                    <a:pt x="111069" y="46875"/>
                    <a:pt x="104372" y="41875"/>
                    <a:pt x="94883" y="41875"/>
                  </a:cubicBezTo>
                  <a:cubicBezTo>
                    <a:pt x="83162" y="41875"/>
                    <a:pt x="83162" y="41875"/>
                    <a:pt x="83162" y="41875"/>
                  </a:cubicBezTo>
                  <a:cubicBezTo>
                    <a:pt x="85395" y="36875"/>
                    <a:pt x="87069" y="30000"/>
                    <a:pt x="87069" y="21875"/>
                  </a:cubicBezTo>
                  <a:cubicBezTo>
                    <a:pt x="87069" y="19375"/>
                    <a:pt x="87069" y="16875"/>
                    <a:pt x="86511" y="14375"/>
                  </a:cubicBezTo>
                  <a:cubicBezTo>
                    <a:pt x="85395" y="5000"/>
                    <a:pt x="79255" y="0"/>
                    <a:pt x="70325" y="625"/>
                  </a:cubicBezTo>
                  <a:cubicBezTo>
                    <a:pt x="66976" y="1250"/>
                    <a:pt x="65860" y="5000"/>
                    <a:pt x="63069" y="13125"/>
                  </a:cubicBezTo>
                  <a:cubicBezTo>
                    <a:pt x="60837" y="20625"/>
                    <a:pt x="57488" y="30000"/>
                    <a:pt x="53023" y="38125"/>
                  </a:cubicBezTo>
                  <a:cubicBezTo>
                    <a:pt x="49116" y="43750"/>
                    <a:pt x="42976" y="48750"/>
                    <a:pt x="37953" y="51250"/>
                  </a:cubicBezTo>
                  <a:cubicBezTo>
                    <a:pt x="37953" y="50625"/>
                    <a:pt x="37953" y="50625"/>
                    <a:pt x="37953" y="50625"/>
                  </a:cubicBezTo>
                  <a:cubicBezTo>
                    <a:pt x="0" y="50625"/>
                    <a:pt x="0" y="50625"/>
                    <a:pt x="0" y="50625"/>
                  </a:cubicBezTo>
                  <a:cubicBezTo>
                    <a:pt x="0" y="111875"/>
                    <a:pt x="0" y="111875"/>
                    <a:pt x="0" y="111875"/>
                  </a:cubicBezTo>
                  <a:cubicBezTo>
                    <a:pt x="37953" y="111875"/>
                    <a:pt x="37953" y="111875"/>
                    <a:pt x="37953" y="111875"/>
                  </a:cubicBezTo>
                  <a:cubicBezTo>
                    <a:pt x="37953" y="108750"/>
                    <a:pt x="37953" y="108750"/>
                    <a:pt x="37953" y="108750"/>
                  </a:cubicBezTo>
                  <a:cubicBezTo>
                    <a:pt x="44093" y="108750"/>
                    <a:pt x="47441" y="108750"/>
                    <a:pt x="48000" y="108750"/>
                  </a:cubicBezTo>
                  <a:cubicBezTo>
                    <a:pt x="55255" y="113125"/>
                    <a:pt x="55255" y="113125"/>
                    <a:pt x="55255" y="113125"/>
                  </a:cubicBezTo>
                  <a:cubicBezTo>
                    <a:pt x="60279" y="116875"/>
                    <a:pt x="60279" y="116875"/>
                    <a:pt x="60279" y="116875"/>
                  </a:cubicBezTo>
                  <a:cubicBezTo>
                    <a:pt x="64744" y="119375"/>
                    <a:pt x="86511" y="120000"/>
                    <a:pt x="96000" y="118125"/>
                  </a:cubicBezTo>
                  <a:cubicBezTo>
                    <a:pt x="107720" y="116250"/>
                    <a:pt x="110511" y="105625"/>
                    <a:pt x="110511" y="105625"/>
                  </a:cubicBezTo>
                  <a:cubicBezTo>
                    <a:pt x="111627" y="101875"/>
                    <a:pt x="120000" y="70000"/>
                    <a:pt x="114418" y="56250"/>
                  </a:cubicBezTo>
                  <a:close/>
                  <a:moveTo>
                    <a:pt x="103813" y="103125"/>
                  </a:moveTo>
                  <a:cubicBezTo>
                    <a:pt x="103813" y="103125"/>
                    <a:pt x="101581" y="109375"/>
                    <a:pt x="94883" y="110000"/>
                  </a:cubicBezTo>
                  <a:cubicBezTo>
                    <a:pt x="84837" y="111875"/>
                    <a:pt x="66418" y="110625"/>
                    <a:pt x="63627" y="109375"/>
                  </a:cubicBezTo>
                  <a:cubicBezTo>
                    <a:pt x="63627" y="109375"/>
                    <a:pt x="59162" y="106250"/>
                    <a:pt x="59162" y="106250"/>
                  </a:cubicBezTo>
                  <a:cubicBezTo>
                    <a:pt x="50790" y="101250"/>
                    <a:pt x="50790" y="101250"/>
                    <a:pt x="50790" y="101250"/>
                  </a:cubicBezTo>
                  <a:cubicBezTo>
                    <a:pt x="48558" y="100625"/>
                    <a:pt x="44093" y="100625"/>
                    <a:pt x="37953" y="100625"/>
                  </a:cubicBezTo>
                  <a:cubicBezTo>
                    <a:pt x="37953" y="60000"/>
                    <a:pt x="37953" y="60000"/>
                    <a:pt x="37953" y="60000"/>
                  </a:cubicBezTo>
                  <a:cubicBezTo>
                    <a:pt x="44093" y="57500"/>
                    <a:pt x="53581" y="51875"/>
                    <a:pt x="59162" y="42500"/>
                  </a:cubicBezTo>
                  <a:cubicBezTo>
                    <a:pt x="64186" y="33750"/>
                    <a:pt x="67534" y="23750"/>
                    <a:pt x="70325" y="16250"/>
                  </a:cubicBezTo>
                  <a:cubicBezTo>
                    <a:pt x="70325" y="16250"/>
                    <a:pt x="72000" y="10000"/>
                    <a:pt x="72558" y="8750"/>
                  </a:cubicBezTo>
                  <a:cubicBezTo>
                    <a:pt x="76465" y="8750"/>
                    <a:pt x="78697" y="11250"/>
                    <a:pt x="79255" y="16250"/>
                  </a:cubicBezTo>
                  <a:cubicBezTo>
                    <a:pt x="79813" y="18125"/>
                    <a:pt x="79813" y="20000"/>
                    <a:pt x="79813" y="21875"/>
                  </a:cubicBezTo>
                  <a:cubicBezTo>
                    <a:pt x="79813" y="33750"/>
                    <a:pt x="74232" y="43750"/>
                    <a:pt x="74232" y="43750"/>
                  </a:cubicBezTo>
                  <a:cubicBezTo>
                    <a:pt x="70325" y="50000"/>
                    <a:pt x="70325" y="50000"/>
                    <a:pt x="70325" y="50000"/>
                  </a:cubicBezTo>
                  <a:cubicBezTo>
                    <a:pt x="94883" y="50000"/>
                    <a:pt x="94883" y="50000"/>
                    <a:pt x="94883" y="50000"/>
                  </a:cubicBezTo>
                  <a:cubicBezTo>
                    <a:pt x="101023" y="50000"/>
                    <a:pt x="105488" y="52500"/>
                    <a:pt x="107720" y="58750"/>
                  </a:cubicBezTo>
                  <a:cubicBezTo>
                    <a:pt x="111069" y="68750"/>
                    <a:pt x="106046" y="94375"/>
                    <a:pt x="103813" y="103125"/>
                  </a:cubicBezTo>
                  <a:close/>
                  <a:moveTo>
                    <a:pt x="103813" y="103125"/>
                  </a:moveTo>
                  <a:cubicBezTo>
                    <a:pt x="103813" y="103125"/>
                    <a:pt x="103813" y="103125"/>
                    <a:pt x="103813" y="103125"/>
                  </a:cubicBezTo>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rgbClr val="262626"/>
                </a:solidFill>
                <a:latin typeface="Roboto Condensed"/>
                <a:ea typeface="Roboto Condensed"/>
                <a:cs typeface="Roboto Condensed"/>
                <a:sym typeface="Roboto Condensed"/>
              </a:endParaRPr>
            </a:p>
          </p:txBody>
        </p:sp>
      </p:grpSp>
      <p:grpSp>
        <p:nvGrpSpPr>
          <p:cNvPr id="595" name="Google Shape;595;p64"/>
          <p:cNvGrpSpPr/>
          <p:nvPr/>
        </p:nvGrpSpPr>
        <p:grpSpPr>
          <a:xfrm>
            <a:off x="4111479" y="4248107"/>
            <a:ext cx="658000" cy="638800"/>
            <a:chOff x="3082546" y="3421755"/>
            <a:chExt cx="493500" cy="479100"/>
          </a:xfrm>
        </p:grpSpPr>
        <p:sp>
          <p:nvSpPr>
            <p:cNvPr id="596" name="Google Shape;596;p64"/>
            <p:cNvSpPr/>
            <p:nvPr/>
          </p:nvSpPr>
          <p:spPr>
            <a:xfrm>
              <a:off x="3082546" y="3421755"/>
              <a:ext cx="493500" cy="479100"/>
            </a:xfrm>
            <a:prstGeom prst="ellipse">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597" name="Google Shape;597;p64"/>
            <p:cNvSpPr/>
            <p:nvPr/>
          </p:nvSpPr>
          <p:spPr>
            <a:xfrm>
              <a:off x="3180500" y="3565813"/>
              <a:ext cx="297600" cy="192000"/>
            </a:xfrm>
            <a:custGeom>
              <a:avLst/>
              <a:gdLst/>
              <a:ahLst/>
              <a:cxnLst/>
              <a:rect l="l" t="t" r="r" b="b"/>
              <a:pathLst>
                <a:path w="120000" h="120000" extrusionOk="0">
                  <a:moveTo>
                    <a:pt x="118620" y="31034"/>
                  </a:moveTo>
                  <a:cubicBezTo>
                    <a:pt x="60689" y="60000"/>
                    <a:pt x="60689" y="60000"/>
                    <a:pt x="60689" y="60000"/>
                  </a:cubicBezTo>
                  <a:cubicBezTo>
                    <a:pt x="60689" y="60000"/>
                    <a:pt x="60689" y="60000"/>
                    <a:pt x="59310" y="60000"/>
                  </a:cubicBezTo>
                  <a:cubicBezTo>
                    <a:pt x="59310" y="60000"/>
                    <a:pt x="59310" y="60000"/>
                    <a:pt x="59310" y="60000"/>
                  </a:cubicBezTo>
                  <a:cubicBezTo>
                    <a:pt x="24827" y="43448"/>
                    <a:pt x="24827" y="43448"/>
                    <a:pt x="24827" y="43448"/>
                  </a:cubicBezTo>
                  <a:cubicBezTo>
                    <a:pt x="22068" y="47586"/>
                    <a:pt x="20689" y="55862"/>
                    <a:pt x="19310" y="66206"/>
                  </a:cubicBezTo>
                  <a:cubicBezTo>
                    <a:pt x="22068" y="68275"/>
                    <a:pt x="23448" y="70344"/>
                    <a:pt x="23448" y="74482"/>
                  </a:cubicBezTo>
                  <a:cubicBezTo>
                    <a:pt x="23448" y="78620"/>
                    <a:pt x="22068" y="80689"/>
                    <a:pt x="20689" y="82758"/>
                  </a:cubicBezTo>
                  <a:cubicBezTo>
                    <a:pt x="23448" y="115862"/>
                    <a:pt x="23448" y="115862"/>
                    <a:pt x="23448" y="115862"/>
                  </a:cubicBezTo>
                  <a:cubicBezTo>
                    <a:pt x="23448" y="117931"/>
                    <a:pt x="23448" y="117931"/>
                    <a:pt x="22068" y="117931"/>
                  </a:cubicBezTo>
                  <a:cubicBezTo>
                    <a:pt x="22068" y="120000"/>
                    <a:pt x="22068" y="120000"/>
                    <a:pt x="22068" y="120000"/>
                  </a:cubicBezTo>
                  <a:cubicBezTo>
                    <a:pt x="11034" y="120000"/>
                    <a:pt x="11034" y="120000"/>
                    <a:pt x="11034" y="120000"/>
                  </a:cubicBezTo>
                  <a:cubicBezTo>
                    <a:pt x="11034" y="120000"/>
                    <a:pt x="11034" y="120000"/>
                    <a:pt x="9655" y="117931"/>
                  </a:cubicBezTo>
                  <a:cubicBezTo>
                    <a:pt x="9655" y="117931"/>
                    <a:pt x="9655" y="117931"/>
                    <a:pt x="9655" y="115862"/>
                  </a:cubicBezTo>
                  <a:cubicBezTo>
                    <a:pt x="12413" y="82758"/>
                    <a:pt x="12413" y="82758"/>
                    <a:pt x="12413" y="82758"/>
                  </a:cubicBezTo>
                  <a:cubicBezTo>
                    <a:pt x="11034" y="80689"/>
                    <a:pt x="9655" y="78620"/>
                    <a:pt x="9655" y="74482"/>
                  </a:cubicBezTo>
                  <a:cubicBezTo>
                    <a:pt x="9655" y="70344"/>
                    <a:pt x="11034" y="68275"/>
                    <a:pt x="13793" y="66206"/>
                  </a:cubicBezTo>
                  <a:cubicBezTo>
                    <a:pt x="13793" y="55862"/>
                    <a:pt x="15172" y="47586"/>
                    <a:pt x="17931" y="39310"/>
                  </a:cubicBezTo>
                  <a:cubicBezTo>
                    <a:pt x="1379" y="31034"/>
                    <a:pt x="1379" y="31034"/>
                    <a:pt x="1379" y="31034"/>
                  </a:cubicBezTo>
                  <a:cubicBezTo>
                    <a:pt x="0" y="31034"/>
                    <a:pt x="0" y="31034"/>
                    <a:pt x="0" y="28965"/>
                  </a:cubicBezTo>
                  <a:cubicBezTo>
                    <a:pt x="0" y="28965"/>
                    <a:pt x="0" y="26896"/>
                    <a:pt x="1379" y="26896"/>
                  </a:cubicBezTo>
                  <a:cubicBezTo>
                    <a:pt x="59310" y="0"/>
                    <a:pt x="59310" y="0"/>
                    <a:pt x="59310" y="0"/>
                  </a:cubicBezTo>
                  <a:cubicBezTo>
                    <a:pt x="59310" y="0"/>
                    <a:pt x="59310" y="0"/>
                    <a:pt x="59310" y="0"/>
                  </a:cubicBezTo>
                  <a:cubicBezTo>
                    <a:pt x="60689" y="0"/>
                    <a:pt x="60689" y="0"/>
                    <a:pt x="60689" y="0"/>
                  </a:cubicBezTo>
                  <a:cubicBezTo>
                    <a:pt x="118620" y="26896"/>
                    <a:pt x="118620" y="26896"/>
                    <a:pt x="118620" y="26896"/>
                  </a:cubicBezTo>
                  <a:cubicBezTo>
                    <a:pt x="120000" y="26896"/>
                    <a:pt x="120000" y="28965"/>
                    <a:pt x="120000" y="28965"/>
                  </a:cubicBezTo>
                  <a:cubicBezTo>
                    <a:pt x="120000" y="31034"/>
                    <a:pt x="120000" y="31034"/>
                    <a:pt x="118620" y="31034"/>
                  </a:cubicBezTo>
                  <a:close/>
                  <a:moveTo>
                    <a:pt x="93793" y="78620"/>
                  </a:moveTo>
                  <a:cubicBezTo>
                    <a:pt x="93793" y="91034"/>
                    <a:pt x="78620" y="99310"/>
                    <a:pt x="59310" y="99310"/>
                  </a:cubicBezTo>
                  <a:cubicBezTo>
                    <a:pt x="41379" y="99310"/>
                    <a:pt x="26206" y="91034"/>
                    <a:pt x="26206" y="78620"/>
                  </a:cubicBezTo>
                  <a:cubicBezTo>
                    <a:pt x="27586" y="53793"/>
                    <a:pt x="27586" y="53793"/>
                    <a:pt x="27586" y="53793"/>
                  </a:cubicBezTo>
                  <a:cubicBezTo>
                    <a:pt x="57931" y="68275"/>
                    <a:pt x="57931" y="68275"/>
                    <a:pt x="57931" y="68275"/>
                  </a:cubicBezTo>
                  <a:cubicBezTo>
                    <a:pt x="57931" y="68275"/>
                    <a:pt x="59310" y="70344"/>
                    <a:pt x="59310" y="70344"/>
                  </a:cubicBezTo>
                  <a:cubicBezTo>
                    <a:pt x="60689" y="70344"/>
                    <a:pt x="62068" y="68275"/>
                    <a:pt x="62068" y="68275"/>
                  </a:cubicBezTo>
                  <a:cubicBezTo>
                    <a:pt x="92413" y="53793"/>
                    <a:pt x="92413" y="53793"/>
                    <a:pt x="92413" y="53793"/>
                  </a:cubicBezTo>
                  <a:lnTo>
                    <a:pt x="93793" y="78620"/>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rgbClr val="262626"/>
                </a:solidFill>
                <a:latin typeface="Roboto Condensed"/>
                <a:ea typeface="Roboto Condensed"/>
                <a:cs typeface="Roboto Condensed"/>
                <a:sym typeface="Roboto Condensed"/>
              </a:endParaRPr>
            </a:p>
          </p:txBody>
        </p:sp>
      </p:grpSp>
      <p:grpSp>
        <p:nvGrpSpPr>
          <p:cNvPr id="598" name="Google Shape;598;p64"/>
          <p:cNvGrpSpPr/>
          <p:nvPr/>
        </p:nvGrpSpPr>
        <p:grpSpPr>
          <a:xfrm>
            <a:off x="4696964" y="5123091"/>
            <a:ext cx="658000" cy="638800"/>
            <a:chOff x="3521660" y="4077993"/>
            <a:chExt cx="493500" cy="479100"/>
          </a:xfrm>
        </p:grpSpPr>
        <p:sp>
          <p:nvSpPr>
            <p:cNvPr id="599" name="Google Shape;599;p64"/>
            <p:cNvSpPr/>
            <p:nvPr/>
          </p:nvSpPr>
          <p:spPr>
            <a:xfrm>
              <a:off x="3521660" y="4077993"/>
              <a:ext cx="493500" cy="479100"/>
            </a:xfrm>
            <a:prstGeom prst="ellipse">
              <a:avLst/>
            </a:prstGeom>
            <a:solidFill>
              <a:schemeClr val="accent6"/>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600" name="Google Shape;600;p64"/>
            <p:cNvSpPr/>
            <p:nvPr/>
          </p:nvSpPr>
          <p:spPr>
            <a:xfrm>
              <a:off x="3613175" y="4174925"/>
              <a:ext cx="297600" cy="2745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58909" y="17454"/>
                  </a:moveTo>
                  <a:cubicBezTo>
                    <a:pt x="34909" y="17454"/>
                    <a:pt x="17454" y="37090"/>
                    <a:pt x="17454" y="58909"/>
                  </a:cubicBezTo>
                  <a:cubicBezTo>
                    <a:pt x="17454" y="82909"/>
                    <a:pt x="34909" y="102545"/>
                    <a:pt x="58909" y="102545"/>
                  </a:cubicBezTo>
                  <a:cubicBezTo>
                    <a:pt x="82909" y="102545"/>
                    <a:pt x="102545" y="82909"/>
                    <a:pt x="102545" y="58909"/>
                  </a:cubicBezTo>
                  <a:cubicBezTo>
                    <a:pt x="102545" y="37090"/>
                    <a:pt x="82909" y="17454"/>
                    <a:pt x="58909" y="17454"/>
                  </a:cubicBezTo>
                  <a:close/>
                  <a:moveTo>
                    <a:pt x="69818" y="67636"/>
                  </a:moveTo>
                  <a:cubicBezTo>
                    <a:pt x="69818" y="67636"/>
                    <a:pt x="67636" y="69818"/>
                    <a:pt x="67636" y="69818"/>
                  </a:cubicBezTo>
                  <a:cubicBezTo>
                    <a:pt x="41454" y="69818"/>
                    <a:pt x="41454" y="69818"/>
                    <a:pt x="41454" y="69818"/>
                  </a:cubicBezTo>
                  <a:cubicBezTo>
                    <a:pt x="41454" y="69818"/>
                    <a:pt x="39272" y="67636"/>
                    <a:pt x="39272" y="67636"/>
                  </a:cubicBezTo>
                  <a:cubicBezTo>
                    <a:pt x="39272" y="61090"/>
                    <a:pt x="39272" y="61090"/>
                    <a:pt x="39272" y="61090"/>
                  </a:cubicBezTo>
                  <a:cubicBezTo>
                    <a:pt x="39272" y="61090"/>
                    <a:pt x="41454" y="58909"/>
                    <a:pt x="41454" y="58909"/>
                  </a:cubicBezTo>
                  <a:cubicBezTo>
                    <a:pt x="58909" y="58909"/>
                    <a:pt x="58909" y="58909"/>
                    <a:pt x="58909" y="58909"/>
                  </a:cubicBezTo>
                  <a:cubicBezTo>
                    <a:pt x="58909" y="32727"/>
                    <a:pt x="58909" y="32727"/>
                    <a:pt x="58909" y="32727"/>
                  </a:cubicBezTo>
                  <a:cubicBezTo>
                    <a:pt x="58909" y="30545"/>
                    <a:pt x="61090" y="30545"/>
                    <a:pt x="61090" y="30545"/>
                  </a:cubicBezTo>
                  <a:cubicBezTo>
                    <a:pt x="67636" y="30545"/>
                    <a:pt x="67636" y="30545"/>
                    <a:pt x="67636" y="30545"/>
                  </a:cubicBezTo>
                  <a:cubicBezTo>
                    <a:pt x="67636" y="30545"/>
                    <a:pt x="69818" y="30545"/>
                    <a:pt x="69818" y="32727"/>
                  </a:cubicBezTo>
                  <a:lnTo>
                    <a:pt x="69818" y="67636"/>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rgbClr val="262626"/>
                </a:solidFill>
                <a:latin typeface="Roboto Condensed"/>
                <a:ea typeface="Roboto Condensed"/>
                <a:cs typeface="Roboto Condensed"/>
                <a:sym typeface="Roboto Condensed"/>
              </a:endParaRPr>
            </a:p>
          </p:txBody>
        </p:sp>
      </p:grpSp>
      <p:grpSp>
        <p:nvGrpSpPr>
          <p:cNvPr id="601" name="Google Shape;601;p64"/>
          <p:cNvGrpSpPr/>
          <p:nvPr/>
        </p:nvGrpSpPr>
        <p:grpSpPr>
          <a:xfrm>
            <a:off x="7424852" y="2379891"/>
            <a:ext cx="658000" cy="638800"/>
            <a:chOff x="5567576" y="2020593"/>
            <a:chExt cx="493500" cy="479100"/>
          </a:xfrm>
        </p:grpSpPr>
        <p:sp>
          <p:nvSpPr>
            <p:cNvPr id="602" name="Google Shape;602;p64"/>
            <p:cNvSpPr/>
            <p:nvPr/>
          </p:nvSpPr>
          <p:spPr>
            <a:xfrm>
              <a:off x="5567576" y="2020593"/>
              <a:ext cx="493500" cy="479100"/>
            </a:xfrm>
            <a:prstGeom prst="ellipse">
              <a:avLst/>
            </a:prstGeom>
            <a:solidFill>
              <a:schemeClr val="accent3"/>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603" name="Google Shape;603;p64"/>
            <p:cNvSpPr/>
            <p:nvPr/>
          </p:nvSpPr>
          <p:spPr>
            <a:xfrm>
              <a:off x="5704650" y="2145175"/>
              <a:ext cx="225600" cy="226200"/>
            </a:xfrm>
            <a:custGeom>
              <a:avLst/>
              <a:gdLst/>
              <a:ahLst/>
              <a:cxnLst/>
              <a:rect l="l" t="t" r="r" b="b"/>
              <a:pathLst>
                <a:path w="120000" h="120000" extrusionOk="0">
                  <a:moveTo>
                    <a:pt x="60000" y="120000"/>
                  </a:moveTo>
                  <a:cubicBezTo>
                    <a:pt x="42580" y="120000"/>
                    <a:pt x="25161" y="112258"/>
                    <a:pt x="15483" y="98709"/>
                  </a:cubicBezTo>
                  <a:cubicBezTo>
                    <a:pt x="13548" y="96774"/>
                    <a:pt x="13548" y="96774"/>
                    <a:pt x="15483" y="94838"/>
                  </a:cubicBezTo>
                  <a:cubicBezTo>
                    <a:pt x="25161" y="85161"/>
                    <a:pt x="25161" y="85161"/>
                    <a:pt x="25161" y="85161"/>
                  </a:cubicBezTo>
                  <a:cubicBezTo>
                    <a:pt x="25161" y="85161"/>
                    <a:pt x="27096" y="83225"/>
                    <a:pt x="27096" y="83225"/>
                  </a:cubicBezTo>
                  <a:cubicBezTo>
                    <a:pt x="29032" y="83225"/>
                    <a:pt x="29032" y="85161"/>
                    <a:pt x="29032" y="85161"/>
                  </a:cubicBezTo>
                  <a:cubicBezTo>
                    <a:pt x="36774" y="94838"/>
                    <a:pt x="48387" y="100645"/>
                    <a:pt x="60000" y="100645"/>
                  </a:cubicBezTo>
                  <a:cubicBezTo>
                    <a:pt x="83225" y="100645"/>
                    <a:pt x="100645" y="83225"/>
                    <a:pt x="100645" y="60000"/>
                  </a:cubicBezTo>
                  <a:cubicBezTo>
                    <a:pt x="100645" y="38709"/>
                    <a:pt x="83225" y="21290"/>
                    <a:pt x="60000" y="21290"/>
                  </a:cubicBezTo>
                  <a:cubicBezTo>
                    <a:pt x="50322" y="21290"/>
                    <a:pt x="40645" y="25161"/>
                    <a:pt x="32903" y="30967"/>
                  </a:cubicBezTo>
                  <a:cubicBezTo>
                    <a:pt x="44516" y="42580"/>
                    <a:pt x="44516" y="42580"/>
                    <a:pt x="44516" y="42580"/>
                  </a:cubicBezTo>
                  <a:cubicBezTo>
                    <a:pt x="46451" y="44516"/>
                    <a:pt x="46451" y="46451"/>
                    <a:pt x="44516" y="48387"/>
                  </a:cubicBezTo>
                  <a:cubicBezTo>
                    <a:pt x="44516" y="50322"/>
                    <a:pt x="42580" y="50322"/>
                    <a:pt x="40645" y="50322"/>
                  </a:cubicBezTo>
                  <a:cubicBezTo>
                    <a:pt x="5806" y="50322"/>
                    <a:pt x="5806" y="50322"/>
                    <a:pt x="5806" y="50322"/>
                  </a:cubicBezTo>
                  <a:cubicBezTo>
                    <a:pt x="3870" y="50322"/>
                    <a:pt x="0" y="48387"/>
                    <a:pt x="0" y="46451"/>
                  </a:cubicBezTo>
                  <a:cubicBezTo>
                    <a:pt x="0" y="11612"/>
                    <a:pt x="0" y="11612"/>
                    <a:pt x="0" y="11612"/>
                  </a:cubicBezTo>
                  <a:cubicBezTo>
                    <a:pt x="0" y="9677"/>
                    <a:pt x="1935" y="7741"/>
                    <a:pt x="3870" y="5806"/>
                  </a:cubicBezTo>
                  <a:cubicBezTo>
                    <a:pt x="5806" y="5806"/>
                    <a:pt x="7741" y="5806"/>
                    <a:pt x="9677" y="7741"/>
                  </a:cubicBezTo>
                  <a:cubicBezTo>
                    <a:pt x="19354" y="17419"/>
                    <a:pt x="19354" y="17419"/>
                    <a:pt x="19354" y="17419"/>
                  </a:cubicBezTo>
                  <a:cubicBezTo>
                    <a:pt x="30967" y="7741"/>
                    <a:pt x="44516" y="0"/>
                    <a:pt x="60000" y="0"/>
                  </a:cubicBezTo>
                  <a:cubicBezTo>
                    <a:pt x="92903" y="0"/>
                    <a:pt x="120000" y="27096"/>
                    <a:pt x="120000" y="60000"/>
                  </a:cubicBezTo>
                  <a:cubicBezTo>
                    <a:pt x="120000" y="92903"/>
                    <a:pt x="92903" y="120000"/>
                    <a:pt x="60000" y="120000"/>
                  </a:cubicBez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rgbClr val="262626"/>
                </a:solidFill>
                <a:latin typeface="Roboto Condensed"/>
                <a:ea typeface="Roboto Condensed"/>
                <a:cs typeface="Roboto Condensed"/>
                <a:sym typeface="Roboto Condensed"/>
              </a:endParaRPr>
            </a:p>
          </p:txBody>
        </p:sp>
      </p:grpSp>
      <p:grpSp>
        <p:nvGrpSpPr>
          <p:cNvPr id="604" name="Google Shape;604;p64"/>
          <p:cNvGrpSpPr/>
          <p:nvPr/>
        </p:nvGrpSpPr>
        <p:grpSpPr>
          <a:xfrm>
            <a:off x="7413169" y="4248107"/>
            <a:ext cx="658000" cy="638800"/>
            <a:chOff x="5558815" y="3421755"/>
            <a:chExt cx="493500" cy="479100"/>
          </a:xfrm>
        </p:grpSpPr>
        <p:sp>
          <p:nvSpPr>
            <p:cNvPr id="605" name="Google Shape;605;p64"/>
            <p:cNvSpPr/>
            <p:nvPr/>
          </p:nvSpPr>
          <p:spPr>
            <a:xfrm>
              <a:off x="5558815" y="3421755"/>
              <a:ext cx="493500" cy="479100"/>
            </a:xfrm>
            <a:prstGeom prst="ellipse">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Arial"/>
                <a:ea typeface="Arial"/>
                <a:cs typeface="Arial"/>
                <a:sym typeface="Arial"/>
              </a:endParaRPr>
            </a:p>
          </p:txBody>
        </p:sp>
        <p:sp>
          <p:nvSpPr>
            <p:cNvPr id="606" name="Google Shape;606;p64"/>
            <p:cNvSpPr/>
            <p:nvPr/>
          </p:nvSpPr>
          <p:spPr>
            <a:xfrm>
              <a:off x="5682950" y="3548200"/>
              <a:ext cx="265200" cy="226200"/>
            </a:xfrm>
            <a:custGeom>
              <a:avLst/>
              <a:gdLst/>
              <a:ahLst/>
              <a:cxnLst/>
              <a:rect l="l" t="t" r="r" b="b"/>
              <a:pathLst>
                <a:path w="120000" h="120000" extrusionOk="0">
                  <a:moveTo>
                    <a:pt x="120000" y="38709"/>
                  </a:moveTo>
                  <a:cubicBezTo>
                    <a:pt x="120000" y="52258"/>
                    <a:pt x="103880" y="69677"/>
                    <a:pt x="82388" y="69677"/>
                  </a:cubicBezTo>
                  <a:cubicBezTo>
                    <a:pt x="78805" y="73548"/>
                    <a:pt x="75223" y="77419"/>
                    <a:pt x="75223" y="77419"/>
                  </a:cubicBezTo>
                  <a:cubicBezTo>
                    <a:pt x="71641" y="81290"/>
                    <a:pt x="69850" y="85161"/>
                    <a:pt x="69850" y="90967"/>
                  </a:cubicBezTo>
                  <a:cubicBezTo>
                    <a:pt x="69850" y="94838"/>
                    <a:pt x="71641" y="100645"/>
                    <a:pt x="78805" y="100645"/>
                  </a:cubicBezTo>
                  <a:cubicBezTo>
                    <a:pt x="85970" y="100645"/>
                    <a:pt x="93134" y="104516"/>
                    <a:pt x="93134" y="112258"/>
                  </a:cubicBezTo>
                  <a:cubicBezTo>
                    <a:pt x="93134" y="118064"/>
                    <a:pt x="93134" y="118064"/>
                    <a:pt x="93134" y="118064"/>
                  </a:cubicBezTo>
                  <a:cubicBezTo>
                    <a:pt x="93134" y="120000"/>
                    <a:pt x="91343" y="120000"/>
                    <a:pt x="91343" y="120000"/>
                  </a:cubicBezTo>
                  <a:cubicBezTo>
                    <a:pt x="30447" y="120000"/>
                    <a:pt x="30447" y="120000"/>
                    <a:pt x="30447" y="120000"/>
                  </a:cubicBezTo>
                  <a:cubicBezTo>
                    <a:pt x="28656" y="120000"/>
                    <a:pt x="28656" y="120000"/>
                    <a:pt x="28656" y="118064"/>
                  </a:cubicBezTo>
                  <a:cubicBezTo>
                    <a:pt x="28656" y="112258"/>
                    <a:pt x="28656" y="112258"/>
                    <a:pt x="28656" y="112258"/>
                  </a:cubicBezTo>
                  <a:cubicBezTo>
                    <a:pt x="28656" y="104516"/>
                    <a:pt x="35820" y="100645"/>
                    <a:pt x="42985" y="100645"/>
                  </a:cubicBezTo>
                  <a:cubicBezTo>
                    <a:pt x="48358" y="100645"/>
                    <a:pt x="51940" y="94838"/>
                    <a:pt x="51940" y="90967"/>
                  </a:cubicBezTo>
                  <a:cubicBezTo>
                    <a:pt x="51940" y="85161"/>
                    <a:pt x="50149" y="81290"/>
                    <a:pt x="46567" y="77419"/>
                  </a:cubicBezTo>
                  <a:cubicBezTo>
                    <a:pt x="44776" y="77419"/>
                    <a:pt x="42985" y="73548"/>
                    <a:pt x="39402" y="69677"/>
                  </a:cubicBezTo>
                  <a:cubicBezTo>
                    <a:pt x="17910" y="69677"/>
                    <a:pt x="0" y="52258"/>
                    <a:pt x="0" y="38709"/>
                  </a:cubicBezTo>
                  <a:cubicBezTo>
                    <a:pt x="0" y="29032"/>
                    <a:pt x="0" y="29032"/>
                    <a:pt x="0" y="29032"/>
                  </a:cubicBezTo>
                  <a:cubicBezTo>
                    <a:pt x="0" y="23225"/>
                    <a:pt x="3582" y="21290"/>
                    <a:pt x="7164" y="21290"/>
                  </a:cubicBezTo>
                  <a:cubicBezTo>
                    <a:pt x="28656" y="21290"/>
                    <a:pt x="28656" y="21290"/>
                    <a:pt x="28656" y="21290"/>
                  </a:cubicBezTo>
                  <a:cubicBezTo>
                    <a:pt x="28656" y="13548"/>
                    <a:pt x="28656" y="13548"/>
                    <a:pt x="28656" y="13548"/>
                  </a:cubicBezTo>
                  <a:cubicBezTo>
                    <a:pt x="28656" y="5806"/>
                    <a:pt x="34029" y="0"/>
                    <a:pt x="39402" y="0"/>
                  </a:cubicBezTo>
                  <a:cubicBezTo>
                    <a:pt x="80597" y="0"/>
                    <a:pt x="80597" y="0"/>
                    <a:pt x="80597" y="0"/>
                  </a:cubicBezTo>
                  <a:cubicBezTo>
                    <a:pt x="87761" y="0"/>
                    <a:pt x="93134" y="5806"/>
                    <a:pt x="93134" y="13548"/>
                  </a:cubicBezTo>
                  <a:cubicBezTo>
                    <a:pt x="93134" y="21290"/>
                    <a:pt x="93134" y="21290"/>
                    <a:pt x="93134" y="21290"/>
                  </a:cubicBezTo>
                  <a:cubicBezTo>
                    <a:pt x="112835" y="21290"/>
                    <a:pt x="112835" y="21290"/>
                    <a:pt x="112835" y="21290"/>
                  </a:cubicBezTo>
                  <a:cubicBezTo>
                    <a:pt x="118208" y="21290"/>
                    <a:pt x="120000" y="23225"/>
                    <a:pt x="120000" y="29032"/>
                  </a:cubicBezTo>
                  <a:lnTo>
                    <a:pt x="120000" y="38709"/>
                  </a:lnTo>
                  <a:close/>
                  <a:moveTo>
                    <a:pt x="28656" y="30967"/>
                  </a:moveTo>
                  <a:cubicBezTo>
                    <a:pt x="10746" y="30967"/>
                    <a:pt x="10746" y="30967"/>
                    <a:pt x="10746" y="30967"/>
                  </a:cubicBezTo>
                  <a:cubicBezTo>
                    <a:pt x="10746" y="38709"/>
                    <a:pt x="10746" y="38709"/>
                    <a:pt x="10746" y="38709"/>
                  </a:cubicBezTo>
                  <a:cubicBezTo>
                    <a:pt x="10746" y="46451"/>
                    <a:pt x="19701" y="56129"/>
                    <a:pt x="34029" y="60000"/>
                  </a:cubicBezTo>
                  <a:cubicBezTo>
                    <a:pt x="30447" y="52258"/>
                    <a:pt x="28656" y="42580"/>
                    <a:pt x="28656" y="30967"/>
                  </a:cubicBezTo>
                  <a:close/>
                  <a:moveTo>
                    <a:pt x="111044" y="30967"/>
                  </a:moveTo>
                  <a:cubicBezTo>
                    <a:pt x="93134" y="30967"/>
                    <a:pt x="93134" y="30967"/>
                    <a:pt x="93134" y="30967"/>
                  </a:cubicBezTo>
                  <a:cubicBezTo>
                    <a:pt x="93134" y="42580"/>
                    <a:pt x="91343" y="52258"/>
                    <a:pt x="87761" y="60000"/>
                  </a:cubicBezTo>
                  <a:cubicBezTo>
                    <a:pt x="102089" y="56129"/>
                    <a:pt x="111044" y="46451"/>
                    <a:pt x="111044" y="38709"/>
                  </a:cubicBezTo>
                  <a:lnTo>
                    <a:pt x="111044" y="30967"/>
                  </a:lnTo>
                  <a:close/>
                </a:path>
              </a:pathLst>
            </a:custGeom>
            <a:solidFill>
              <a:srgbClr val="FFFFFF"/>
            </a:solidFill>
            <a:ln>
              <a:noFill/>
            </a:ln>
          </p:spPr>
          <p:txBody>
            <a:bodyPr spcFirstLastPara="1" wrap="square" lIns="121900" tIns="60933" rIns="121900" bIns="60933" anchor="t" anchorCtr="0">
              <a:noAutofit/>
            </a:bodyPr>
            <a:lstStyle/>
            <a:p>
              <a:pPr>
                <a:buClr>
                  <a:srgbClr val="000000"/>
                </a:buClr>
                <a:buSzPts val="2000"/>
              </a:pPr>
              <a:endParaRPr sz="2667">
                <a:solidFill>
                  <a:srgbClr val="262626"/>
                </a:solidFill>
                <a:latin typeface="Roboto Condensed"/>
                <a:ea typeface="Roboto Condensed"/>
                <a:cs typeface="Roboto Condensed"/>
                <a:sym typeface="Roboto Condensed"/>
              </a:endParaRPr>
            </a:p>
          </p:txBody>
        </p:sp>
      </p:grpSp>
      <p:grpSp>
        <p:nvGrpSpPr>
          <p:cNvPr id="607" name="Google Shape;607;p64"/>
          <p:cNvGrpSpPr/>
          <p:nvPr/>
        </p:nvGrpSpPr>
        <p:grpSpPr>
          <a:xfrm>
            <a:off x="4884651" y="6113516"/>
            <a:ext cx="2774863" cy="499059"/>
            <a:chOff x="2616604" y="972531"/>
            <a:chExt cx="2081147" cy="587312"/>
          </a:xfrm>
        </p:grpSpPr>
        <p:sp>
          <p:nvSpPr>
            <p:cNvPr id="608" name="Google Shape;608;p64"/>
            <p:cNvSpPr txBox="1"/>
            <p:nvPr/>
          </p:nvSpPr>
          <p:spPr>
            <a:xfrm>
              <a:off x="2616604" y="972531"/>
              <a:ext cx="2037300" cy="184800"/>
            </a:xfrm>
            <a:prstGeom prst="rect">
              <a:avLst/>
            </a:prstGeom>
            <a:noFill/>
            <a:ln>
              <a:noFill/>
            </a:ln>
          </p:spPr>
          <p:txBody>
            <a:bodyPr spcFirstLastPara="1" wrap="square" lIns="0" tIns="0" rIns="0" bIns="0" anchor="t" anchorCtr="0">
              <a:noAutofit/>
            </a:bodyPr>
            <a:lstStyle/>
            <a:p>
              <a:pPr algn="ctr">
                <a:buClr>
                  <a:schemeClr val="accent5"/>
                </a:buClr>
                <a:buSzPts val="1000"/>
              </a:pPr>
              <a:r>
                <a:rPr lang="fr" sz="1333" b="1">
                  <a:solidFill>
                    <a:schemeClr val="accent5"/>
                  </a:solidFill>
                  <a:latin typeface="Roboto Condensed"/>
                  <a:ea typeface="Roboto Condensed"/>
                  <a:cs typeface="Roboto Condensed"/>
                  <a:sym typeface="Roboto Condensed"/>
                </a:rPr>
                <a:t>Un logiciel opérationnel</a:t>
              </a:r>
              <a:endParaRPr sz="1867">
                <a:solidFill>
                  <a:srgbClr val="000000"/>
                </a:solidFill>
                <a:latin typeface="Arial"/>
                <a:ea typeface="Arial"/>
                <a:cs typeface="Arial"/>
                <a:sym typeface="Arial"/>
              </a:endParaRPr>
            </a:p>
          </p:txBody>
        </p:sp>
        <p:sp>
          <p:nvSpPr>
            <p:cNvPr id="609" name="Google Shape;609;p64"/>
            <p:cNvSpPr txBox="1"/>
            <p:nvPr/>
          </p:nvSpPr>
          <p:spPr>
            <a:xfrm>
              <a:off x="2660451" y="1252043"/>
              <a:ext cx="2037300" cy="307800"/>
            </a:xfrm>
            <a:prstGeom prst="rect">
              <a:avLst/>
            </a:prstGeom>
            <a:noFill/>
            <a:ln>
              <a:noFill/>
            </a:ln>
          </p:spPr>
          <p:txBody>
            <a:bodyPr spcFirstLastPara="1" wrap="square" lIns="0" tIns="0" rIns="0" bIns="0" anchor="t" anchorCtr="0">
              <a:noAutofit/>
            </a:bodyPr>
            <a:lstStyle/>
            <a:p>
              <a:pPr algn="ctr">
                <a:buClr>
                  <a:srgbClr val="717171"/>
                </a:buClr>
                <a:buSzPts val="1000"/>
              </a:pPr>
              <a:r>
                <a:rPr lang="fr" sz="1333">
                  <a:solidFill>
                    <a:srgbClr val="717171"/>
                  </a:solidFill>
                  <a:latin typeface="Roboto Condensed"/>
                  <a:ea typeface="Roboto Condensed"/>
                  <a:cs typeface="Roboto Condensed"/>
                  <a:sym typeface="Roboto Condensed"/>
                </a:rPr>
                <a:t>est la principale mesure d’avancement.</a:t>
              </a:r>
              <a:endParaRPr sz="1867">
                <a:solidFill>
                  <a:srgbClr val="000000"/>
                </a:solidFill>
                <a:latin typeface="Arial"/>
                <a:ea typeface="Arial"/>
                <a:cs typeface="Arial"/>
                <a:sym typeface="Arial"/>
              </a:endParaRPr>
            </a:p>
          </p:txBody>
        </p:sp>
      </p:grpSp>
      <p:sp>
        <p:nvSpPr>
          <p:cNvPr id="610" name="Google Shape;610;p64"/>
          <p:cNvSpPr txBox="1">
            <a:spLocks noGrp="1"/>
          </p:cNvSpPr>
          <p:nvPr>
            <p:ph type="title"/>
          </p:nvPr>
        </p:nvSpPr>
        <p:spPr>
          <a:xfrm>
            <a:off x="2498767" y="160861"/>
            <a:ext cx="7574000" cy="495200"/>
          </a:xfrm>
          <a:prstGeom prst="rect">
            <a:avLst/>
          </a:prstGeom>
          <a:noFill/>
          <a:ln>
            <a:noFill/>
          </a:ln>
        </p:spPr>
        <p:txBody>
          <a:bodyPr spcFirstLastPara="1" wrap="square" lIns="121900" tIns="121900" rIns="121900" bIns="121900" anchor="ctr" anchorCtr="0">
            <a:noAutofit/>
          </a:bodyPr>
          <a:lstStyle/>
          <a:p>
            <a:pPr algn="ctr">
              <a:lnSpc>
                <a:spcPct val="100000"/>
              </a:lnSpc>
              <a:spcBef>
                <a:spcPts val="0"/>
              </a:spcBef>
              <a:buClr>
                <a:srgbClr val="999999"/>
              </a:buClr>
              <a:buSzPts val="1400"/>
            </a:pPr>
            <a:r>
              <a:rPr lang="fr" sz="4000" dirty="0">
                <a:solidFill>
                  <a:srgbClr val="999999"/>
                </a:solidFill>
                <a:latin typeface="Roboto"/>
                <a:ea typeface="Roboto"/>
                <a:cs typeface="Roboto"/>
                <a:sym typeface="Roboto"/>
              </a:rPr>
              <a:t>Pourquoi l’Agilité ? </a:t>
            </a:r>
            <a:endParaRPr sz="4000" dirty="0">
              <a:solidFill>
                <a:srgbClr val="99999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5"/>
          <p:cNvSpPr/>
          <p:nvPr/>
        </p:nvSpPr>
        <p:spPr>
          <a:xfrm>
            <a:off x="0" y="-15567"/>
            <a:ext cx="12238800" cy="6858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16" name="Google Shape;616;p65" descr="Méthode Agile, SCRUM, cest quoi ? gestion projet informatique1"/>
          <p:cNvPicPr preferRelativeResize="0"/>
          <p:nvPr/>
        </p:nvPicPr>
        <p:blipFill rotWithShape="1">
          <a:blip r:embed="rId3">
            <a:alphaModFix/>
          </a:blip>
          <a:srcRect/>
          <a:stretch/>
        </p:blipFill>
        <p:spPr>
          <a:xfrm>
            <a:off x="1371518" y="-15566"/>
            <a:ext cx="9672281" cy="6858001"/>
          </a:xfrm>
          <a:prstGeom prst="rect">
            <a:avLst/>
          </a:prstGeom>
          <a:noFill/>
          <a:ln>
            <a:noFill/>
          </a:ln>
        </p:spPr>
      </p:pic>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6"/>
          <p:cNvSpPr txBox="1">
            <a:spLocks noGrp="1"/>
          </p:cNvSpPr>
          <p:nvPr>
            <p:ph type="subTitle" idx="1"/>
          </p:nvPr>
        </p:nvSpPr>
        <p:spPr>
          <a:xfrm>
            <a:off x="2840200" y="856163"/>
            <a:ext cx="6511600" cy="487138"/>
          </a:xfrm>
          <a:prstGeom prst="rect">
            <a:avLst/>
          </a:prstGeom>
          <a:noFill/>
          <a:ln>
            <a:noFill/>
          </a:ln>
        </p:spPr>
        <p:txBody>
          <a:bodyPr spcFirstLastPara="1" vert="horz" wrap="square" lIns="121900" tIns="121900" rIns="121900" bIns="121900" rtlCol="0" anchor="ctr" anchorCtr="0">
            <a:noAutofit/>
          </a:bodyPr>
          <a:lstStyle/>
          <a:p>
            <a:pPr marL="0" indent="0"/>
            <a:r>
              <a:rPr lang="fr" sz="2800" dirty="0"/>
              <a:t>Un changement de paradigme</a:t>
            </a:r>
            <a:endParaRPr sz="2800" dirty="0"/>
          </a:p>
        </p:txBody>
      </p:sp>
      <p:sp>
        <p:nvSpPr>
          <p:cNvPr id="622" name="Google Shape;622;p66"/>
          <p:cNvSpPr txBox="1">
            <a:spLocks noGrp="1"/>
          </p:cNvSpPr>
          <p:nvPr>
            <p:ph type="title"/>
          </p:nvPr>
        </p:nvSpPr>
        <p:spPr>
          <a:xfrm>
            <a:off x="2309000" y="256861"/>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Pourquoi l’Agilité</a:t>
            </a:r>
            <a:endParaRPr dirty="0"/>
          </a:p>
        </p:txBody>
      </p:sp>
      <p:sp>
        <p:nvSpPr>
          <p:cNvPr id="623" name="Google Shape;623;p6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pPr>
            <a:fld id="{00000000-1234-1234-1234-123412341234}" type="slidenum">
              <a:rPr lang="fr"/>
              <a:pPr>
                <a:buClr>
                  <a:srgbClr val="C8C8C8"/>
                </a:buClr>
              </a:pPr>
              <a:t>26</a:t>
            </a:fld>
            <a:endParaRPr sz="1733">
              <a:solidFill>
                <a:schemeClr val="dk1"/>
              </a:solidFill>
            </a:endParaRPr>
          </a:p>
        </p:txBody>
      </p:sp>
      <p:pic>
        <p:nvPicPr>
          <p:cNvPr id="624" name="Google Shape;624;p66"/>
          <p:cNvPicPr preferRelativeResize="0"/>
          <p:nvPr/>
        </p:nvPicPr>
        <p:blipFill>
          <a:blip r:embed="rId3">
            <a:alphaModFix/>
          </a:blip>
          <a:stretch>
            <a:fillRect/>
          </a:stretch>
        </p:blipFill>
        <p:spPr>
          <a:xfrm>
            <a:off x="943800" y="1378001"/>
            <a:ext cx="10304400" cy="4887700"/>
          </a:xfrm>
          <a:prstGeom prst="rect">
            <a:avLst/>
          </a:prstGeom>
          <a:noFill/>
          <a:ln>
            <a:noFill/>
          </a:ln>
        </p:spPr>
      </p:pic>
      <p:sp>
        <p:nvSpPr>
          <p:cNvPr id="625" name="Google Shape;625;p66"/>
          <p:cNvSpPr txBox="1"/>
          <p:nvPr/>
        </p:nvSpPr>
        <p:spPr>
          <a:xfrm>
            <a:off x="1012000" y="6335102"/>
            <a:ext cx="5084000" cy="593200"/>
          </a:xfrm>
          <a:prstGeom prst="rect">
            <a:avLst/>
          </a:prstGeom>
          <a:noFill/>
          <a:ln>
            <a:noFill/>
          </a:ln>
        </p:spPr>
        <p:txBody>
          <a:bodyPr spcFirstLastPara="1" wrap="square" lIns="121900" tIns="121900" rIns="121900" bIns="121900" anchor="t" anchorCtr="0">
            <a:noAutofit/>
          </a:bodyPr>
          <a:lstStyle/>
          <a:p>
            <a:r>
              <a:rPr lang="fr" sz="2400" dirty="0"/>
              <a:t>Source Jeff Patton</a:t>
            </a:r>
            <a:endParaRPr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2" name="Google Shape;632;p67"/>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pPr>
            <a:fld id="{00000000-1234-1234-1234-123412341234}" type="slidenum">
              <a:rPr lang="fr"/>
              <a:pPr>
                <a:buClr>
                  <a:srgbClr val="C8C8C8"/>
                </a:buClr>
              </a:pPr>
              <a:t>27</a:t>
            </a:fld>
            <a:endParaRPr sz="1733">
              <a:solidFill>
                <a:schemeClr val="dk1"/>
              </a:solidFill>
            </a:endParaRPr>
          </a:p>
        </p:txBody>
      </p:sp>
      <p:sp>
        <p:nvSpPr>
          <p:cNvPr id="633" name="Google Shape;633;p67"/>
          <p:cNvSpPr txBox="1"/>
          <p:nvPr/>
        </p:nvSpPr>
        <p:spPr>
          <a:xfrm>
            <a:off x="1012000" y="6335097"/>
            <a:ext cx="5084000" cy="593200"/>
          </a:xfrm>
          <a:prstGeom prst="rect">
            <a:avLst/>
          </a:prstGeom>
          <a:noFill/>
          <a:ln>
            <a:noFill/>
          </a:ln>
        </p:spPr>
        <p:txBody>
          <a:bodyPr spcFirstLastPara="1" wrap="square" lIns="121900" tIns="121900" rIns="121900" bIns="121900" anchor="t" anchorCtr="0">
            <a:noAutofit/>
          </a:bodyPr>
          <a:lstStyle/>
          <a:p>
            <a:r>
              <a:rPr lang="fr" sz="2400" dirty="0"/>
              <a:t>Source Jeff Patton</a:t>
            </a:r>
            <a:endParaRPr sz="2400" dirty="0"/>
          </a:p>
        </p:txBody>
      </p:sp>
      <p:pic>
        <p:nvPicPr>
          <p:cNvPr id="634" name="Google Shape;634;p67"/>
          <p:cNvPicPr preferRelativeResize="0"/>
          <p:nvPr/>
        </p:nvPicPr>
        <p:blipFill>
          <a:blip r:embed="rId3">
            <a:alphaModFix/>
          </a:blip>
          <a:stretch>
            <a:fillRect/>
          </a:stretch>
        </p:blipFill>
        <p:spPr>
          <a:xfrm>
            <a:off x="647641" y="1409833"/>
            <a:ext cx="10747324" cy="4779251"/>
          </a:xfrm>
          <a:prstGeom prst="rect">
            <a:avLst/>
          </a:prstGeom>
          <a:noFill/>
          <a:ln>
            <a:noFill/>
          </a:ln>
        </p:spPr>
      </p:pic>
      <p:sp>
        <p:nvSpPr>
          <p:cNvPr id="12" name="Google Shape;621;p66">
            <a:extLst>
              <a:ext uri="{FF2B5EF4-FFF2-40B4-BE49-F238E27FC236}">
                <a16:creationId xmlns:a16="http://schemas.microsoft.com/office/drawing/2014/main" id="{57AB46F5-92B7-41F5-09B1-D7F1B4CB425E}"/>
              </a:ext>
            </a:extLst>
          </p:cNvPr>
          <p:cNvSpPr txBox="1">
            <a:spLocks noGrp="1"/>
          </p:cNvSpPr>
          <p:nvPr>
            <p:ph type="subTitle" idx="1"/>
          </p:nvPr>
        </p:nvSpPr>
        <p:spPr>
          <a:xfrm>
            <a:off x="2840200" y="856163"/>
            <a:ext cx="6511600" cy="487138"/>
          </a:xfrm>
          <a:prstGeom prst="rect">
            <a:avLst/>
          </a:prstGeom>
          <a:noFill/>
          <a:ln>
            <a:noFill/>
          </a:ln>
        </p:spPr>
        <p:txBody>
          <a:bodyPr spcFirstLastPara="1" vert="horz" wrap="square" lIns="121900" tIns="121900" rIns="121900" bIns="121900" rtlCol="0" anchor="ctr" anchorCtr="0">
            <a:noAutofit/>
          </a:bodyPr>
          <a:lstStyle/>
          <a:p>
            <a:pPr marL="0" indent="0"/>
            <a:r>
              <a:rPr lang="fr" sz="2800" dirty="0"/>
              <a:t>Un changement de paradigme</a:t>
            </a:r>
            <a:endParaRPr sz="2800" dirty="0"/>
          </a:p>
        </p:txBody>
      </p:sp>
      <p:sp>
        <p:nvSpPr>
          <p:cNvPr id="13" name="Google Shape;622;p66">
            <a:extLst>
              <a:ext uri="{FF2B5EF4-FFF2-40B4-BE49-F238E27FC236}">
                <a16:creationId xmlns:a16="http://schemas.microsoft.com/office/drawing/2014/main" id="{58048F8D-5DBF-671D-5A1D-C7948F51F07E}"/>
              </a:ext>
            </a:extLst>
          </p:cNvPr>
          <p:cNvSpPr txBox="1">
            <a:spLocks noGrp="1"/>
          </p:cNvSpPr>
          <p:nvPr>
            <p:ph type="title"/>
          </p:nvPr>
        </p:nvSpPr>
        <p:spPr>
          <a:xfrm>
            <a:off x="2309000" y="256861"/>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Pourquoi l’Agilité</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1" name="Google Shape;641;p68"/>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pPr>
            <a:fld id="{00000000-1234-1234-1234-123412341234}" type="slidenum">
              <a:rPr lang="fr"/>
              <a:pPr>
                <a:buClr>
                  <a:srgbClr val="C8C8C8"/>
                </a:buClr>
              </a:pPr>
              <a:t>28</a:t>
            </a:fld>
            <a:endParaRPr sz="1733">
              <a:solidFill>
                <a:schemeClr val="dk1"/>
              </a:solidFill>
            </a:endParaRPr>
          </a:p>
        </p:txBody>
      </p:sp>
      <p:sp>
        <p:nvSpPr>
          <p:cNvPr id="642" name="Google Shape;642;p68"/>
          <p:cNvSpPr txBox="1"/>
          <p:nvPr/>
        </p:nvSpPr>
        <p:spPr>
          <a:xfrm>
            <a:off x="838527" y="6231639"/>
            <a:ext cx="5084000" cy="593200"/>
          </a:xfrm>
          <a:prstGeom prst="rect">
            <a:avLst/>
          </a:prstGeom>
          <a:noFill/>
          <a:ln>
            <a:noFill/>
          </a:ln>
        </p:spPr>
        <p:txBody>
          <a:bodyPr spcFirstLastPara="1" wrap="square" lIns="121900" tIns="121900" rIns="121900" bIns="121900" anchor="t" anchorCtr="0">
            <a:noAutofit/>
          </a:bodyPr>
          <a:lstStyle/>
          <a:p>
            <a:r>
              <a:rPr lang="fr" sz="2400"/>
              <a:t>Source Jeff Patton</a:t>
            </a:r>
            <a:endParaRPr sz="2400"/>
          </a:p>
        </p:txBody>
      </p:sp>
      <p:pic>
        <p:nvPicPr>
          <p:cNvPr id="643" name="Google Shape;643;p68"/>
          <p:cNvPicPr preferRelativeResize="0"/>
          <p:nvPr/>
        </p:nvPicPr>
        <p:blipFill>
          <a:blip r:embed="rId3">
            <a:alphaModFix/>
          </a:blip>
          <a:stretch>
            <a:fillRect/>
          </a:stretch>
        </p:blipFill>
        <p:spPr>
          <a:xfrm>
            <a:off x="648967" y="1308600"/>
            <a:ext cx="10622167" cy="5062133"/>
          </a:xfrm>
          <a:prstGeom prst="rect">
            <a:avLst/>
          </a:prstGeom>
          <a:noFill/>
          <a:ln>
            <a:noFill/>
          </a:ln>
        </p:spPr>
      </p:pic>
      <p:sp>
        <p:nvSpPr>
          <p:cNvPr id="8" name="Google Shape;621;p66">
            <a:extLst>
              <a:ext uri="{FF2B5EF4-FFF2-40B4-BE49-F238E27FC236}">
                <a16:creationId xmlns:a16="http://schemas.microsoft.com/office/drawing/2014/main" id="{4B7A4AB0-13D3-12EC-DE90-8CBEFAA05213}"/>
              </a:ext>
            </a:extLst>
          </p:cNvPr>
          <p:cNvSpPr txBox="1">
            <a:spLocks noGrp="1"/>
          </p:cNvSpPr>
          <p:nvPr>
            <p:ph type="subTitle" idx="1"/>
          </p:nvPr>
        </p:nvSpPr>
        <p:spPr>
          <a:xfrm>
            <a:off x="2840200" y="856163"/>
            <a:ext cx="6511600" cy="487138"/>
          </a:xfrm>
          <a:prstGeom prst="rect">
            <a:avLst/>
          </a:prstGeom>
          <a:noFill/>
          <a:ln>
            <a:noFill/>
          </a:ln>
        </p:spPr>
        <p:txBody>
          <a:bodyPr spcFirstLastPara="1" vert="horz" wrap="square" lIns="121900" tIns="121900" rIns="121900" bIns="121900" rtlCol="0" anchor="ctr" anchorCtr="0">
            <a:noAutofit/>
          </a:bodyPr>
          <a:lstStyle/>
          <a:p>
            <a:pPr marL="0" indent="0"/>
            <a:r>
              <a:rPr lang="fr" sz="2800" dirty="0"/>
              <a:t>Un changement de paradigme</a:t>
            </a:r>
            <a:endParaRPr sz="2800" dirty="0"/>
          </a:p>
        </p:txBody>
      </p:sp>
      <p:sp>
        <p:nvSpPr>
          <p:cNvPr id="9" name="Google Shape;622;p66">
            <a:extLst>
              <a:ext uri="{FF2B5EF4-FFF2-40B4-BE49-F238E27FC236}">
                <a16:creationId xmlns:a16="http://schemas.microsoft.com/office/drawing/2014/main" id="{3CA6DEA6-0EF9-11F2-3C58-300E7232649E}"/>
              </a:ext>
            </a:extLst>
          </p:cNvPr>
          <p:cNvSpPr txBox="1">
            <a:spLocks noGrp="1"/>
          </p:cNvSpPr>
          <p:nvPr>
            <p:ph type="title"/>
          </p:nvPr>
        </p:nvSpPr>
        <p:spPr>
          <a:xfrm>
            <a:off x="2309000" y="256861"/>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Pourquoi l’Agilité</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50" name="Google Shape;650;p6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pPr>
            <a:fld id="{00000000-1234-1234-1234-123412341234}" type="slidenum">
              <a:rPr lang="fr"/>
              <a:pPr>
                <a:buClr>
                  <a:srgbClr val="C8C8C8"/>
                </a:buClr>
              </a:pPr>
              <a:t>29</a:t>
            </a:fld>
            <a:endParaRPr sz="1733">
              <a:solidFill>
                <a:schemeClr val="dk1"/>
              </a:solidFill>
            </a:endParaRPr>
          </a:p>
        </p:txBody>
      </p:sp>
      <p:sp>
        <p:nvSpPr>
          <p:cNvPr id="651" name="Google Shape;651;p69"/>
          <p:cNvSpPr txBox="1"/>
          <p:nvPr/>
        </p:nvSpPr>
        <p:spPr>
          <a:xfrm>
            <a:off x="1226833" y="6256691"/>
            <a:ext cx="5084000" cy="593200"/>
          </a:xfrm>
          <a:prstGeom prst="rect">
            <a:avLst/>
          </a:prstGeom>
          <a:noFill/>
          <a:ln>
            <a:noFill/>
          </a:ln>
        </p:spPr>
        <p:txBody>
          <a:bodyPr spcFirstLastPara="1" wrap="square" lIns="121900" tIns="121900" rIns="121900" bIns="121900" anchor="t" anchorCtr="0">
            <a:noAutofit/>
          </a:bodyPr>
          <a:lstStyle/>
          <a:p>
            <a:r>
              <a:rPr lang="fr" sz="2400" dirty="0"/>
              <a:t>Source Jeff Patton</a:t>
            </a:r>
            <a:endParaRPr sz="2400" dirty="0"/>
          </a:p>
        </p:txBody>
      </p:sp>
      <p:pic>
        <p:nvPicPr>
          <p:cNvPr id="652" name="Google Shape;652;p69"/>
          <p:cNvPicPr preferRelativeResize="0"/>
          <p:nvPr/>
        </p:nvPicPr>
        <p:blipFill>
          <a:blip r:embed="rId3">
            <a:alphaModFix/>
          </a:blip>
          <a:stretch>
            <a:fillRect/>
          </a:stretch>
        </p:blipFill>
        <p:spPr>
          <a:xfrm>
            <a:off x="587205" y="1344101"/>
            <a:ext cx="10642975" cy="4754633"/>
          </a:xfrm>
          <a:prstGeom prst="rect">
            <a:avLst/>
          </a:prstGeom>
          <a:noFill/>
          <a:ln>
            <a:noFill/>
          </a:ln>
        </p:spPr>
      </p:pic>
      <p:sp>
        <p:nvSpPr>
          <p:cNvPr id="6" name="Google Shape;621;p66">
            <a:extLst>
              <a:ext uri="{FF2B5EF4-FFF2-40B4-BE49-F238E27FC236}">
                <a16:creationId xmlns:a16="http://schemas.microsoft.com/office/drawing/2014/main" id="{5EF1B204-FBA9-0491-B661-343D47AE286C}"/>
              </a:ext>
            </a:extLst>
          </p:cNvPr>
          <p:cNvSpPr txBox="1">
            <a:spLocks noGrp="1"/>
          </p:cNvSpPr>
          <p:nvPr>
            <p:ph type="subTitle" idx="1"/>
          </p:nvPr>
        </p:nvSpPr>
        <p:spPr>
          <a:xfrm>
            <a:off x="2840200" y="856163"/>
            <a:ext cx="6511600" cy="487138"/>
          </a:xfrm>
          <a:prstGeom prst="rect">
            <a:avLst/>
          </a:prstGeom>
          <a:noFill/>
          <a:ln>
            <a:noFill/>
          </a:ln>
        </p:spPr>
        <p:txBody>
          <a:bodyPr spcFirstLastPara="1" vert="horz" wrap="square" lIns="121900" tIns="121900" rIns="121900" bIns="121900" rtlCol="0" anchor="ctr" anchorCtr="0">
            <a:noAutofit/>
          </a:bodyPr>
          <a:lstStyle/>
          <a:p>
            <a:pPr marL="0" indent="0"/>
            <a:r>
              <a:rPr lang="fr" sz="2800" dirty="0"/>
              <a:t>Un changement de paradigme</a:t>
            </a:r>
            <a:endParaRPr sz="2800" dirty="0"/>
          </a:p>
        </p:txBody>
      </p:sp>
      <p:sp>
        <p:nvSpPr>
          <p:cNvPr id="7" name="Google Shape;622;p66">
            <a:extLst>
              <a:ext uri="{FF2B5EF4-FFF2-40B4-BE49-F238E27FC236}">
                <a16:creationId xmlns:a16="http://schemas.microsoft.com/office/drawing/2014/main" id="{39A6EEA2-7E56-AED4-CE1C-230E25F4C16F}"/>
              </a:ext>
            </a:extLst>
          </p:cNvPr>
          <p:cNvSpPr txBox="1">
            <a:spLocks noGrp="1"/>
          </p:cNvSpPr>
          <p:nvPr>
            <p:ph type="title"/>
          </p:nvPr>
        </p:nvSpPr>
        <p:spPr>
          <a:xfrm>
            <a:off x="2309000" y="256861"/>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Pourquoi l’Agilité</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7"/>
          <p:cNvSpPr/>
          <p:nvPr/>
        </p:nvSpPr>
        <p:spPr>
          <a:xfrm>
            <a:off x="0" y="0"/>
            <a:ext cx="12192000" cy="6858000"/>
          </a:xfrm>
          <a:prstGeom prst="rect">
            <a:avLst/>
          </a:pr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162" name="Google Shape;162;p37"/>
          <p:cNvSpPr txBox="1"/>
          <p:nvPr/>
        </p:nvSpPr>
        <p:spPr>
          <a:xfrm>
            <a:off x="2324801" y="4430817"/>
            <a:ext cx="7542400" cy="533600"/>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 sz="5333" dirty="0">
                <a:solidFill>
                  <a:schemeClr val="lt1"/>
                </a:solidFill>
                <a:latin typeface="Roboto"/>
                <a:ea typeface="Roboto"/>
                <a:cs typeface="Roboto"/>
                <a:sym typeface="Roboto"/>
              </a:rPr>
              <a:t>Un peu d’histoire</a:t>
            </a:r>
            <a:endParaRPr sz="5333" dirty="0">
              <a:solidFill>
                <a:srgbClr val="000000"/>
              </a:solidFill>
              <a:latin typeface="Roboto"/>
              <a:ea typeface="Roboto"/>
              <a:cs typeface="Roboto"/>
              <a:sym typeface="Roboto"/>
            </a:endParaRPr>
          </a:p>
        </p:txBody>
      </p:sp>
      <p:sp>
        <p:nvSpPr>
          <p:cNvPr id="163" name="Google Shape;163;p37"/>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64" name="Google Shape;164;p37"/>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165" name="Google Shape;165;p37"/>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166" name="Google Shape;166;p37"/>
          <p:cNvSpPr/>
          <p:nvPr/>
        </p:nvSpPr>
        <p:spPr>
          <a:xfrm rot="5400000">
            <a:off x="4127400" y="444600"/>
            <a:ext cx="3937200" cy="3048000"/>
          </a:xfrm>
          <a:prstGeom prst="homePlate">
            <a:avLst>
              <a:gd name="adj" fmla="val 50000"/>
            </a:avLst>
          </a:prstGeom>
          <a:solidFill>
            <a:srgbClr val="F2F2F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67" name="Google Shape;167;p37"/>
          <p:cNvSpPr/>
          <p:nvPr/>
        </p:nvSpPr>
        <p:spPr>
          <a:xfrm>
            <a:off x="5495999" y="945901"/>
            <a:ext cx="1200000" cy="1218000"/>
          </a:xfrm>
          <a:custGeom>
            <a:avLst/>
            <a:gdLst/>
            <a:ahLst/>
            <a:cxnLst/>
            <a:rect l="l" t="t" r="r" b="b"/>
            <a:pathLst>
              <a:path w="120000" h="120000" extrusionOk="0">
                <a:moveTo>
                  <a:pt x="120000" y="26250"/>
                </a:moveTo>
                <a:cubicBezTo>
                  <a:pt x="120000" y="33750"/>
                  <a:pt x="120000" y="33750"/>
                  <a:pt x="120000" y="33750"/>
                </a:cubicBezTo>
                <a:cubicBezTo>
                  <a:pt x="112941" y="33750"/>
                  <a:pt x="112941" y="33750"/>
                  <a:pt x="112941" y="33750"/>
                </a:cubicBezTo>
                <a:cubicBezTo>
                  <a:pt x="112941" y="37500"/>
                  <a:pt x="111176" y="39375"/>
                  <a:pt x="107647" y="39375"/>
                </a:cubicBezTo>
                <a:cubicBezTo>
                  <a:pt x="12352" y="39375"/>
                  <a:pt x="12352" y="39375"/>
                  <a:pt x="12352" y="39375"/>
                </a:cubicBezTo>
                <a:cubicBezTo>
                  <a:pt x="8823" y="39375"/>
                  <a:pt x="7058" y="37500"/>
                  <a:pt x="7058" y="33750"/>
                </a:cubicBezTo>
                <a:cubicBezTo>
                  <a:pt x="0" y="33750"/>
                  <a:pt x="0" y="33750"/>
                  <a:pt x="0" y="33750"/>
                </a:cubicBezTo>
                <a:cubicBezTo>
                  <a:pt x="0" y="26250"/>
                  <a:pt x="0" y="26250"/>
                  <a:pt x="0" y="26250"/>
                </a:cubicBezTo>
                <a:cubicBezTo>
                  <a:pt x="60000" y="0"/>
                  <a:pt x="60000" y="0"/>
                  <a:pt x="60000" y="0"/>
                </a:cubicBezTo>
                <a:lnTo>
                  <a:pt x="120000" y="26250"/>
                </a:lnTo>
                <a:close/>
                <a:moveTo>
                  <a:pt x="120000" y="112500"/>
                </a:moveTo>
                <a:cubicBezTo>
                  <a:pt x="120000" y="120000"/>
                  <a:pt x="120000" y="120000"/>
                  <a:pt x="120000" y="120000"/>
                </a:cubicBezTo>
                <a:cubicBezTo>
                  <a:pt x="0" y="120000"/>
                  <a:pt x="0" y="120000"/>
                  <a:pt x="0" y="120000"/>
                </a:cubicBezTo>
                <a:cubicBezTo>
                  <a:pt x="0" y="112500"/>
                  <a:pt x="0" y="112500"/>
                  <a:pt x="0" y="112500"/>
                </a:cubicBezTo>
                <a:cubicBezTo>
                  <a:pt x="0" y="108750"/>
                  <a:pt x="1764" y="106875"/>
                  <a:pt x="3529" y="106875"/>
                </a:cubicBezTo>
                <a:cubicBezTo>
                  <a:pt x="116470" y="106875"/>
                  <a:pt x="116470" y="106875"/>
                  <a:pt x="116470" y="106875"/>
                </a:cubicBezTo>
                <a:cubicBezTo>
                  <a:pt x="118235" y="106875"/>
                  <a:pt x="120000" y="108750"/>
                  <a:pt x="120000" y="112500"/>
                </a:cubicBezTo>
                <a:close/>
                <a:moveTo>
                  <a:pt x="31764" y="43125"/>
                </a:moveTo>
                <a:cubicBezTo>
                  <a:pt x="31764" y="93750"/>
                  <a:pt x="31764" y="93750"/>
                  <a:pt x="31764" y="93750"/>
                </a:cubicBezTo>
                <a:cubicBezTo>
                  <a:pt x="40588" y="93750"/>
                  <a:pt x="40588" y="93750"/>
                  <a:pt x="40588" y="93750"/>
                </a:cubicBezTo>
                <a:cubicBezTo>
                  <a:pt x="40588" y="43125"/>
                  <a:pt x="40588" y="43125"/>
                  <a:pt x="40588" y="43125"/>
                </a:cubicBezTo>
                <a:cubicBezTo>
                  <a:pt x="56470" y="43125"/>
                  <a:pt x="56470" y="43125"/>
                  <a:pt x="56470" y="43125"/>
                </a:cubicBezTo>
                <a:cubicBezTo>
                  <a:pt x="56470" y="93750"/>
                  <a:pt x="56470" y="93750"/>
                  <a:pt x="56470" y="93750"/>
                </a:cubicBezTo>
                <a:cubicBezTo>
                  <a:pt x="63529" y="93750"/>
                  <a:pt x="63529" y="93750"/>
                  <a:pt x="63529" y="93750"/>
                </a:cubicBezTo>
                <a:cubicBezTo>
                  <a:pt x="63529" y="43125"/>
                  <a:pt x="63529" y="43125"/>
                  <a:pt x="63529" y="43125"/>
                </a:cubicBezTo>
                <a:cubicBezTo>
                  <a:pt x="79411" y="43125"/>
                  <a:pt x="79411" y="43125"/>
                  <a:pt x="79411" y="43125"/>
                </a:cubicBezTo>
                <a:cubicBezTo>
                  <a:pt x="79411" y="93750"/>
                  <a:pt x="79411" y="93750"/>
                  <a:pt x="79411" y="93750"/>
                </a:cubicBezTo>
                <a:cubicBezTo>
                  <a:pt x="88235" y="93750"/>
                  <a:pt x="88235" y="93750"/>
                  <a:pt x="88235" y="93750"/>
                </a:cubicBezTo>
                <a:cubicBezTo>
                  <a:pt x="88235" y="43125"/>
                  <a:pt x="88235" y="43125"/>
                  <a:pt x="88235" y="43125"/>
                </a:cubicBezTo>
                <a:cubicBezTo>
                  <a:pt x="104117" y="43125"/>
                  <a:pt x="104117" y="43125"/>
                  <a:pt x="104117" y="43125"/>
                </a:cubicBezTo>
                <a:cubicBezTo>
                  <a:pt x="104117" y="93750"/>
                  <a:pt x="104117" y="93750"/>
                  <a:pt x="104117" y="93750"/>
                </a:cubicBezTo>
                <a:cubicBezTo>
                  <a:pt x="107647" y="93750"/>
                  <a:pt x="107647" y="93750"/>
                  <a:pt x="107647" y="93750"/>
                </a:cubicBezTo>
                <a:cubicBezTo>
                  <a:pt x="111176" y="93750"/>
                  <a:pt x="112941" y="95625"/>
                  <a:pt x="112941" y="99375"/>
                </a:cubicBezTo>
                <a:cubicBezTo>
                  <a:pt x="112941" y="103125"/>
                  <a:pt x="112941" y="103125"/>
                  <a:pt x="112941" y="103125"/>
                </a:cubicBezTo>
                <a:cubicBezTo>
                  <a:pt x="7058" y="103125"/>
                  <a:pt x="7058" y="103125"/>
                  <a:pt x="7058" y="103125"/>
                </a:cubicBezTo>
                <a:cubicBezTo>
                  <a:pt x="7058" y="99375"/>
                  <a:pt x="7058" y="99375"/>
                  <a:pt x="7058" y="99375"/>
                </a:cubicBezTo>
                <a:cubicBezTo>
                  <a:pt x="7058" y="95625"/>
                  <a:pt x="8823" y="93750"/>
                  <a:pt x="12352" y="93750"/>
                </a:cubicBezTo>
                <a:cubicBezTo>
                  <a:pt x="15882" y="93750"/>
                  <a:pt x="15882" y="93750"/>
                  <a:pt x="15882" y="93750"/>
                </a:cubicBezTo>
                <a:cubicBezTo>
                  <a:pt x="15882" y="43125"/>
                  <a:pt x="15882" y="43125"/>
                  <a:pt x="15882" y="43125"/>
                </a:cubicBezTo>
                <a:lnTo>
                  <a:pt x="31764" y="43125"/>
                </a:lnTo>
                <a:close/>
              </a:path>
            </a:pathLst>
          </a:custGeom>
          <a:solidFill>
            <a:schemeClr val="tx2"/>
          </a:solid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p:tgtEl>
                                          <p:spTgt spid="16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p:tgtEl>
                                          <p:spTgt spid="16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additive="base">
                                        <p:cTn id="15" dur="500"/>
                                        <p:tgtEl>
                                          <p:spTgt spid="163"/>
                                        </p:tgtEl>
                                        <p:attrNameLst>
                                          <p:attrName>ppt_w</p:attrName>
                                        </p:attrNameLst>
                                      </p:cBhvr>
                                      <p:tavLst>
                                        <p:tav tm="0">
                                          <p:val>
                                            <p:strVal val="0"/>
                                          </p:val>
                                        </p:tav>
                                        <p:tav tm="100000">
                                          <p:val>
                                            <p:strVal val="#ppt_w"/>
                                          </p:val>
                                        </p:tav>
                                      </p:tavLst>
                                    </p:anim>
                                    <p:anim calcmode="lin" valueType="num">
                                      <p:cBhvr additive="base">
                                        <p:cTn id="16" dur="500"/>
                                        <p:tgtEl>
                                          <p:spTgt spid="163"/>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7"/>
          <p:cNvSpPr/>
          <p:nvPr/>
        </p:nvSpPr>
        <p:spPr>
          <a:xfrm>
            <a:off x="0" y="0"/>
            <a:ext cx="12192000" cy="2592886"/>
          </a:xfrm>
          <a:prstGeom prst="rect">
            <a:avLst/>
          </a:prstGeom>
          <a:solidFill>
            <a:schemeClr val="accent5">
              <a:lumMod val="20000"/>
              <a:lumOff val="80000"/>
            </a:schemeClr>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163" name="Google Shape;163;p37"/>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64" name="Google Shape;164;p37"/>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165" name="Google Shape;165;p37"/>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2" name="Google Shape;161;p37">
            <a:extLst>
              <a:ext uri="{FF2B5EF4-FFF2-40B4-BE49-F238E27FC236}">
                <a16:creationId xmlns:a16="http://schemas.microsoft.com/office/drawing/2014/main" id="{2F564999-6E2A-F3F7-B379-2D167D38AD23}"/>
              </a:ext>
            </a:extLst>
          </p:cNvPr>
          <p:cNvSpPr/>
          <p:nvPr/>
        </p:nvSpPr>
        <p:spPr>
          <a:xfrm>
            <a:off x="-9884" y="4265114"/>
            <a:ext cx="12192000" cy="2592886"/>
          </a:xfrm>
          <a:prstGeom prst="rect">
            <a:avLst/>
          </a:prstGeom>
          <a:solidFill>
            <a:schemeClr val="accent5">
              <a:lumMod val="20000"/>
              <a:lumOff val="80000"/>
            </a:schemeClr>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4" name="Ellipse 3">
            <a:extLst>
              <a:ext uri="{FF2B5EF4-FFF2-40B4-BE49-F238E27FC236}">
                <a16:creationId xmlns:a16="http://schemas.microsoft.com/office/drawing/2014/main" id="{DA62CA2B-774E-4F98-6D96-59A0455650AC}"/>
              </a:ext>
            </a:extLst>
          </p:cNvPr>
          <p:cNvSpPr/>
          <p:nvPr/>
        </p:nvSpPr>
        <p:spPr>
          <a:xfrm>
            <a:off x="8304739" y="2140466"/>
            <a:ext cx="2520000" cy="2520000"/>
          </a:xfrm>
          <a:prstGeom prst="ellipse">
            <a:avLst/>
          </a:prstGeom>
          <a:solidFill>
            <a:srgbClr val="C3E7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8" descr="7 best Agile Methodologies">
            <a:extLst>
              <a:ext uri="{FF2B5EF4-FFF2-40B4-BE49-F238E27FC236}">
                <a16:creationId xmlns:a16="http://schemas.microsoft.com/office/drawing/2014/main" id="{90F57DE1-F98F-53BB-16FF-19E0D3A33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637" y="2140466"/>
            <a:ext cx="252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0DCCCF01-D1DF-1980-B0B4-E483776D95BE}"/>
              </a:ext>
            </a:extLst>
          </p:cNvPr>
          <p:cNvSpPr/>
          <p:nvPr/>
        </p:nvSpPr>
        <p:spPr>
          <a:xfrm>
            <a:off x="1367423" y="2142554"/>
            <a:ext cx="2520000" cy="25200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5A1AD458-40D4-70B9-022D-1D643307C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659" y="2719962"/>
            <a:ext cx="2103364" cy="1342647"/>
          </a:xfrm>
          <a:prstGeom prst="rect">
            <a:avLst/>
          </a:prstGeom>
        </p:spPr>
      </p:pic>
      <p:sp>
        <p:nvSpPr>
          <p:cNvPr id="10" name="Google Shape;621;p66">
            <a:extLst>
              <a:ext uri="{FF2B5EF4-FFF2-40B4-BE49-F238E27FC236}">
                <a16:creationId xmlns:a16="http://schemas.microsoft.com/office/drawing/2014/main" id="{3936BECB-9D20-8967-232D-2DB82899ECF7}"/>
              </a:ext>
            </a:extLst>
          </p:cNvPr>
          <p:cNvSpPr txBox="1">
            <a:spLocks/>
          </p:cNvSpPr>
          <p:nvPr/>
        </p:nvSpPr>
        <p:spPr>
          <a:xfrm>
            <a:off x="785931" y="4685755"/>
            <a:ext cx="4036589" cy="569777"/>
          </a:xfrm>
          <a:prstGeom prst="rect">
            <a:avLst/>
          </a:prstGeom>
          <a:noFill/>
          <a:ln>
            <a:noFill/>
          </a:ln>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2"/>
                </a:solidFill>
                <a:latin typeface="Roboto"/>
                <a:ea typeface="Roboto"/>
                <a:cs typeface="Roboto"/>
                <a:sym typeface="Roboto"/>
              </a:rPr>
              <a:t>Méthodes Prédictives</a:t>
            </a:r>
          </a:p>
        </p:txBody>
      </p:sp>
      <p:sp>
        <p:nvSpPr>
          <p:cNvPr id="11" name="Google Shape;621;p66">
            <a:extLst>
              <a:ext uri="{FF2B5EF4-FFF2-40B4-BE49-F238E27FC236}">
                <a16:creationId xmlns:a16="http://schemas.microsoft.com/office/drawing/2014/main" id="{BF4331E0-26F0-F822-4F6F-F50006EB7BD8}"/>
              </a:ext>
            </a:extLst>
          </p:cNvPr>
          <p:cNvSpPr txBox="1">
            <a:spLocks/>
          </p:cNvSpPr>
          <p:nvPr/>
        </p:nvSpPr>
        <p:spPr>
          <a:xfrm>
            <a:off x="7664793" y="4675317"/>
            <a:ext cx="4036589" cy="569777"/>
          </a:xfrm>
          <a:prstGeom prst="rect">
            <a:avLst/>
          </a:prstGeom>
          <a:noFill/>
          <a:ln>
            <a:noFill/>
          </a:ln>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b="1" dirty="0">
                <a:solidFill>
                  <a:schemeClr val="accent2"/>
                </a:solidFill>
                <a:latin typeface="Roboto"/>
                <a:ea typeface="Roboto"/>
                <a:cs typeface="Roboto"/>
                <a:sym typeface="Roboto"/>
              </a:rPr>
              <a:t>Méthodes Agiles</a:t>
            </a:r>
          </a:p>
        </p:txBody>
      </p:sp>
      <p:sp>
        <p:nvSpPr>
          <p:cNvPr id="12" name="Google Shape;387;p55">
            <a:extLst>
              <a:ext uri="{FF2B5EF4-FFF2-40B4-BE49-F238E27FC236}">
                <a16:creationId xmlns:a16="http://schemas.microsoft.com/office/drawing/2014/main" id="{FCDF3A7F-9532-4BE3-A6E3-AFC79FFB384A}"/>
              </a:ext>
            </a:extLst>
          </p:cNvPr>
          <p:cNvSpPr txBox="1"/>
          <p:nvPr/>
        </p:nvSpPr>
        <p:spPr>
          <a:xfrm>
            <a:off x="2477716" y="702104"/>
            <a:ext cx="7542400" cy="1228041"/>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FR" sz="2800" b="1" dirty="0">
                <a:solidFill>
                  <a:schemeClr val="accent2"/>
                </a:solidFill>
                <a:latin typeface="Roboto"/>
                <a:ea typeface="Roboto"/>
                <a:cs typeface="Roboto"/>
                <a:sym typeface="Roboto Condensed"/>
              </a:rPr>
              <a:t>Comparaison des méthodes prédictives et des méthodes agiles</a:t>
            </a:r>
            <a:endParaRPr lang="fr-FR" sz="2800" b="1" dirty="0">
              <a:solidFill>
                <a:schemeClr val="accent2"/>
              </a:solidFill>
              <a:latin typeface="Roboto"/>
              <a:ea typeface="Roboto"/>
              <a:cs typeface="Roboto"/>
              <a:sym typeface="Arial"/>
            </a:endParaRPr>
          </a:p>
          <a:p>
            <a:pPr algn="ctr">
              <a:buClr>
                <a:schemeClr val="lt1"/>
              </a:buClr>
              <a:buSzPts val="2000"/>
            </a:pPr>
            <a:endParaRPr sz="2800" b="1" dirty="0">
              <a:solidFill>
                <a:schemeClr val="accent2"/>
              </a:solidFill>
              <a:latin typeface="Roboto"/>
              <a:ea typeface="Roboto"/>
              <a:cs typeface="Roboto"/>
              <a:sym typeface="Roboto Condensed"/>
            </a:endParaRPr>
          </a:p>
          <a:p>
            <a:pPr algn="ctr">
              <a:buClr>
                <a:schemeClr val="lt1"/>
              </a:buClr>
              <a:buSzPts val="2000"/>
            </a:pPr>
            <a:endParaRPr sz="3600" dirty="0">
              <a:latin typeface="Roboto Condensed"/>
              <a:ea typeface="Roboto Condensed"/>
              <a:cs typeface="Roboto Condensed"/>
              <a:sym typeface="Roboto Condensed"/>
            </a:endParaRPr>
          </a:p>
        </p:txBody>
      </p:sp>
      <p:sp>
        <p:nvSpPr>
          <p:cNvPr id="13" name="Google Shape;388;p55">
            <a:extLst>
              <a:ext uri="{FF2B5EF4-FFF2-40B4-BE49-F238E27FC236}">
                <a16:creationId xmlns:a16="http://schemas.microsoft.com/office/drawing/2014/main" id="{2C54FC4E-4386-A677-ECED-58F81164AD58}"/>
              </a:ext>
            </a:extLst>
          </p:cNvPr>
          <p:cNvSpPr/>
          <p:nvPr/>
        </p:nvSpPr>
        <p:spPr>
          <a:xfrm rot="2700000">
            <a:off x="5808216" y="1697321"/>
            <a:ext cx="230233" cy="230233"/>
          </a:xfrm>
          <a:prstGeom prst="rect">
            <a:avLst/>
          </a:prstGeom>
          <a:solidFill>
            <a:schemeClr val="accent2"/>
          </a:solidFill>
          <a:ln>
            <a:solidFill>
              <a:schemeClr val="accent2"/>
            </a:solidFill>
          </a:ln>
        </p:spPr>
        <p:txBody>
          <a:bodyPr spcFirstLastPara="1" wrap="square" lIns="121900" tIns="60933" rIns="121900" bIns="60933" anchor="ctr" anchorCtr="0">
            <a:noAutofit/>
          </a:bodyPr>
          <a:lstStyle/>
          <a:p>
            <a:pPr algn="ctr">
              <a:buClr>
                <a:srgbClr val="000000"/>
              </a:buClr>
              <a:buSzPts val="2000"/>
            </a:pPr>
            <a:endParaRPr sz="2667">
              <a:latin typeface="Roboto Condensed"/>
              <a:ea typeface="Roboto Condensed"/>
              <a:cs typeface="Roboto Condensed"/>
              <a:sym typeface="Roboto Condensed"/>
            </a:endParaRPr>
          </a:p>
        </p:txBody>
      </p:sp>
      <p:cxnSp>
        <p:nvCxnSpPr>
          <p:cNvPr id="14" name="Google Shape;389;p55">
            <a:extLst>
              <a:ext uri="{FF2B5EF4-FFF2-40B4-BE49-F238E27FC236}">
                <a16:creationId xmlns:a16="http://schemas.microsoft.com/office/drawing/2014/main" id="{B47A93F6-326F-BB40-9A5B-6F509663E134}"/>
              </a:ext>
            </a:extLst>
          </p:cNvPr>
          <p:cNvCxnSpPr/>
          <p:nvPr/>
        </p:nvCxnSpPr>
        <p:spPr>
          <a:xfrm rot="10800000">
            <a:off x="3782373" y="1812572"/>
            <a:ext cx="1824400" cy="0"/>
          </a:xfrm>
          <a:prstGeom prst="straightConnector1">
            <a:avLst/>
          </a:prstGeom>
          <a:noFill/>
          <a:ln w="9525" cap="flat" cmpd="sng">
            <a:solidFill>
              <a:schemeClr val="accent2"/>
            </a:solidFill>
            <a:prstDash val="solid"/>
            <a:round/>
            <a:headEnd type="none" w="sm" len="sm"/>
            <a:tailEnd type="none" w="sm" len="sm"/>
          </a:ln>
        </p:spPr>
      </p:cxnSp>
      <p:cxnSp>
        <p:nvCxnSpPr>
          <p:cNvPr id="15" name="Google Shape;390;p55">
            <a:extLst>
              <a:ext uri="{FF2B5EF4-FFF2-40B4-BE49-F238E27FC236}">
                <a16:creationId xmlns:a16="http://schemas.microsoft.com/office/drawing/2014/main" id="{C3FD3B6C-6987-1F0E-01F3-7DBB45B607CB}"/>
              </a:ext>
            </a:extLst>
          </p:cNvPr>
          <p:cNvCxnSpPr/>
          <p:nvPr/>
        </p:nvCxnSpPr>
        <p:spPr>
          <a:xfrm rot="10800000">
            <a:off x="6259467" y="1812572"/>
            <a:ext cx="1747600" cy="0"/>
          </a:xfrm>
          <a:prstGeom prst="straightConnector1">
            <a:avLst/>
          </a:prstGeom>
          <a:noFill/>
          <a:ln w="9525" cap="flat" cmpd="sng">
            <a:solidFill>
              <a:schemeClr val="accent2"/>
            </a:solidFill>
            <a:prstDash val="solid"/>
            <a:round/>
            <a:headEnd type="none" w="sm" len="sm"/>
            <a:tailEnd type="none" w="sm" len="sm"/>
          </a:ln>
        </p:spPr>
      </p:cxnSp>
      <p:pic>
        <p:nvPicPr>
          <p:cNvPr id="3086" name="Picture 14" descr="VS. Versus letter logo. Battle">
            <a:extLst>
              <a:ext uri="{FF2B5EF4-FFF2-40B4-BE49-F238E27FC236}">
                <a16:creationId xmlns:a16="http://schemas.microsoft.com/office/drawing/2014/main" id="{1DDE80A7-A4D7-4878-982B-B03A1CE66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400" y="2601000"/>
            <a:ext cx="1656000" cy="16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7117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p:tgtEl>
                                          <p:spTgt spid="163"/>
                                        </p:tgtEl>
                                        <p:attrNameLst>
                                          <p:attrName>ppt_w</p:attrName>
                                        </p:attrNameLst>
                                      </p:cBhvr>
                                      <p:tavLst>
                                        <p:tav tm="0">
                                          <p:val>
                                            <p:strVal val="0"/>
                                          </p:val>
                                        </p:tav>
                                        <p:tav tm="100000">
                                          <p:val>
                                            <p:strVal val="#ppt_w"/>
                                          </p:val>
                                        </p:tav>
                                      </p:tavLst>
                                    </p:anim>
                                    <p:anim calcmode="lin" valueType="num">
                                      <p:cBhvr additive="base">
                                        <p:cTn id="8" dur="500"/>
                                        <p:tgtEl>
                                          <p:spTgt spid="163"/>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animEffect transition="in" filter="fade">
                                      <p:cBhvr>
                                        <p:cTn id="11" dur="500"/>
                                        <p:tgtEl>
                                          <p:spTgt spid="165"/>
                                        </p:tgtEl>
                                      </p:cBhvr>
                                    </p:animEffect>
                                  </p:childTnLst>
                                </p:cTn>
                              </p:par>
                              <p:par>
                                <p:cTn id="12" presetID="10" presetClass="entr" presetSubtype="0" fill="hold" nodeType="with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fade">
                                      <p:cBhvr>
                                        <p:cTn id="14" dur="500"/>
                                        <p:tgtEl>
                                          <p:spTgt spid="164"/>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ppt_w</p:attrName>
                                        </p:attrNameLst>
                                      </p:cBhvr>
                                      <p:tavLst>
                                        <p:tav tm="0">
                                          <p:val>
                                            <p:strVal val="0"/>
                                          </p:val>
                                        </p:tav>
                                        <p:tav tm="100000">
                                          <p:val>
                                            <p:strVal val="#ppt_w"/>
                                          </p:val>
                                        </p:tav>
                                      </p:tavLst>
                                    </p:anim>
                                    <p:anim calcmode="lin" valueType="num">
                                      <p:cBhvr additive="base">
                                        <p:cTn id="23" dur="500"/>
                                        <p:tgtEl>
                                          <p:spTgt spid="13"/>
                                        </p:tgtEl>
                                        <p:attrNameLst>
                                          <p:attrName>ppt_h</p:attrName>
                                        </p:attrNameLst>
                                      </p:cBhvr>
                                      <p:tavLst>
                                        <p:tav tm="0">
                                          <p:val>
                                            <p:strVal val="0"/>
                                          </p:val>
                                        </p:tav>
                                        <p:tav tm="100000">
                                          <p:val>
                                            <p:strVal val="#ppt_h"/>
                                          </p:val>
                                        </p:tav>
                                      </p:tavLst>
                                    </p:anim>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3"/>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Agilité vs cascade</a:t>
            </a:r>
            <a:endParaRPr dirty="0"/>
          </a:p>
        </p:txBody>
      </p:sp>
      <p:sp>
        <p:nvSpPr>
          <p:cNvPr id="704" name="Google Shape;704;p73"/>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pPr>
            <a:fld id="{00000000-1234-1234-1234-123412341234}" type="slidenum">
              <a:rPr lang="fr"/>
              <a:pPr>
                <a:buClr>
                  <a:srgbClr val="C8C8C8"/>
                </a:buClr>
              </a:pPr>
              <a:t>31</a:t>
            </a:fld>
            <a:endParaRPr sz="1733">
              <a:solidFill>
                <a:schemeClr val="dk1"/>
              </a:solidFill>
            </a:endParaRPr>
          </a:p>
        </p:txBody>
      </p:sp>
      <p:grpSp>
        <p:nvGrpSpPr>
          <p:cNvPr id="705" name="Google Shape;705;p73"/>
          <p:cNvGrpSpPr/>
          <p:nvPr/>
        </p:nvGrpSpPr>
        <p:grpSpPr>
          <a:xfrm>
            <a:off x="242833" y="1325118"/>
            <a:ext cx="5313483" cy="4972767"/>
            <a:chOff x="283950" y="998925"/>
            <a:chExt cx="3985112" cy="3729575"/>
          </a:xfrm>
        </p:grpSpPr>
        <p:pic>
          <p:nvPicPr>
            <p:cNvPr id="706" name="Google Shape;706;p73"/>
            <p:cNvPicPr preferRelativeResize="0"/>
            <p:nvPr/>
          </p:nvPicPr>
          <p:blipFill rotWithShape="1">
            <a:blip r:embed="rId3">
              <a:alphaModFix/>
            </a:blip>
            <a:srcRect/>
            <a:stretch/>
          </p:blipFill>
          <p:spPr>
            <a:xfrm>
              <a:off x="2010150" y="2440375"/>
              <a:ext cx="1219200" cy="1219200"/>
            </a:xfrm>
            <a:prstGeom prst="rect">
              <a:avLst/>
            </a:prstGeom>
            <a:noFill/>
            <a:ln>
              <a:noFill/>
            </a:ln>
          </p:spPr>
        </p:pic>
        <p:pic>
          <p:nvPicPr>
            <p:cNvPr id="707" name="Google Shape;707;p73"/>
            <p:cNvPicPr preferRelativeResize="0"/>
            <p:nvPr/>
          </p:nvPicPr>
          <p:blipFill rotWithShape="1">
            <a:blip r:embed="rId4">
              <a:alphaModFix/>
            </a:blip>
            <a:srcRect/>
            <a:stretch/>
          </p:blipFill>
          <p:spPr>
            <a:xfrm>
              <a:off x="910625" y="3136813"/>
              <a:ext cx="1219200" cy="1219200"/>
            </a:xfrm>
            <a:prstGeom prst="rect">
              <a:avLst/>
            </a:prstGeom>
            <a:noFill/>
            <a:ln>
              <a:noFill/>
            </a:ln>
          </p:spPr>
        </p:pic>
        <p:sp>
          <p:nvSpPr>
            <p:cNvPr id="708" name="Google Shape;708;p73"/>
            <p:cNvSpPr txBox="1"/>
            <p:nvPr/>
          </p:nvSpPr>
          <p:spPr>
            <a:xfrm>
              <a:off x="2224725" y="3525625"/>
              <a:ext cx="8799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a:solidFill>
                    <a:srgbClr val="929292"/>
                  </a:solidFill>
                  <a:latin typeface="Roboto Condensed"/>
                  <a:ea typeface="Roboto Condensed"/>
                  <a:cs typeface="Roboto Condensed"/>
                  <a:sym typeface="Roboto Condensed"/>
                </a:rPr>
                <a:t>Périmètre</a:t>
              </a:r>
              <a:endParaRPr sz="1867">
                <a:solidFill>
                  <a:srgbClr val="666666"/>
                </a:solidFill>
                <a:latin typeface="Arial"/>
                <a:ea typeface="Arial"/>
                <a:cs typeface="Arial"/>
                <a:sym typeface="Arial"/>
              </a:endParaRPr>
            </a:p>
          </p:txBody>
        </p:sp>
        <p:sp>
          <p:nvSpPr>
            <p:cNvPr id="709" name="Google Shape;709;p73"/>
            <p:cNvSpPr txBox="1"/>
            <p:nvPr/>
          </p:nvSpPr>
          <p:spPr>
            <a:xfrm>
              <a:off x="1112600" y="4308200"/>
              <a:ext cx="816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a:solidFill>
                    <a:srgbClr val="929292"/>
                  </a:solidFill>
                  <a:latin typeface="Roboto Condensed"/>
                  <a:ea typeface="Roboto Condensed"/>
                  <a:cs typeface="Roboto Condensed"/>
                  <a:sym typeface="Roboto Condensed"/>
                </a:rPr>
                <a:t>Coût</a:t>
              </a:r>
              <a:endParaRPr sz="1867">
                <a:solidFill>
                  <a:srgbClr val="666666"/>
                </a:solidFill>
                <a:latin typeface="Arial"/>
                <a:ea typeface="Arial"/>
                <a:cs typeface="Arial"/>
                <a:sym typeface="Arial"/>
              </a:endParaRPr>
            </a:p>
          </p:txBody>
        </p:sp>
        <p:sp>
          <p:nvSpPr>
            <p:cNvPr id="710" name="Google Shape;710;p73"/>
            <p:cNvSpPr txBox="1"/>
            <p:nvPr/>
          </p:nvSpPr>
          <p:spPr>
            <a:xfrm>
              <a:off x="2224725" y="2141925"/>
              <a:ext cx="816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a:solidFill>
                    <a:srgbClr val="929292"/>
                  </a:solidFill>
                  <a:latin typeface="Roboto Condensed"/>
                  <a:ea typeface="Roboto Condensed"/>
                  <a:cs typeface="Roboto Condensed"/>
                  <a:sym typeface="Roboto Condensed"/>
                </a:rPr>
                <a:t>Délai</a:t>
              </a:r>
              <a:endParaRPr sz="1867">
                <a:solidFill>
                  <a:srgbClr val="666666"/>
                </a:solidFill>
                <a:latin typeface="Arial"/>
                <a:ea typeface="Arial"/>
                <a:cs typeface="Arial"/>
                <a:sym typeface="Arial"/>
              </a:endParaRPr>
            </a:p>
          </p:txBody>
        </p:sp>
        <p:pic>
          <p:nvPicPr>
            <p:cNvPr id="711" name="Google Shape;711;p73"/>
            <p:cNvPicPr preferRelativeResize="0"/>
            <p:nvPr/>
          </p:nvPicPr>
          <p:blipFill rotWithShape="1">
            <a:blip r:embed="rId4">
              <a:alphaModFix/>
            </a:blip>
            <a:srcRect/>
            <a:stretch/>
          </p:blipFill>
          <p:spPr>
            <a:xfrm>
              <a:off x="2010150" y="998925"/>
              <a:ext cx="1219200" cy="1219200"/>
            </a:xfrm>
            <a:prstGeom prst="rect">
              <a:avLst/>
            </a:prstGeom>
            <a:noFill/>
            <a:ln>
              <a:noFill/>
            </a:ln>
          </p:spPr>
        </p:pic>
        <p:pic>
          <p:nvPicPr>
            <p:cNvPr id="712" name="Google Shape;712;p73"/>
            <p:cNvPicPr preferRelativeResize="0"/>
            <p:nvPr/>
          </p:nvPicPr>
          <p:blipFill rotWithShape="1">
            <a:blip r:embed="rId4">
              <a:alphaModFix/>
            </a:blip>
            <a:srcRect/>
            <a:stretch/>
          </p:blipFill>
          <p:spPr>
            <a:xfrm>
              <a:off x="3049862" y="3136825"/>
              <a:ext cx="1219200" cy="1219200"/>
            </a:xfrm>
            <a:prstGeom prst="rect">
              <a:avLst/>
            </a:prstGeom>
            <a:noFill/>
            <a:ln>
              <a:noFill/>
            </a:ln>
          </p:spPr>
        </p:pic>
        <p:sp>
          <p:nvSpPr>
            <p:cNvPr id="713" name="Google Shape;713;p73"/>
            <p:cNvSpPr txBox="1"/>
            <p:nvPr/>
          </p:nvSpPr>
          <p:spPr>
            <a:xfrm>
              <a:off x="3319200" y="4308200"/>
              <a:ext cx="7683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a:solidFill>
                    <a:srgbClr val="929292"/>
                  </a:solidFill>
                  <a:latin typeface="Roboto Condensed"/>
                  <a:ea typeface="Roboto Condensed"/>
                  <a:cs typeface="Roboto Condensed"/>
                  <a:sym typeface="Roboto Condensed"/>
                </a:rPr>
                <a:t>Qualité</a:t>
              </a:r>
              <a:endParaRPr sz="1867">
                <a:solidFill>
                  <a:srgbClr val="666666"/>
                </a:solidFill>
                <a:latin typeface="Arial"/>
                <a:ea typeface="Arial"/>
                <a:cs typeface="Arial"/>
                <a:sym typeface="Arial"/>
              </a:endParaRPr>
            </a:p>
          </p:txBody>
        </p:sp>
        <p:sp>
          <p:nvSpPr>
            <p:cNvPr id="714" name="Google Shape;714;p73"/>
            <p:cNvSpPr txBox="1"/>
            <p:nvPr/>
          </p:nvSpPr>
          <p:spPr>
            <a:xfrm>
              <a:off x="283950" y="1346125"/>
              <a:ext cx="18540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b="1" u="sng" dirty="0">
                  <a:solidFill>
                    <a:srgbClr val="929292"/>
                  </a:solidFill>
                  <a:latin typeface="Roboto Condensed"/>
                  <a:ea typeface="Roboto Condensed"/>
                  <a:cs typeface="Roboto Condensed"/>
                  <a:sym typeface="Roboto Condensed"/>
                </a:rPr>
                <a:t>Approche traditionnelle</a:t>
              </a:r>
              <a:endParaRPr sz="1867" b="1" u="sng" dirty="0">
                <a:solidFill>
                  <a:srgbClr val="666666"/>
                </a:solidFill>
                <a:latin typeface="Arial"/>
                <a:ea typeface="Arial"/>
                <a:cs typeface="Arial"/>
                <a:sym typeface="Arial"/>
              </a:endParaRPr>
            </a:p>
          </p:txBody>
        </p:sp>
        <p:cxnSp>
          <p:nvCxnSpPr>
            <p:cNvPr id="715" name="Google Shape;715;p73"/>
            <p:cNvCxnSpPr/>
            <p:nvPr/>
          </p:nvCxnSpPr>
          <p:spPr>
            <a:xfrm rot="10800000" flipH="1">
              <a:off x="1670225" y="2214825"/>
              <a:ext cx="417000" cy="723000"/>
            </a:xfrm>
            <a:prstGeom prst="straightConnector1">
              <a:avLst/>
            </a:prstGeom>
            <a:noFill/>
            <a:ln w="28575" cap="flat" cmpd="sng">
              <a:solidFill>
                <a:srgbClr val="6AA84F"/>
              </a:solidFill>
              <a:prstDash val="solid"/>
              <a:round/>
              <a:headEnd type="none" w="sm" len="sm"/>
              <a:tailEnd type="none" w="sm" len="sm"/>
            </a:ln>
          </p:spPr>
        </p:cxnSp>
        <p:cxnSp>
          <p:nvCxnSpPr>
            <p:cNvPr id="716" name="Google Shape;716;p73"/>
            <p:cNvCxnSpPr/>
            <p:nvPr/>
          </p:nvCxnSpPr>
          <p:spPr>
            <a:xfrm rot="10800000" flipH="1">
              <a:off x="2171825" y="4091975"/>
              <a:ext cx="885600" cy="9300"/>
            </a:xfrm>
            <a:prstGeom prst="straightConnector1">
              <a:avLst/>
            </a:prstGeom>
            <a:noFill/>
            <a:ln w="28575" cap="flat" cmpd="sng">
              <a:solidFill>
                <a:srgbClr val="6AA84F"/>
              </a:solidFill>
              <a:prstDash val="solid"/>
              <a:round/>
              <a:headEnd type="none" w="sm" len="sm"/>
              <a:tailEnd type="none" w="sm" len="sm"/>
            </a:ln>
          </p:spPr>
        </p:cxnSp>
        <p:cxnSp>
          <p:nvCxnSpPr>
            <p:cNvPr id="717" name="Google Shape;717;p73"/>
            <p:cNvCxnSpPr/>
            <p:nvPr/>
          </p:nvCxnSpPr>
          <p:spPr>
            <a:xfrm>
              <a:off x="3178825" y="2235588"/>
              <a:ext cx="417000" cy="723000"/>
            </a:xfrm>
            <a:prstGeom prst="straightConnector1">
              <a:avLst/>
            </a:prstGeom>
            <a:noFill/>
            <a:ln w="28575" cap="flat" cmpd="sng">
              <a:solidFill>
                <a:srgbClr val="6AA84F"/>
              </a:solidFill>
              <a:prstDash val="solid"/>
              <a:round/>
              <a:headEnd type="none" w="sm" len="sm"/>
              <a:tailEnd type="none" w="sm" len="sm"/>
            </a:ln>
          </p:spPr>
        </p:cxnSp>
      </p:grpSp>
      <p:grpSp>
        <p:nvGrpSpPr>
          <p:cNvPr id="718" name="Google Shape;718;p73"/>
          <p:cNvGrpSpPr/>
          <p:nvPr/>
        </p:nvGrpSpPr>
        <p:grpSpPr>
          <a:xfrm>
            <a:off x="7054200" y="1318351"/>
            <a:ext cx="5296667" cy="4986333"/>
            <a:chOff x="4901750" y="988750"/>
            <a:chExt cx="3972500" cy="3739750"/>
          </a:xfrm>
        </p:grpSpPr>
        <p:pic>
          <p:nvPicPr>
            <p:cNvPr id="719" name="Google Shape;719;p73"/>
            <p:cNvPicPr preferRelativeResize="0"/>
            <p:nvPr/>
          </p:nvPicPr>
          <p:blipFill rotWithShape="1">
            <a:blip r:embed="rId3">
              <a:alphaModFix/>
            </a:blip>
            <a:srcRect/>
            <a:stretch/>
          </p:blipFill>
          <p:spPr>
            <a:xfrm>
              <a:off x="5428650" y="3191775"/>
              <a:ext cx="1219200" cy="1219200"/>
            </a:xfrm>
            <a:prstGeom prst="rect">
              <a:avLst/>
            </a:prstGeom>
            <a:noFill/>
            <a:ln>
              <a:noFill/>
            </a:ln>
          </p:spPr>
        </p:pic>
        <p:sp>
          <p:nvSpPr>
            <p:cNvPr id="720" name="Google Shape;720;p73"/>
            <p:cNvSpPr txBox="1"/>
            <p:nvPr/>
          </p:nvSpPr>
          <p:spPr>
            <a:xfrm>
              <a:off x="6755750" y="3591225"/>
              <a:ext cx="867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a:solidFill>
                    <a:srgbClr val="929292"/>
                  </a:solidFill>
                  <a:latin typeface="Roboto Condensed"/>
                  <a:ea typeface="Roboto Condensed"/>
                  <a:cs typeface="Roboto Condensed"/>
                  <a:sym typeface="Roboto Condensed"/>
                </a:rPr>
                <a:t>Périmètre</a:t>
              </a:r>
              <a:endParaRPr sz="1867">
                <a:solidFill>
                  <a:srgbClr val="666666"/>
                </a:solidFill>
                <a:latin typeface="Arial"/>
                <a:ea typeface="Arial"/>
                <a:cs typeface="Arial"/>
                <a:sym typeface="Arial"/>
              </a:endParaRPr>
            </a:p>
          </p:txBody>
        </p:sp>
        <p:sp>
          <p:nvSpPr>
            <p:cNvPr id="721" name="Google Shape;721;p73"/>
            <p:cNvSpPr txBox="1"/>
            <p:nvPr/>
          </p:nvSpPr>
          <p:spPr>
            <a:xfrm>
              <a:off x="5671275" y="4308200"/>
              <a:ext cx="816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dirty="0">
                  <a:solidFill>
                    <a:srgbClr val="929292"/>
                  </a:solidFill>
                  <a:latin typeface="Roboto Condensed"/>
                  <a:ea typeface="Roboto Condensed"/>
                  <a:cs typeface="Roboto Condensed"/>
                  <a:sym typeface="Roboto Condensed"/>
                </a:rPr>
                <a:t>Coût</a:t>
              </a:r>
              <a:endParaRPr sz="1867" dirty="0">
                <a:solidFill>
                  <a:srgbClr val="666666"/>
                </a:solidFill>
                <a:latin typeface="Arial"/>
                <a:ea typeface="Arial"/>
                <a:cs typeface="Arial"/>
                <a:sym typeface="Arial"/>
              </a:endParaRPr>
            </a:p>
          </p:txBody>
        </p:sp>
        <p:sp>
          <p:nvSpPr>
            <p:cNvPr id="722" name="Google Shape;722;p73"/>
            <p:cNvSpPr txBox="1"/>
            <p:nvPr/>
          </p:nvSpPr>
          <p:spPr>
            <a:xfrm>
              <a:off x="6771525" y="2065725"/>
              <a:ext cx="816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dirty="0">
                  <a:solidFill>
                    <a:srgbClr val="929292"/>
                  </a:solidFill>
                  <a:latin typeface="Roboto Condensed"/>
                  <a:ea typeface="Roboto Condensed"/>
                  <a:cs typeface="Roboto Condensed"/>
                  <a:sym typeface="Roboto Condensed"/>
                </a:rPr>
                <a:t>Délai</a:t>
              </a:r>
              <a:endParaRPr sz="1867" dirty="0">
                <a:solidFill>
                  <a:srgbClr val="666666"/>
                </a:solidFill>
                <a:latin typeface="Arial"/>
                <a:ea typeface="Arial"/>
                <a:cs typeface="Arial"/>
                <a:sym typeface="Arial"/>
              </a:endParaRPr>
            </a:p>
          </p:txBody>
        </p:sp>
        <p:sp>
          <p:nvSpPr>
            <p:cNvPr id="723" name="Google Shape;723;p73"/>
            <p:cNvSpPr txBox="1"/>
            <p:nvPr/>
          </p:nvSpPr>
          <p:spPr>
            <a:xfrm>
              <a:off x="7890100" y="4308200"/>
              <a:ext cx="8166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dirty="0">
                  <a:solidFill>
                    <a:srgbClr val="929292"/>
                  </a:solidFill>
                  <a:latin typeface="Roboto Condensed"/>
                  <a:ea typeface="Roboto Condensed"/>
                  <a:cs typeface="Roboto Condensed"/>
                  <a:sym typeface="Roboto Condensed"/>
                </a:rPr>
                <a:t>Qualité</a:t>
              </a:r>
              <a:endParaRPr sz="1867" dirty="0">
                <a:solidFill>
                  <a:srgbClr val="666666"/>
                </a:solidFill>
                <a:latin typeface="Arial"/>
                <a:ea typeface="Arial"/>
                <a:cs typeface="Arial"/>
                <a:sym typeface="Arial"/>
              </a:endParaRPr>
            </a:p>
          </p:txBody>
        </p:sp>
        <p:pic>
          <p:nvPicPr>
            <p:cNvPr id="724" name="Google Shape;724;p73"/>
            <p:cNvPicPr preferRelativeResize="0"/>
            <p:nvPr/>
          </p:nvPicPr>
          <p:blipFill rotWithShape="1">
            <a:blip r:embed="rId4">
              <a:alphaModFix/>
            </a:blip>
            <a:srcRect/>
            <a:stretch/>
          </p:blipFill>
          <p:spPr>
            <a:xfrm>
              <a:off x="6562012" y="2440375"/>
              <a:ext cx="1219200" cy="1219200"/>
            </a:xfrm>
            <a:prstGeom prst="rect">
              <a:avLst/>
            </a:prstGeom>
            <a:noFill/>
            <a:ln>
              <a:noFill/>
            </a:ln>
          </p:spPr>
        </p:pic>
        <p:pic>
          <p:nvPicPr>
            <p:cNvPr id="725" name="Google Shape;725;p73"/>
            <p:cNvPicPr preferRelativeResize="0"/>
            <p:nvPr/>
          </p:nvPicPr>
          <p:blipFill rotWithShape="1">
            <a:blip r:embed="rId3">
              <a:alphaModFix/>
            </a:blip>
            <a:srcRect/>
            <a:stretch/>
          </p:blipFill>
          <p:spPr>
            <a:xfrm>
              <a:off x="6562000" y="988750"/>
              <a:ext cx="1219200" cy="1219200"/>
            </a:xfrm>
            <a:prstGeom prst="rect">
              <a:avLst/>
            </a:prstGeom>
            <a:noFill/>
            <a:ln>
              <a:noFill/>
            </a:ln>
          </p:spPr>
        </p:pic>
        <p:pic>
          <p:nvPicPr>
            <p:cNvPr id="726" name="Google Shape;726;p73"/>
            <p:cNvPicPr preferRelativeResize="0"/>
            <p:nvPr/>
          </p:nvPicPr>
          <p:blipFill rotWithShape="1">
            <a:blip r:embed="rId3">
              <a:alphaModFix/>
            </a:blip>
            <a:srcRect/>
            <a:stretch/>
          </p:blipFill>
          <p:spPr>
            <a:xfrm>
              <a:off x="7655050" y="3191775"/>
              <a:ext cx="1219200" cy="1219200"/>
            </a:xfrm>
            <a:prstGeom prst="rect">
              <a:avLst/>
            </a:prstGeom>
            <a:noFill/>
            <a:ln>
              <a:noFill/>
            </a:ln>
          </p:spPr>
        </p:pic>
        <p:sp>
          <p:nvSpPr>
            <p:cNvPr id="727" name="Google Shape;727;p73"/>
            <p:cNvSpPr txBox="1"/>
            <p:nvPr/>
          </p:nvSpPr>
          <p:spPr>
            <a:xfrm>
              <a:off x="4901750" y="1346125"/>
              <a:ext cx="1854000" cy="4203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b="1" u="sng">
                  <a:solidFill>
                    <a:srgbClr val="929292"/>
                  </a:solidFill>
                  <a:latin typeface="Roboto Condensed"/>
                  <a:ea typeface="Roboto Condensed"/>
                  <a:cs typeface="Roboto Condensed"/>
                  <a:sym typeface="Roboto Condensed"/>
                </a:rPr>
                <a:t>Approche Agile</a:t>
              </a:r>
              <a:endParaRPr sz="1867" b="1" u="sng">
                <a:solidFill>
                  <a:srgbClr val="666666"/>
                </a:solidFill>
                <a:latin typeface="Arial"/>
                <a:ea typeface="Arial"/>
                <a:cs typeface="Arial"/>
                <a:sym typeface="Arial"/>
              </a:endParaRPr>
            </a:p>
          </p:txBody>
        </p:sp>
        <p:cxnSp>
          <p:nvCxnSpPr>
            <p:cNvPr id="728" name="Google Shape;728;p73"/>
            <p:cNvCxnSpPr/>
            <p:nvPr/>
          </p:nvCxnSpPr>
          <p:spPr>
            <a:xfrm rot="10800000" flipH="1">
              <a:off x="6242225" y="2214825"/>
              <a:ext cx="417000" cy="723000"/>
            </a:xfrm>
            <a:prstGeom prst="straightConnector1">
              <a:avLst/>
            </a:prstGeom>
            <a:noFill/>
            <a:ln w="28575" cap="flat" cmpd="sng">
              <a:solidFill>
                <a:srgbClr val="6AA84F"/>
              </a:solidFill>
              <a:prstDash val="solid"/>
              <a:round/>
              <a:headEnd type="none" w="sm" len="sm"/>
              <a:tailEnd type="none" w="sm" len="sm"/>
            </a:ln>
          </p:spPr>
        </p:cxnSp>
        <p:cxnSp>
          <p:nvCxnSpPr>
            <p:cNvPr id="729" name="Google Shape;729;p73"/>
            <p:cNvCxnSpPr/>
            <p:nvPr/>
          </p:nvCxnSpPr>
          <p:spPr>
            <a:xfrm rot="10800000" flipH="1">
              <a:off x="6743825" y="4091975"/>
              <a:ext cx="885600" cy="9300"/>
            </a:xfrm>
            <a:prstGeom prst="straightConnector1">
              <a:avLst/>
            </a:prstGeom>
            <a:noFill/>
            <a:ln w="28575" cap="flat" cmpd="sng">
              <a:solidFill>
                <a:srgbClr val="6AA84F"/>
              </a:solidFill>
              <a:prstDash val="solid"/>
              <a:round/>
              <a:headEnd type="none" w="sm" len="sm"/>
              <a:tailEnd type="none" w="sm" len="sm"/>
            </a:ln>
          </p:spPr>
        </p:cxnSp>
        <p:cxnSp>
          <p:nvCxnSpPr>
            <p:cNvPr id="730" name="Google Shape;730;p73"/>
            <p:cNvCxnSpPr/>
            <p:nvPr/>
          </p:nvCxnSpPr>
          <p:spPr>
            <a:xfrm>
              <a:off x="7750825" y="2235588"/>
              <a:ext cx="417000" cy="723000"/>
            </a:xfrm>
            <a:prstGeom prst="straightConnector1">
              <a:avLst/>
            </a:prstGeom>
            <a:noFill/>
            <a:ln w="28575" cap="flat" cmpd="sng">
              <a:solidFill>
                <a:srgbClr val="6AA84F"/>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10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
                                        </p:tgtEl>
                                        <p:attrNameLst>
                                          <p:attrName>style.visibility</p:attrName>
                                        </p:attrNameLst>
                                      </p:cBhvr>
                                      <p:to>
                                        <p:strVal val="visible"/>
                                      </p:to>
                                    </p:set>
                                    <p:animEffect transition="in" filter="fade">
                                      <p:cBhvr>
                                        <p:cTn id="12" dur="1000"/>
                                        <p:tgtEl>
                                          <p:spTgt spid="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7" name="Google Shape;737;p7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32</a:t>
            </a:fld>
            <a:endParaRPr/>
          </a:p>
        </p:txBody>
      </p:sp>
      <p:pic>
        <p:nvPicPr>
          <p:cNvPr id="738" name="Google Shape;738;p74"/>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pic>
        <p:nvPicPr>
          <p:cNvPr id="739" name="Google Shape;739;p74" descr="http://www.elearning.sitec.lu/LCMS/formation/FR/CO_107_/Images/ScrumXP/manifeste1.gif"/>
          <p:cNvPicPr preferRelativeResize="0"/>
          <p:nvPr/>
        </p:nvPicPr>
        <p:blipFill rotWithShape="1">
          <a:blip r:embed="rId4">
            <a:alphaModFix/>
          </a:blip>
          <a:srcRect l="6077" t="47376" r="35084" b="-590"/>
          <a:stretch/>
        </p:blipFill>
        <p:spPr>
          <a:xfrm>
            <a:off x="7834442" y="4265767"/>
            <a:ext cx="3265924" cy="1644483"/>
          </a:xfrm>
          <a:prstGeom prst="rect">
            <a:avLst/>
          </a:prstGeom>
          <a:noFill/>
          <a:ln>
            <a:noFill/>
          </a:ln>
        </p:spPr>
      </p:pic>
      <p:pic>
        <p:nvPicPr>
          <p:cNvPr id="740" name="Google Shape;740;p74" descr="http://www.elearning.sitec.lu/LCMS/formation/FR/CO_107_/Images/ScrumXP/manifeste1.gif"/>
          <p:cNvPicPr preferRelativeResize="0"/>
          <p:nvPr/>
        </p:nvPicPr>
        <p:blipFill rotWithShape="1">
          <a:blip r:embed="rId4">
            <a:alphaModFix/>
          </a:blip>
          <a:srcRect r="11284" b="53271"/>
          <a:stretch/>
        </p:blipFill>
        <p:spPr>
          <a:xfrm>
            <a:off x="1023265" y="1574797"/>
            <a:ext cx="6972400" cy="1711555"/>
          </a:xfrm>
          <a:prstGeom prst="rect">
            <a:avLst/>
          </a:prstGeom>
          <a:noFill/>
          <a:ln>
            <a:noFill/>
          </a:ln>
        </p:spPr>
      </p:pic>
      <p:pic>
        <p:nvPicPr>
          <p:cNvPr id="741" name="Google Shape;741;p74"/>
          <p:cNvPicPr preferRelativeResize="0"/>
          <p:nvPr/>
        </p:nvPicPr>
        <p:blipFill rotWithShape="1">
          <a:blip r:embed="rId5">
            <a:alphaModFix/>
          </a:blip>
          <a:srcRect/>
          <a:stretch/>
        </p:blipFill>
        <p:spPr>
          <a:xfrm>
            <a:off x="1623904" y="2845534"/>
            <a:ext cx="6371763" cy="3366132"/>
          </a:xfrm>
          <a:prstGeom prst="rect">
            <a:avLst/>
          </a:prstGeom>
          <a:noFill/>
          <a:ln>
            <a:noFill/>
          </a:ln>
        </p:spPr>
      </p:pic>
      <p:sp>
        <p:nvSpPr>
          <p:cNvPr id="4" name="Google Shape;703;p73">
            <a:extLst>
              <a:ext uri="{FF2B5EF4-FFF2-40B4-BE49-F238E27FC236}">
                <a16:creationId xmlns:a16="http://schemas.microsoft.com/office/drawing/2014/main" id="{CCB5B6DC-B422-80E0-C09F-1F9F9D6A3BDD}"/>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 dirty="0"/>
              <a:t>Agilité vs cascade</a:t>
            </a:r>
            <a:endParaRPr dirty="0"/>
          </a:p>
        </p:txBody>
      </p:sp>
      <p:sp>
        <p:nvSpPr>
          <p:cNvPr id="6" name="Google Shape;714;p73">
            <a:extLst>
              <a:ext uri="{FF2B5EF4-FFF2-40B4-BE49-F238E27FC236}">
                <a16:creationId xmlns:a16="http://schemas.microsoft.com/office/drawing/2014/main" id="{25900759-EA17-8564-E796-40E86E33E2E7}"/>
              </a:ext>
            </a:extLst>
          </p:cNvPr>
          <p:cNvSpPr txBox="1"/>
          <p:nvPr/>
        </p:nvSpPr>
        <p:spPr>
          <a:xfrm>
            <a:off x="7834442" y="2148096"/>
            <a:ext cx="3540027" cy="5604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b="1" u="sng" dirty="0">
                <a:solidFill>
                  <a:srgbClr val="929292"/>
                </a:solidFill>
                <a:latin typeface="Roboto Condensed"/>
                <a:ea typeface="Roboto Condensed"/>
                <a:cs typeface="Roboto Condensed"/>
                <a:sym typeface="Roboto Condensed"/>
              </a:rPr>
              <a:t>Approche traditionnelle</a:t>
            </a:r>
            <a:endParaRPr sz="1867" b="1" u="sng" dirty="0">
              <a:solidFill>
                <a:srgbClr val="666666"/>
              </a:solidFill>
              <a:latin typeface="Arial"/>
              <a:ea typeface="Arial"/>
              <a:cs typeface="Arial"/>
              <a:sym typeface="Arial"/>
            </a:endParaRPr>
          </a:p>
        </p:txBody>
      </p:sp>
      <p:sp>
        <p:nvSpPr>
          <p:cNvPr id="7" name="Google Shape;714;p73">
            <a:extLst>
              <a:ext uri="{FF2B5EF4-FFF2-40B4-BE49-F238E27FC236}">
                <a16:creationId xmlns:a16="http://schemas.microsoft.com/office/drawing/2014/main" id="{C56DDF2C-5163-A3A2-94A6-25107F99BC74}"/>
              </a:ext>
            </a:extLst>
          </p:cNvPr>
          <p:cNvSpPr txBox="1"/>
          <p:nvPr/>
        </p:nvSpPr>
        <p:spPr>
          <a:xfrm>
            <a:off x="7442093" y="3786715"/>
            <a:ext cx="3540027" cy="560400"/>
          </a:xfrm>
          <a:prstGeom prst="rect">
            <a:avLst/>
          </a:prstGeom>
          <a:noFill/>
          <a:ln>
            <a:noFill/>
          </a:ln>
        </p:spPr>
        <p:txBody>
          <a:bodyPr spcFirstLastPara="1" wrap="square" lIns="121900" tIns="121900" rIns="121900" bIns="121900" anchor="t" anchorCtr="0">
            <a:noAutofit/>
          </a:bodyPr>
          <a:lstStyle/>
          <a:p>
            <a:pPr algn="ctr">
              <a:buClr>
                <a:srgbClr val="929292"/>
              </a:buClr>
              <a:buSzPts val="1400"/>
            </a:pPr>
            <a:r>
              <a:rPr lang="fr" sz="1867" b="1" u="sng" dirty="0">
                <a:solidFill>
                  <a:srgbClr val="929292"/>
                </a:solidFill>
                <a:latin typeface="Roboto Condensed"/>
                <a:ea typeface="Roboto Condensed"/>
                <a:cs typeface="Roboto Condensed"/>
                <a:sym typeface="Roboto Condensed"/>
              </a:rPr>
              <a:t>Approche Agile</a:t>
            </a:r>
            <a:endParaRPr sz="1867" b="1" u="sng" dirty="0">
              <a:solidFill>
                <a:srgbClr val="666666"/>
              </a:solidFill>
              <a:latin typeface="Arial"/>
              <a:ea typeface="Arial"/>
              <a:cs typeface="Arial"/>
              <a:sym typeface="Arial"/>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5"/>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Agilité vs cascade</a:t>
            </a:r>
            <a:endParaRPr dirty="0"/>
          </a:p>
        </p:txBody>
      </p:sp>
      <p:sp>
        <p:nvSpPr>
          <p:cNvPr id="749" name="Google Shape;749;p7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33</a:t>
            </a:fld>
            <a:endParaRPr/>
          </a:p>
        </p:txBody>
      </p:sp>
      <p:pic>
        <p:nvPicPr>
          <p:cNvPr id="750" name="Google Shape;750;p75"/>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pic>
        <p:nvPicPr>
          <p:cNvPr id="751" name="Google Shape;751;p75"/>
          <p:cNvPicPr preferRelativeResize="0"/>
          <p:nvPr/>
        </p:nvPicPr>
        <p:blipFill rotWithShape="1">
          <a:blip r:embed="rId4">
            <a:alphaModFix/>
          </a:blip>
          <a:srcRect l="10281"/>
          <a:stretch/>
        </p:blipFill>
        <p:spPr>
          <a:xfrm>
            <a:off x="1633800" y="1496033"/>
            <a:ext cx="8440165" cy="4799200"/>
          </a:xfrm>
          <a:prstGeom prst="rect">
            <a:avLst/>
          </a:prstGeom>
          <a:noFill/>
          <a:ln>
            <a:noFill/>
          </a:ln>
        </p:spPr>
      </p:pic>
      <p:sp>
        <p:nvSpPr>
          <p:cNvPr id="752" name="Google Shape;752;p75"/>
          <p:cNvSpPr txBox="1"/>
          <p:nvPr/>
        </p:nvSpPr>
        <p:spPr>
          <a:xfrm>
            <a:off x="8745800" y="2534468"/>
            <a:ext cx="489200" cy="402400"/>
          </a:xfrm>
          <a:prstGeom prst="rect">
            <a:avLst/>
          </a:prstGeom>
          <a:noFill/>
          <a:ln>
            <a:noFill/>
          </a:ln>
        </p:spPr>
        <p:txBody>
          <a:bodyPr spcFirstLastPara="1" wrap="square" lIns="27367" tIns="71133" rIns="27367" bIns="71133" anchor="t" anchorCtr="0">
            <a:noAutofit/>
          </a:bodyPr>
          <a:lstStyle/>
          <a:p>
            <a:pPr marL="7241" indent="-7241">
              <a:lnSpc>
                <a:spcPct val="90000"/>
              </a:lnSpc>
            </a:pPr>
            <a:r>
              <a:rPr lang="fr" sz="1867">
                <a:solidFill>
                  <a:srgbClr val="263147"/>
                </a:solidFill>
                <a:latin typeface="Calibri"/>
                <a:ea typeface="Calibri"/>
                <a:cs typeface="Calibri"/>
                <a:sym typeface="Calibri"/>
              </a:rPr>
              <a:t>En V</a:t>
            </a:r>
            <a:endParaRPr sz="2400"/>
          </a:p>
        </p:txBody>
      </p:sp>
      <p:sp>
        <p:nvSpPr>
          <p:cNvPr id="753" name="Google Shape;753;p75"/>
          <p:cNvSpPr txBox="1"/>
          <p:nvPr/>
        </p:nvSpPr>
        <p:spPr>
          <a:xfrm>
            <a:off x="8644200" y="3652068"/>
            <a:ext cx="714400" cy="402400"/>
          </a:xfrm>
          <a:prstGeom prst="rect">
            <a:avLst/>
          </a:prstGeom>
          <a:noFill/>
          <a:ln>
            <a:noFill/>
          </a:ln>
        </p:spPr>
        <p:txBody>
          <a:bodyPr spcFirstLastPara="1" wrap="square" lIns="27367" tIns="71133" rIns="27367" bIns="71133" anchor="t" anchorCtr="0">
            <a:noAutofit/>
          </a:bodyPr>
          <a:lstStyle/>
          <a:p>
            <a:pPr marL="7241" indent="-7241">
              <a:lnSpc>
                <a:spcPct val="90000"/>
              </a:lnSpc>
            </a:pPr>
            <a:r>
              <a:rPr lang="fr" sz="1867">
                <a:solidFill>
                  <a:srgbClr val="263147"/>
                </a:solidFill>
                <a:latin typeface="Calibri"/>
                <a:ea typeface="Calibri"/>
                <a:cs typeface="Calibri"/>
                <a:sym typeface="Calibri"/>
              </a:rPr>
              <a:t>Itératif</a:t>
            </a:r>
            <a:endParaRPr sz="2400"/>
          </a:p>
        </p:txBody>
      </p:sp>
      <p:sp>
        <p:nvSpPr>
          <p:cNvPr id="754" name="Google Shape;754;p75"/>
          <p:cNvSpPr txBox="1"/>
          <p:nvPr/>
        </p:nvSpPr>
        <p:spPr>
          <a:xfrm>
            <a:off x="8745800" y="5580900"/>
            <a:ext cx="965200" cy="402400"/>
          </a:xfrm>
          <a:prstGeom prst="rect">
            <a:avLst/>
          </a:prstGeom>
          <a:noFill/>
          <a:ln>
            <a:noFill/>
          </a:ln>
        </p:spPr>
        <p:txBody>
          <a:bodyPr spcFirstLastPara="1" wrap="square" lIns="27367" tIns="71133" rIns="27367" bIns="71133" anchor="t" anchorCtr="0">
            <a:noAutofit/>
          </a:bodyPr>
          <a:lstStyle/>
          <a:p>
            <a:pPr marL="7241" indent="-7241">
              <a:lnSpc>
                <a:spcPct val="90000"/>
              </a:lnSpc>
            </a:pPr>
            <a:r>
              <a:rPr lang="fr" sz="1867">
                <a:solidFill>
                  <a:srgbClr val="263147"/>
                </a:solidFill>
                <a:latin typeface="Calibri"/>
                <a:ea typeface="Calibri"/>
                <a:cs typeface="Calibri"/>
                <a:sym typeface="Calibri"/>
              </a:rPr>
              <a:t>livraisons</a:t>
            </a:r>
            <a:endParaRPr sz="2400"/>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6"/>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Agilité vs cascade</a:t>
            </a:r>
            <a:endParaRPr dirty="0"/>
          </a:p>
        </p:txBody>
      </p:sp>
      <p:sp>
        <p:nvSpPr>
          <p:cNvPr id="761" name="Google Shape;761;p7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34</a:t>
            </a:fld>
            <a:endParaRPr/>
          </a:p>
        </p:txBody>
      </p:sp>
      <p:pic>
        <p:nvPicPr>
          <p:cNvPr id="762" name="Google Shape;762;p76"/>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pic>
        <p:nvPicPr>
          <p:cNvPr id="763" name="Google Shape;763;p76"/>
          <p:cNvPicPr preferRelativeResize="0"/>
          <p:nvPr/>
        </p:nvPicPr>
        <p:blipFill rotWithShape="1">
          <a:blip r:embed="rId4">
            <a:alphaModFix/>
          </a:blip>
          <a:srcRect/>
          <a:stretch/>
        </p:blipFill>
        <p:spPr>
          <a:xfrm>
            <a:off x="2405572" y="1302707"/>
            <a:ext cx="6908801" cy="5042065"/>
          </a:xfrm>
          <a:prstGeom prst="rect">
            <a:avLst/>
          </a:prstGeom>
          <a:noFill/>
          <a:ln>
            <a:noFill/>
          </a:ln>
        </p:spPr>
      </p:pic>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77"/>
          <p:cNvPicPr preferRelativeResize="0"/>
          <p:nvPr/>
        </p:nvPicPr>
        <p:blipFill rotWithShape="1">
          <a:blip r:embed="rId3">
            <a:alphaModFix/>
          </a:blip>
          <a:srcRect/>
          <a:stretch/>
        </p:blipFill>
        <p:spPr>
          <a:xfrm>
            <a:off x="1110334" y="1383086"/>
            <a:ext cx="9139909" cy="4277351"/>
          </a:xfrm>
          <a:prstGeom prst="rect">
            <a:avLst/>
          </a:prstGeom>
          <a:noFill/>
          <a:ln>
            <a:noFill/>
          </a:ln>
        </p:spPr>
      </p:pic>
      <p:cxnSp>
        <p:nvCxnSpPr>
          <p:cNvPr id="771" name="Google Shape;771;p77"/>
          <p:cNvCxnSpPr/>
          <p:nvPr/>
        </p:nvCxnSpPr>
        <p:spPr>
          <a:xfrm>
            <a:off x="7618415" y="1383085"/>
            <a:ext cx="0" cy="4277200"/>
          </a:xfrm>
          <a:prstGeom prst="straightConnector1">
            <a:avLst/>
          </a:prstGeom>
          <a:solidFill>
            <a:srgbClr val="F2F2F2"/>
          </a:solidFill>
          <a:ln w="19050" cap="flat" cmpd="sng">
            <a:solidFill>
              <a:srgbClr val="FF0000"/>
            </a:solidFill>
            <a:prstDash val="dash"/>
            <a:round/>
            <a:headEnd type="none" w="sm" len="sm"/>
            <a:tailEnd type="none" w="sm" len="sm"/>
          </a:ln>
        </p:spPr>
      </p:cxnSp>
      <p:sp>
        <p:nvSpPr>
          <p:cNvPr id="772" name="Google Shape;772;p77"/>
          <p:cNvSpPr txBox="1"/>
          <p:nvPr/>
        </p:nvSpPr>
        <p:spPr>
          <a:xfrm>
            <a:off x="6741108" y="963135"/>
            <a:ext cx="2018000" cy="313200"/>
          </a:xfrm>
          <a:prstGeom prst="rect">
            <a:avLst/>
          </a:prstGeom>
          <a:noFill/>
          <a:ln>
            <a:noFill/>
          </a:ln>
        </p:spPr>
        <p:txBody>
          <a:bodyPr spcFirstLastPara="1" wrap="square" lIns="121900" tIns="60933" rIns="121900" bIns="60933" anchor="t" anchorCtr="0">
            <a:noAutofit/>
          </a:bodyPr>
          <a:lstStyle/>
          <a:p>
            <a:r>
              <a:rPr lang="fr" sz="1867">
                <a:solidFill>
                  <a:srgbClr val="FF0000"/>
                </a:solidFill>
                <a:latin typeface="Calibri"/>
                <a:ea typeface="Calibri"/>
                <a:cs typeface="Calibri"/>
                <a:sym typeface="Calibri"/>
              </a:rPr>
              <a:t>Coupe Budgétaire</a:t>
            </a:r>
            <a:endParaRPr sz="2400"/>
          </a:p>
        </p:txBody>
      </p:sp>
      <p:sp>
        <p:nvSpPr>
          <p:cNvPr id="773" name="Google Shape;773;p77"/>
          <p:cNvSpPr txBox="1"/>
          <p:nvPr/>
        </p:nvSpPr>
        <p:spPr>
          <a:xfrm>
            <a:off x="1389540" y="5781655"/>
            <a:ext cx="4892800" cy="532800"/>
          </a:xfrm>
          <a:prstGeom prst="rect">
            <a:avLst/>
          </a:prstGeom>
          <a:noFill/>
          <a:ln>
            <a:noFill/>
          </a:ln>
        </p:spPr>
        <p:txBody>
          <a:bodyPr spcFirstLastPara="1" wrap="square" lIns="121900" tIns="60933" rIns="121900" bIns="60933" anchor="t" anchorCtr="0">
            <a:noAutofit/>
          </a:bodyPr>
          <a:lstStyle/>
          <a:p>
            <a:r>
              <a:rPr lang="fr" sz="1867" dirty="0">
                <a:solidFill>
                  <a:srgbClr val="263147"/>
                </a:solidFill>
                <a:latin typeface="Calibri"/>
                <a:ea typeface="Calibri"/>
                <a:cs typeface="Calibri"/>
                <a:sym typeface="Calibri"/>
              </a:rPr>
              <a:t>Pour passer d’un centre de coût à un centre </a:t>
            </a:r>
            <a:br>
              <a:rPr lang="fr" sz="1867" dirty="0">
                <a:solidFill>
                  <a:srgbClr val="263147"/>
                </a:solidFill>
                <a:latin typeface="Calibri"/>
                <a:ea typeface="Calibri"/>
                <a:cs typeface="Calibri"/>
                <a:sym typeface="Calibri"/>
              </a:rPr>
            </a:br>
            <a:r>
              <a:rPr lang="fr" sz="1867" dirty="0">
                <a:solidFill>
                  <a:srgbClr val="263147"/>
                </a:solidFill>
                <a:latin typeface="Calibri"/>
                <a:ea typeface="Calibri"/>
                <a:cs typeface="Calibri"/>
                <a:sym typeface="Calibri"/>
              </a:rPr>
              <a:t>de profit …</a:t>
            </a:r>
            <a:endParaRPr sz="2400" dirty="0"/>
          </a:p>
        </p:txBody>
      </p:sp>
      <p:sp>
        <p:nvSpPr>
          <p:cNvPr id="774" name="Google Shape;774;p77"/>
          <p:cNvSpPr txBox="1"/>
          <p:nvPr/>
        </p:nvSpPr>
        <p:spPr>
          <a:xfrm>
            <a:off x="6282417" y="5781655"/>
            <a:ext cx="4502400" cy="313200"/>
          </a:xfrm>
          <a:prstGeom prst="rect">
            <a:avLst/>
          </a:prstGeom>
          <a:noFill/>
          <a:ln>
            <a:noFill/>
          </a:ln>
        </p:spPr>
        <p:txBody>
          <a:bodyPr spcFirstLastPara="1" wrap="square" lIns="121900" tIns="60933" rIns="121900" bIns="60933" anchor="t" anchorCtr="0">
            <a:noAutofit/>
          </a:bodyPr>
          <a:lstStyle/>
          <a:p>
            <a:r>
              <a:rPr lang="fr" sz="1867" dirty="0">
                <a:solidFill>
                  <a:srgbClr val="263147"/>
                </a:solidFill>
                <a:latin typeface="Calibri"/>
                <a:ea typeface="Calibri"/>
                <a:cs typeface="Calibri"/>
                <a:sym typeface="Calibri"/>
              </a:rPr>
              <a:t>Pour construire la confiance du Métier …</a:t>
            </a:r>
            <a:endParaRPr sz="2400" dirty="0"/>
          </a:p>
        </p:txBody>
      </p:sp>
      <p:sp>
        <p:nvSpPr>
          <p:cNvPr id="775" name="Google Shape;775;p77"/>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Agilité vs cascade</a:t>
            </a:r>
            <a:endParaRPr dirty="0"/>
          </a:p>
        </p:txBody>
      </p:sp>
      <p:sp>
        <p:nvSpPr>
          <p:cNvPr id="776" name="Google Shape;776;p77"/>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35</a:t>
            </a:fld>
            <a:endParaRPr/>
          </a:p>
        </p:txBody>
      </p:sp>
      <p:pic>
        <p:nvPicPr>
          <p:cNvPr id="777" name="Google Shape;777;p77"/>
          <p:cNvPicPr preferRelativeResize="0"/>
          <p:nvPr/>
        </p:nvPicPr>
        <p:blipFill rotWithShape="1">
          <a:blip r:embed="rId4">
            <a:alphaModFix/>
          </a:blip>
          <a:srcRect b="24953"/>
          <a:stretch/>
        </p:blipFill>
        <p:spPr>
          <a:xfrm>
            <a:off x="11130001" y="6069333"/>
            <a:ext cx="775271" cy="695467"/>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36</a:t>
            </a:fld>
            <a:endParaRPr/>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798" name="Google Shape;798;p79"/>
          <p:cNvSpPr txBox="1"/>
          <p:nvPr/>
        </p:nvSpPr>
        <p:spPr>
          <a:xfrm>
            <a:off x="-63967" y="1420808"/>
            <a:ext cx="6305668" cy="692732"/>
          </a:xfrm>
          <a:prstGeom prst="rect">
            <a:avLst/>
          </a:prstGeom>
          <a:noFill/>
          <a:ln>
            <a:noFill/>
          </a:ln>
        </p:spPr>
        <p:txBody>
          <a:bodyPr spcFirstLastPara="1" wrap="square" lIns="121700" tIns="60833" rIns="121700" bIns="60833" anchor="t" anchorCtr="0">
            <a:noAutofit/>
          </a:bodyPr>
          <a:lstStyle/>
          <a:p>
            <a:r>
              <a:rPr lang="fr" sz="2000" dirty="0">
                <a:solidFill>
                  <a:srgbClr val="4E4641"/>
                </a:solidFill>
                <a:latin typeface="Roboto"/>
                <a:ea typeface="Roboto"/>
                <a:cs typeface="Roboto"/>
                <a:sym typeface="Roboto"/>
              </a:rPr>
              <a:t>Transformation du rôle de ‘chef’ vers un rôle de coach</a:t>
            </a:r>
            <a:endParaRPr sz="2000" dirty="0">
              <a:latin typeface="Roboto"/>
              <a:ea typeface="Roboto"/>
              <a:cs typeface="Roboto"/>
              <a:sym typeface="Roboto"/>
            </a:endParaRPr>
          </a:p>
        </p:txBody>
      </p:sp>
      <p:pic>
        <p:nvPicPr>
          <p:cNvPr id="799" name="Google Shape;799;p79"/>
          <p:cNvPicPr preferRelativeResize="0"/>
          <p:nvPr/>
        </p:nvPicPr>
        <p:blipFill rotWithShape="1">
          <a:blip r:embed="rId4">
            <a:alphaModFix/>
          </a:blip>
          <a:srcRect/>
          <a:stretch/>
        </p:blipFill>
        <p:spPr>
          <a:xfrm rot="5400000" flipH="1">
            <a:off x="2976026" y="1859122"/>
            <a:ext cx="362932" cy="1908000"/>
          </a:xfrm>
          <a:prstGeom prst="rect">
            <a:avLst/>
          </a:prstGeom>
          <a:noFill/>
          <a:ln>
            <a:noFill/>
          </a:ln>
        </p:spPr>
      </p:pic>
      <p:sp>
        <p:nvSpPr>
          <p:cNvPr id="800" name="Google Shape;800;p79"/>
          <p:cNvSpPr/>
          <p:nvPr/>
        </p:nvSpPr>
        <p:spPr>
          <a:xfrm>
            <a:off x="79313"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Commander</a:t>
            </a:r>
            <a:endParaRPr dirty="0">
              <a:solidFill>
                <a:srgbClr val="4E4641"/>
              </a:solidFill>
              <a:latin typeface="Roboto"/>
              <a:ea typeface="Roboto"/>
              <a:cs typeface="Roboto"/>
            </a:endParaRPr>
          </a:p>
        </p:txBody>
      </p:sp>
      <p:sp>
        <p:nvSpPr>
          <p:cNvPr id="801" name="Google Shape;801;p79"/>
          <p:cNvSpPr/>
          <p:nvPr/>
        </p:nvSpPr>
        <p:spPr>
          <a:xfrm>
            <a:off x="4081701"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Faire confiance</a:t>
            </a:r>
            <a:endParaRPr dirty="0">
              <a:solidFill>
                <a:srgbClr val="4E4641"/>
              </a:solidFill>
              <a:latin typeface="Roboto"/>
              <a:ea typeface="Roboto"/>
              <a:cs typeface="Roboto"/>
            </a:endParaRPr>
          </a:p>
        </p:txBody>
      </p:sp>
      <p:pic>
        <p:nvPicPr>
          <p:cNvPr id="802" name="Google Shape;802;p79"/>
          <p:cNvPicPr preferRelativeResize="0"/>
          <p:nvPr/>
        </p:nvPicPr>
        <p:blipFill rotWithShape="1">
          <a:blip r:embed="rId4">
            <a:alphaModFix/>
          </a:blip>
          <a:srcRect/>
          <a:stretch/>
        </p:blipFill>
        <p:spPr>
          <a:xfrm rot="5400000" flipH="1">
            <a:off x="2957873" y="3104960"/>
            <a:ext cx="362932" cy="1908000"/>
          </a:xfrm>
          <a:prstGeom prst="rect">
            <a:avLst/>
          </a:prstGeom>
          <a:noFill/>
          <a:ln>
            <a:noFill/>
          </a:ln>
        </p:spPr>
      </p:pic>
      <p:sp>
        <p:nvSpPr>
          <p:cNvPr id="803" name="Google Shape;803;p79"/>
          <p:cNvSpPr/>
          <p:nvPr/>
        </p:nvSpPr>
        <p:spPr>
          <a:xfrm>
            <a:off x="86211"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Contrôler</a:t>
            </a:r>
            <a:endParaRPr dirty="0">
              <a:solidFill>
                <a:srgbClr val="4E4641"/>
              </a:solidFill>
              <a:latin typeface="Roboto"/>
              <a:ea typeface="Roboto"/>
              <a:cs typeface="Roboto"/>
            </a:endParaRPr>
          </a:p>
        </p:txBody>
      </p:sp>
      <p:sp>
        <p:nvSpPr>
          <p:cNvPr id="804" name="Google Shape;804;p79"/>
          <p:cNvSpPr/>
          <p:nvPr/>
        </p:nvSpPr>
        <p:spPr>
          <a:xfrm>
            <a:off x="4088599"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indent="-456471" algn="ctr"/>
            <a:r>
              <a:rPr lang="fr" dirty="0">
                <a:solidFill>
                  <a:srgbClr val="4E4641"/>
                </a:solidFill>
                <a:latin typeface="Roboto"/>
                <a:ea typeface="Roboto"/>
                <a:cs typeface="Roboto"/>
                <a:sym typeface="Calibri"/>
              </a:rPr>
              <a:t>Faciliter</a:t>
            </a:r>
            <a:endParaRPr dirty="0">
              <a:solidFill>
                <a:srgbClr val="4E4641"/>
              </a:solidFill>
              <a:latin typeface="Roboto"/>
              <a:ea typeface="Roboto"/>
              <a:cs typeface="Roboto"/>
            </a:endParaRPr>
          </a:p>
        </p:txBody>
      </p:sp>
      <p:pic>
        <p:nvPicPr>
          <p:cNvPr id="805" name="Google Shape;805;p79"/>
          <p:cNvPicPr preferRelativeResize="0"/>
          <p:nvPr/>
        </p:nvPicPr>
        <p:blipFill rotWithShape="1">
          <a:blip r:embed="rId4">
            <a:alphaModFix/>
          </a:blip>
          <a:srcRect/>
          <a:stretch/>
        </p:blipFill>
        <p:spPr>
          <a:xfrm rot="5400000" flipH="1">
            <a:off x="2980724" y="4473580"/>
            <a:ext cx="362932" cy="1908000"/>
          </a:xfrm>
          <a:prstGeom prst="rect">
            <a:avLst/>
          </a:prstGeom>
          <a:noFill/>
          <a:ln>
            <a:noFill/>
          </a:ln>
        </p:spPr>
      </p:pic>
      <p:sp>
        <p:nvSpPr>
          <p:cNvPr id="806" name="Google Shape;806;p79"/>
          <p:cNvSpPr/>
          <p:nvPr/>
        </p:nvSpPr>
        <p:spPr>
          <a:xfrm>
            <a:off x="96540"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Diriger</a:t>
            </a:r>
            <a:endParaRPr dirty="0">
              <a:solidFill>
                <a:srgbClr val="4E4641"/>
              </a:solidFill>
              <a:latin typeface="Roboto"/>
              <a:ea typeface="Roboto"/>
              <a:cs typeface="Roboto"/>
            </a:endParaRPr>
          </a:p>
        </p:txBody>
      </p:sp>
      <p:sp>
        <p:nvSpPr>
          <p:cNvPr id="807" name="Google Shape;807;p79"/>
          <p:cNvSpPr/>
          <p:nvPr/>
        </p:nvSpPr>
        <p:spPr>
          <a:xfrm>
            <a:off x="4098925"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Accompagner</a:t>
            </a:r>
            <a:endParaRPr dirty="0">
              <a:solidFill>
                <a:srgbClr val="4E4641"/>
              </a:solidFill>
              <a:latin typeface="Roboto"/>
              <a:ea typeface="Roboto"/>
              <a:cs typeface="Roboto"/>
            </a:endParaRPr>
          </a:p>
        </p:txBody>
      </p:sp>
      <p:sp>
        <p:nvSpPr>
          <p:cNvPr id="813" name="Google Shape;813;p79"/>
          <p:cNvSpPr txBox="1"/>
          <p:nvPr/>
        </p:nvSpPr>
        <p:spPr>
          <a:xfrm>
            <a:off x="855405" y="5914538"/>
            <a:ext cx="11216049" cy="469600"/>
          </a:xfrm>
          <a:prstGeom prst="rect">
            <a:avLst/>
          </a:prstGeom>
          <a:noFill/>
          <a:ln>
            <a:noFill/>
          </a:ln>
        </p:spPr>
        <p:txBody>
          <a:bodyPr spcFirstLastPara="1" wrap="square" lIns="121700" tIns="60833" rIns="121700" bIns="60833" anchor="t" anchorCtr="0">
            <a:noAutofit/>
          </a:bodyPr>
          <a:lstStyle/>
          <a:p>
            <a:r>
              <a:rPr lang="fr" sz="2000" dirty="0">
                <a:solidFill>
                  <a:srgbClr val="4E4641"/>
                </a:solidFill>
                <a:latin typeface="Roboto"/>
                <a:ea typeface="Roboto"/>
                <a:cs typeface="Roboto"/>
                <a:sym typeface="Calibri"/>
              </a:rPr>
              <a:t>Cette transition se fait par un changement de </a:t>
            </a:r>
            <a:r>
              <a:rPr lang="fr" sz="2000" b="1" dirty="0">
                <a:solidFill>
                  <a:srgbClr val="4E4641"/>
                </a:solidFill>
                <a:latin typeface="Roboto"/>
                <a:ea typeface="Roboto"/>
                <a:cs typeface="Roboto"/>
                <a:sym typeface="Calibri"/>
              </a:rPr>
              <a:t>culture</a:t>
            </a:r>
            <a:r>
              <a:rPr lang="fr" sz="2000" dirty="0">
                <a:solidFill>
                  <a:srgbClr val="4E4641"/>
                </a:solidFill>
                <a:latin typeface="Roboto"/>
                <a:ea typeface="Roboto"/>
                <a:cs typeface="Roboto"/>
                <a:sym typeface="Calibri"/>
              </a:rPr>
              <a:t>, l’adoption d’un </a:t>
            </a:r>
            <a:r>
              <a:rPr lang="fr" sz="2000" b="1" dirty="0">
                <a:solidFill>
                  <a:srgbClr val="4E4641"/>
                </a:solidFill>
                <a:latin typeface="Roboto"/>
                <a:ea typeface="Roboto"/>
                <a:cs typeface="Roboto"/>
                <a:sym typeface="Calibri"/>
              </a:rPr>
              <a:t>nouveau paradigme</a:t>
            </a:r>
            <a:r>
              <a:rPr lang="fr" sz="2000" dirty="0">
                <a:solidFill>
                  <a:srgbClr val="4E4641"/>
                </a:solidFill>
                <a:latin typeface="Roboto"/>
                <a:ea typeface="Roboto"/>
                <a:cs typeface="Roboto"/>
                <a:sym typeface="Calibri"/>
              </a:rPr>
              <a:t>.</a:t>
            </a:r>
            <a:endParaRPr sz="2000" dirty="0">
              <a:solidFill>
                <a:srgbClr val="4E4641"/>
              </a:solidFill>
              <a:latin typeface="Roboto"/>
              <a:ea typeface="Roboto"/>
              <a:cs typeface="Roboto"/>
            </a:endParaRPr>
          </a:p>
        </p:txBody>
      </p:sp>
      <p:sp>
        <p:nvSpPr>
          <p:cNvPr id="3" name="Titre 2">
            <a:extLst>
              <a:ext uri="{FF2B5EF4-FFF2-40B4-BE49-F238E27FC236}">
                <a16:creationId xmlns:a16="http://schemas.microsoft.com/office/drawing/2014/main" id="{CC2B41F2-2FA9-C1E5-243B-154B80B1164A}"/>
              </a:ext>
            </a:extLst>
          </p:cNvPr>
          <p:cNvSpPr>
            <a:spLocks noGrp="1"/>
          </p:cNvSpPr>
          <p:nvPr>
            <p:ph type="title"/>
          </p:nvPr>
        </p:nvSpPr>
        <p:spPr/>
        <p:txBody>
          <a:bodyPr/>
          <a:lstStyle/>
          <a:p>
            <a:r>
              <a:rPr lang="fr" sz="4000" dirty="0"/>
              <a:t>Agilité vs cascade</a:t>
            </a:r>
            <a:endParaRPr lang="fr-FR" dirty="0"/>
          </a:p>
        </p:txBody>
      </p:sp>
      <p:pic>
        <p:nvPicPr>
          <p:cNvPr id="6" name="Image 5">
            <a:extLst>
              <a:ext uri="{FF2B5EF4-FFF2-40B4-BE49-F238E27FC236}">
                <a16:creationId xmlns:a16="http://schemas.microsoft.com/office/drawing/2014/main" id="{B443A374-3B46-D7E4-968E-908136E9A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747" y="1678487"/>
            <a:ext cx="5512812" cy="3204000"/>
          </a:xfrm>
          <a:prstGeom prst="rect">
            <a:avLst/>
          </a:prstGeom>
        </p:spPr>
      </p:pic>
      <p:cxnSp>
        <p:nvCxnSpPr>
          <p:cNvPr id="8" name="Connecteur droit 7">
            <a:extLst>
              <a:ext uri="{FF2B5EF4-FFF2-40B4-BE49-F238E27FC236}">
                <a16:creationId xmlns:a16="http://schemas.microsoft.com/office/drawing/2014/main" id="{B53B1B87-7126-A3C6-ED76-32A5658C4F81}"/>
              </a:ext>
            </a:extLst>
          </p:cNvPr>
          <p:cNvCxnSpPr/>
          <p:nvPr/>
        </p:nvCxnSpPr>
        <p:spPr>
          <a:xfrm>
            <a:off x="6576164" y="1342981"/>
            <a:ext cx="0" cy="4464000"/>
          </a:xfrm>
          <a:prstGeom prst="line">
            <a:avLst/>
          </a:prstGeom>
          <a:ln/>
        </p:spPr>
        <p:style>
          <a:lnRef idx="1">
            <a:schemeClr val="accent3"/>
          </a:lnRef>
          <a:fillRef idx="0">
            <a:schemeClr val="accent3"/>
          </a:fillRef>
          <a:effectRef idx="0">
            <a:schemeClr val="accent3"/>
          </a:effectRef>
          <a:fontRef idx="minor">
            <a:schemeClr val="tx1"/>
          </a:fontRef>
        </p:style>
      </p:cxnSp>
      <p:sp>
        <p:nvSpPr>
          <p:cNvPr id="10" name="ZoneTexte 9">
            <a:extLst>
              <a:ext uri="{FF2B5EF4-FFF2-40B4-BE49-F238E27FC236}">
                <a16:creationId xmlns:a16="http://schemas.microsoft.com/office/drawing/2014/main" id="{862311E0-F537-6812-57D6-3DDF53B7EAED}"/>
              </a:ext>
            </a:extLst>
          </p:cNvPr>
          <p:cNvSpPr txBox="1"/>
          <p:nvPr/>
        </p:nvSpPr>
        <p:spPr>
          <a:xfrm>
            <a:off x="7144271" y="4954928"/>
            <a:ext cx="4605944" cy="584775"/>
          </a:xfrm>
          <a:prstGeom prst="rect">
            <a:avLst/>
          </a:prstGeom>
          <a:noFill/>
        </p:spPr>
        <p:txBody>
          <a:bodyPr wrap="square">
            <a:spAutoFit/>
          </a:bodyPr>
          <a:lstStyle/>
          <a:p>
            <a:pPr algn="ctr"/>
            <a:r>
              <a:rPr lang="fr" sz="1600" b="1" dirty="0">
                <a:solidFill>
                  <a:srgbClr val="FF0000"/>
                </a:solidFill>
                <a:latin typeface="Roboto"/>
                <a:ea typeface="Roboto"/>
                <a:cs typeface="Roboto"/>
                <a:sym typeface="Roboto"/>
              </a:rPr>
              <a:t>Représentation de l’évolution </a:t>
            </a:r>
          </a:p>
          <a:p>
            <a:pPr algn="ctr"/>
            <a:r>
              <a:rPr lang="fr" sz="1600" b="1" dirty="0">
                <a:solidFill>
                  <a:srgbClr val="FF0000"/>
                </a:solidFill>
                <a:latin typeface="Roboto"/>
                <a:ea typeface="Roboto"/>
                <a:cs typeface="Roboto"/>
                <a:sym typeface="Roboto"/>
              </a:rPr>
              <a:t>du rôle de ‘chef’ vers un rôle de coach</a:t>
            </a:r>
            <a:endParaRPr lang="fr-FR" sz="1600" b="1" dirty="0">
              <a:solidFill>
                <a:srgbClr val="FF0000"/>
              </a:solidFill>
            </a:endParaRPr>
          </a:p>
        </p:txBody>
      </p:sp>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37</a:t>
            </a:fld>
            <a:endParaRPr/>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798" name="Google Shape;798;p79"/>
          <p:cNvSpPr txBox="1"/>
          <p:nvPr/>
        </p:nvSpPr>
        <p:spPr>
          <a:xfrm>
            <a:off x="-63967" y="1420808"/>
            <a:ext cx="6305668" cy="692732"/>
          </a:xfrm>
          <a:prstGeom prst="rect">
            <a:avLst/>
          </a:prstGeom>
          <a:noFill/>
          <a:ln>
            <a:noFill/>
          </a:ln>
        </p:spPr>
        <p:txBody>
          <a:bodyPr spcFirstLastPara="1" wrap="square" lIns="121700" tIns="60833" rIns="121700" bIns="60833" anchor="t" anchorCtr="0">
            <a:noAutofit/>
          </a:bodyPr>
          <a:lstStyle/>
          <a:p>
            <a:pPr marL="0" marR="0" lvl="0" indent="0" algn="ctr" rtl="0">
              <a:spcBef>
                <a:spcPts val="0"/>
              </a:spcBef>
              <a:spcAft>
                <a:spcPts val="0"/>
              </a:spcAft>
              <a:buNone/>
            </a:pPr>
            <a:r>
              <a:rPr lang="fr-FR" sz="2000" dirty="0">
                <a:solidFill>
                  <a:srgbClr val="4E4641"/>
                </a:solidFill>
                <a:latin typeface="Roboto"/>
                <a:ea typeface="Roboto"/>
                <a:cs typeface="Roboto"/>
                <a:sym typeface="Roboto"/>
              </a:rPr>
              <a:t>Changement dans le rôle du client</a:t>
            </a:r>
            <a:endParaRPr lang="fr-FR" sz="2000" dirty="0">
              <a:latin typeface="Roboto"/>
              <a:ea typeface="Roboto"/>
              <a:cs typeface="Roboto"/>
              <a:sym typeface="Roboto"/>
            </a:endParaRPr>
          </a:p>
        </p:txBody>
      </p:sp>
      <p:pic>
        <p:nvPicPr>
          <p:cNvPr id="799" name="Google Shape;799;p79"/>
          <p:cNvPicPr preferRelativeResize="0"/>
          <p:nvPr/>
        </p:nvPicPr>
        <p:blipFill rotWithShape="1">
          <a:blip r:embed="rId4">
            <a:alphaModFix/>
          </a:blip>
          <a:srcRect/>
          <a:stretch/>
        </p:blipFill>
        <p:spPr>
          <a:xfrm rot="5400000" flipH="1">
            <a:off x="2976026" y="1859122"/>
            <a:ext cx="362932" cy="1908000"/>
          </a:xfrm>
          <a:prstGeom prst="rect">
            <a:avLst/>
          </a:prstGeom>
          <a:noFill/>
          <a:ln>
            <a:noFill/>
          </a:ln>
        </p:spPr>
      </p:pic>
      <p:sp>
        <p:nvSpPr>
          <p:cNvPr id="800" name="Google Shape;800;p79"/>
          <p:cNvSpPr/>
          <p:nvPr/>
        </p:nvSpPr>
        <p:spPr>
          <a:xfrm>
            <a:off x="79313"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Commander</a:t>
            </a:r>
            <a:endParaRPr dirty="0">
              <a:solidFill>
                <a:srgbClr val="4E4641"/>
              </a:solidFill>
              <a:latin typeface="Roboto"/>
              <a:ea typeface="Roboto"/>
              <a:cs typeface="Roboto"/>
            </a:endParaRPr>
          </a:p>
        </p:txBody>
      </p:sp>
      <p:sp>
        <p:nvSpPr>
          <p:cNvPr id="801" name="Google Shape;801;p79"/>
          <p:cNvSpPr/>
          <p:nvPr/>
        </p:nvSpPr>
        <p:spPr>
          <a:xfrm>
            <a:off x="4081701"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Co-construire</a:t>
            </a:r>
            <a:endParaRPr dirty="0">
              <a:solidFill>
                <a:srgbClr val="4E4641"/>
              </a:solidFill>
              <a:latin typeface="Roboto"/>
              <a:ea typeface="Roboto"/>
              <a:cs typeface="Roboto"/>
            </a:endParaRPr>
          </a:p>
        </p:txBody>
      </p:sp>
      <p:pic>
        <p:nvPicPr>
          <p:cNvPr id="802" name="Google Shape;802;p79"/>
          <p:cNvPicPr preferRelativeResize="0"/>
          <p:nvPr/>
        </p:nvPicPr>
        <p:blipFill rotWithShape="1">
          <a:blip r:embed="rId4">
            <a:alphaModFix/>
          </a:blip>
          <a:srcRect/>
          <a:stretch/>
        </p:blipFill>
        <p:spPr>
          <a:xfrm rot="5400000" flipH="1">
            <a:off x="2957873" y="3104960"/>
            <a:ext cx="362932" cy="1908000"/>
          </a:xfrm>
          <a:prstGeom prst="rect">
            <a:avLst/>
          </a:prstGeom>
          <a:noFill/>
          <a:ln>
            <a:noFill/>
          </a:ln>
        </p:spPr>
      </p:pic>
      <p:sp>
        <p:nvSpPr>
          <p:cNvPr id="803" name="Google Shape;803;p79"/>
          <p:cNvSpPr/>
          <p:nvPr/>
        </p:nvSpPr>
        <p:spPr>
          <a:xfrm>
            <a:off x="86211"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Spéficier</a:t>
            </a:r>
            <a:endParaRPr dirty="0">
              <a:solidFill>
                <a:srgbClr val="4E4641"/>
              </a:solidFill>
              <a:latin typeface="Roboto"/>
              <a:ea typeface="Roboto"/>
              <a:cs typeface="Roboto"/>
            </a:endParaRPr>
          </a:p>
        </p:txBody>
      </p:sp>
      <p:sp>
        <p:nvSpPr>
          <p:cNvPr id="804" name="Google Shape;804;p79"/>
          <p:cNvSpPr/>
          <p:nvPr/>
        </p:nvSpPr>
        <p:spPr>
          <a:xfrm>
            <a:off x="4088599"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indent="-456471" algn="ctr"/>
            <a:r>
              <a:rPr lang="fr" dirty="0">
                <a:solidFill>
                  <a:srgbClr val="4E4641"/>
                </a:solidFill>
                <a:latin typeface="Roboto"/>
                <a:ea typeface="Roboto"/>
                <a:cs typeface="Roboto"/>
                <a:sym typeface="Calibri"/>
              </a:rPr>
              <a:t>Echanger</a:t>
            </a:r>
            <a:endParaRPr dirty="0">
              <a:solidFill>
                <a:srgbClr val="4E4641"/>
              </a:solidFill>
              <a:latin typeface="Roboto"/>
              <a:ea typeface="Roboto"/>
              <a:cs typeface="Roboto"/>
            </a:endParaRPr>
          </a:p>
        </p:txBody>
      </p:sp>
      <p:pic>
        <p:nvPicPr>
          <p:cNvPr id="805" name="Google Shape;805;p79"/>
          <p:cNvPicPr preferRelativeResize="0"/>
          <p:nvPr/>
        </p:nvPicPr>
        <p:blipFill rotWithShape="1">
          <a:blip r:embed="rId4">
            <a:alphaModFix/>
          </a:blip>
          <a:srcRect/>
          <a:stretch/>
        </p:blipFill>
        <p:spPr>
          <a:xfrm rot="5400000" flipH="1">
            <a:off x="2980724" y="4473580"/>
            <a:ext cx="362932" cy="1908000"/>
          </a:xfrm>
          <a:prstGeom prst="rect">
            <a:avLst/>
          </a:prstGeom>
          <a:noFill/>
          <a:ln>
            <a:noFill/>
          </a:ln>
        </p:spPr>
      </p:pic>
      <p:sp>
        <p:nvSpPr>
          <p:cNvPr id="806" name="Google Shape;806;p79"/>
          <p:cNvSpPr/>
          <p:nvPr/>
        </p:nvSpPr>
        <p:spPr>
          <a:xfrm>
            <a:off x="96540"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Diriger</a:t>
            </a:r>
            <a:endParaRPr dirty="0">
              <a:solidFill>
                <a:srgbClr val="4E4641"/>
              </a:solidFill>
              <a:latin typeface="Roboto"/>
              <a:ea typeface="Roboto"/>
              <a:cs typeface="Roboto"/>
            </a:endParaRPr>
          </a:p>
        </p:txBody>
      </p:sp>
      <p:sp>
        <p:nvSpPr>
          <p:cNvPr id="807" name="Google Shape;807;p79"/>
          <p:cNvSpPr/>
          <p:nvPr/>
        </p:nvSpPr>
        <p:spPr>
          <a:xfrm>
            <a:off x="4098925"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Accompagner</a:t>
            </a:r>
            <a:endParaRPr dirty="0">
              <a:solidFill>
                <a:srgbClr val="4E4641"/>
              </a:solidFill>
              <a:latin typeface="Roboto"/>
              <a:ea typeface="Roboto"/>
              <a:cs typeface="Roboto"/>
            </a:endParaRPr>
          </a:p>
        </p:txBody>
      </p:sp>
      <p:sp>
        <p:nvSpPr>
          <p:cNvPr id="813" name="Google Shape;813;p79"/>
          <p:cNvSpPr txBox="1"/>
          <p:nvPr/>
        </p:nvSpPr>
        <p:spPr>
          <a:xfrm>
            <a:off x="855405" y="5914538"/>
            <a:ext cx="11216049" cy="469600"/>
          </a:xfrm>
          <a:prstGeom prst="rect">
            <a:avLst/>
          </a:prstGeom>
          <a:noFill/>
          <a:ln>
            <a:noFill/>
          </a:ln>
        </p:spPr>
        <p:txBody>
          <a:bodyPr spcFirstLastPara="1" wrap="square" lIns="121700" tIns="60833" rIns="121700" bIns="60833" anchor="t" anchorCtr="0">
            <a:noAutofit/>
          </a:bodyPr>
          <a:lstStyle/>
          <a:p>
            <a:r>
              <a:rPr lang="fr" sz="2000" dirty="0">
                <a:solidFill>
                  <a:srgbClr val="4E4641"/>
                </a:solidFill>
                <a:latin typeface="Roboto"/>
                <a:ea typeface="Roboto"/>
                <a:cs typeface="Roboto"/>
                <a:sym typeface="Calibri"/>
              </a:rPr>
              <a:t>Cette transition se fait par un changement de </a:t>
            </a:r>
            <a:r>
              <a:rPr lang="fr" sz="2000" b="1" dirty="0">
                <a:solidFill>
                  <a:srgbClr val="4E4641"/>
                </a:solidFill>
                <a:latin typeface="Roboto"/>
                <a:ea typeface="Roboto"/>
                <a:cs typeface="Roboto"/>
                <a:sym typeface="Calibri"/>
              </a:rPr>
              <a:t>culture</a:t>
            </a:r>
            <a:r>
              <a:rPr lang="fr" sz="2000" dirty="0">
                <a:solidFill>
                  <a:srgbClr val="4E4641"/>
                </a:solidFill>
                <a:latin typeface="Roboto"/>
                <a:ea typeface="Roboto"/>
                <a:cs typeface="Roboto"/>
                <a:sym typeface="Calibri"/>
              </a:rPr>
              <a:t>, l’adoption d’un </a:t>
            </a:r>
            <a:r>
              <a:rPr lang="fr" sz="2000" b="1" dirty="0">
                <a:solidFill>
                  <a:srgbClr val="4E4641"/>
                </a:solidFill>
                <a:latin typeface="Roboto"/>
                <a:ea typeface="Roboto"/>
                <a:cs typeface="Roboto"/>
                <a:sym typeface="Calibri"/>
              </a:rPr>
              <a:t>nouveau paradigme</a:t>
            </a:r>
            <a:r>
              <a:rPr lang="fr" sz="2000" dirty="0">
                <a:solidFill>
                  <a:srgbClr val="4E4641"/>
                </a:solidFill>
                <a:latin typeface="Roboto"/>
                <a:ea typeface="Roboto"/>
                <a:cs typeface="Roboto"/>
                <a:sym typeface="Calibri"/>
              </a:rPr>
              <a:t>.</a:t>
            </a:r>
            <a:endParaRPr sz="2000" dirty="0">
              <a:solidFill>
                <a:srgbClr val="4E4641"/>
              </a:solidFill>
              <a:latin typeface="Roboto"/>
              <a:ea typeface="Roboto"/>
              <a:cs typeface="Roboto"/>
            </a:endParaRPr>
          </a:p>
        </p:txBody>
      </p:sp>
      <p:sp>
        <p:nvSpPr>
          <p:cNvPr id="3" name="Titre 2">
            <a:extLst>
              <a:ext uri="{FF2B5EF4-FFF2-40B4-BE49-F238E27FC236}">
                <a16:creationId xmlns:a16="http://schemas.microsoft.com/office/drawing/2014/main" id="{CC2B41F2-2FA9-C1E5-243B-154B80B1164A}"/>
              </a:ext>
            </a:extLst>
          </p:cNvPr>
          <p:cNvSpPr>
            <a:spLocks noGrp="1"/>
          </p:cNvSpPr>
          <p:nvPr>
            <p:ph type="title"/>
          </p:nvPr>
        </p:nvSpPr>
        <p:spPr/>
        <p:txBody>
          <a:bodyPr/>
          <a:lstStyle/>
          <a:p>
            <a:r>
              <a:rPr lang="fr" sz="4000" dirty="0"/>
              <a:t>Agilité vs cascade</a:t>
            </a:r>
            <a:endParaRPr lang="fr-FR" dirty="0"/>
          </a:p>
        </p:txBody>
      </p:sp>
      <p:cxnSp>
        <p:nvCxnSpPr>
          <p:cNvPr id="8" name="Connecteur droit 7">
            <a:extLst>
              <a:ext uri="{FF2B5EF4-FFF2-40B4-BE49-F238E27FC236}">
                <a16:creationId xmlns:a16="http://schemas.microsoft.com/office/drawing/2014/main" id="{B53B1B87-7126-A3C6-ED76-32A5658C4F81}"/>
              </a:ext>
            </a:extLst>
          </p:cNvPr>
          <p:cNvCxnSpPr/>
          <p:nvPr/>
        </p:nvCxnSpPr>
        <p:spPr>
          <a:xfrm>
            <a:off x="6576164" y="1342981"/>
            <a:ext cx="0" cy="4464000"/>
          </a:xfrm>
          <a:prstGeom prst="line">
            <a:avLst/>
          </a:prstGeom>
          <a:ln/>
        </p:spPr>
        <p:style>
          <a:lnRef idx="1">
            <a:schemeClr val="accent3"/>
          </a:lnRef>
          <a:fillRef idx="0">
            <a:schemeClr val="accent3"/>
          </a:fillRef>
          <a:effectRef idx="0">
            <a:schemeClr val="accent3"/>
          </a:effectRef>
          <a:fontRef idx="minor">
            <a:schemeClr val="tx1"/>
          </a:fontRef>
        </p:style>
      </p:cxnSp>
      <p:pic>
        <p:nvPicPr>
          <p:cNvPr id="5122" name="Picture 2" descr="Customer Experience vs. Customer Engagement">
            <a:extLst>
              <a:ext uri="{FF2B5EF4-FFF2-40B4-BE49-F238E27FC236}">
                <a16:creationId xmlns:a16="http://schemas.microsoft.com/office/drawing/2014/main" id="{4272A22A-424E-D809-0503-F1E7C3B80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878" y="1777935"/>
            <a:ext cx="5379576" cy="280933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8E3BCF1-6060-AC97-F094-DEE1538203AE}"/>
              </a:ext>
            </a:extLst>
          </p:cNvPr>
          <p:cNvSpPr txBox="1"/>
          <p:nvPr/>
        </p:nvSpPr>
        <p:spPr>
          <a:xfrm>
            <a:off x="7181849" y="4806173"/>
            <a:ext cx="4605944" cy="584775"/>
          </a:xfrm>
          <a:prstGeom prst="rect">
            <a:avLst/>
          </a:prstGeom>
          <a:noFill/>
        </p:spPr>
        <p:txBody>
          <a:bodyPr wrap="square">
            <a:spAutoFit/>
          </a:bodyPr>
          <a:lstStyle/>
          <a:p>
            <a:pPr algn="ctr"/>
            <a:r>
              <a:rPr lang="fr" sz="1600" b="1" dirty="0">
                <a:solidFill>
                  <a:srgbClr val="FF0000"/>
                </a:solidFill>
                <a:latin typeface="Roboto"/>
                <a:ea typeface="Roboto"/>
                <a:cs typeface="Roboto"/>
                <a:sym typeface="Roboto"/>
              </a:rPr>
              <a:t>Le client est présent tout au long de la production</a:t>
            </a:r>
            <a:endParaRPr lang="fr-FR" sz="1600" b="1" dirty="0">
              <a:solidFill>
                <a:srgbClr val="FF0000"/>
              </a:solidFill>
            </a:endParaRPr>
          </a:p>
        </p:txBody>
      </p:sp>
    </p:spTree>
    <p:extLst>
      <p:ext uri="{BB962C8B-B14F-4D97-AF65-F5344CB8AC3E}">
        <p14:creationId xmlns:p14="http://schemas.microsoft.com/office/powerpoint/2010/main" val="1086088901"/>
      </p:ext>
    </p:extLst>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38</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798" name="Google Shape;798;p79"/>
          <p:cNvSpPr txBox="1"/>
          <p:nvPr/>
        </p:nvSpPr>
        <p:spPr>
          <a:xfrm>
            <a:off x="-63967" y="1420808"/>
            <a:ext cx="6305668" cy="692732"/>
          </a:xfrm>
          <a:prstGeom prst="rect">
            <a:avLst/>
          </a:prstGeom>
          <a:noFill/>
          <a:ln>
            <a:noFill/>
          </a:ln>
        </p:spPr>
        <p:txBody>
          <a:bodyPr spcFirstLastPara="1" wrap="square" lIns="121700" tIns="60833" rIns="121700" bIns="60833" anchor="t" anchorCtr="0">
            <a:noAutofit/>
          </a:bodyPr>
          <a:lstStyle/>
          <a:p>
            <a:pPr algn="ctr"/>
            <a:r>
              <a:rPr lang="fr-FR" sz="2000" dirty="0">
                <a:solidFill>
                  <a:srgbClr val="4E4641"/>
                </a:solidFill>
                <a:latin typeface="Roboto"/>
                <a:ea typeface="Roboto"/>
                <a:cs typeface="Roboto"/>
                <a:sym typeface="Calibri"/>
              </a:rPr>
              <a:t>Transformation du rôle de développeur</a:t>
            </a:r>
            <a:endParaRPr lang="fr-FR" sz="2000" dirty="0">
              <a:solidFill>
                <a:srgbClr val="4E4641"/>
              </a:solidFill>
              <a:latin typeface="Roboto"/>
              <a:ea typeface="Roboto"/>
              <a:cs typeface="Roboto"/>
            </a:endParaRPr>
          </a:p>
        </p:txBody>
      </p:sp>
      <p:pic>
        <p:nvPicPr>
          <p:cNvPr id="799" name="Google Shape;799;p79"/>
          <p:cNvPicPr preferRelativeResize="0"/>
          <p:nvPr/>
        </p:nvPicPr>
        <p:blipFill rotWithShape="1">
          <a:blip r:embed="rId4">
            <a:alphaModFix/>
          </a:blip>
          <a:srcRect/>
          <a:stretch/>
        </p:blipFill>
        <p:spPr>
          <a:xfrm rot="5400000" flipH="1">
            <a:off x="2976026" y="1859122"/>
            <a:ext cx="362932" cy="1908000"/>
          </a:xfrm>
          <a:prstGeom prst="rect">
            <a:avLst/>
          </a:prstGeom>
          <a:noFill/>
          <a:ln>
            <a:noFill/>
          </a:ln>
        </p:spPr>
      </p:pic>
      <p:sp>
        <p:nvSpPr>
          <p:cNvPr id="800" name="Google Shape;800;p79"/>
          <p:cNvSpPr/>
          <p:nvPr/>
        </p:nvSpPr>
        <p:spPr>
          <a:xfrm>
            <a:off x="79313"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Exécuter</a:t>
            </a:r>
            <a:endParaRPr dirty="0">
              <a:solidFill>
                <a:srgbClr val="4E4641"/>
              </a:solidFill>
              <a:latin typeface="Roboto"/>
              <a:ea typeface="Roboto"/>
              <a:cs typeface="Roboto"/>
            </a:endParaRPr>
          </a:p>
        </p:txBody>
      </p:sp>
      <p:sp>
        <p:nvSpPr>
          <p:cNvPr id="801" name="Google Shape;801;p79"/>
          <p:cNvSpPr/>
          <p:nvPr/>
        </p:nvSpPr>
        <p:spPr>
          <a:xfrm>
            <a:off x="4081701" y="221676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Produire</a:t>
            </a:r>
            <a:endParaRPr dirty="0">
              <a:solidFill>
                <a:srgbClr val="4E4641"/>
              </a:solidFill>
              <a:latin typeface="Roboto"/>
              <a:ea typeface="Roboto"/>
              <a:cs typeface="Roboto"/>
            </a:endParaRPr>
          </a:p>
        </p:txBody>
      </p:sp>
      <p:pic>
        <p:nvPicPr>
          <p:cNvPr id="802" name="Google Shape;802;p79"/>
          <p:cNvPicPr preferRelativeResize="0"/>
          <p:nvPr/>
        </p:nvPicPr>
        <p:blipFill rotWithShape="1">
          <a:blip r:embed="rId4">
            <a:alphaModFix/>
          </a:blip>
          <a:srcRect/>
          <a:stretch/>
        </p:blipFill>
        <p:spPr>
          <a:xfrm rot="5400000" flipH="1">
            <a:off x="2957873" y="3104960"/>
            <a:ext cx="362932" cy="1908000"/>
          </a:xfrm>
          <a:prstGeom prst="rect">
            <a:avLst/>
          </a:prstGeom>
          <a:noFill/>
          <a:ln>
            <a:noFill/>
          </a:ln>
        </p:spPr>
      </p:pic>
      <p:sp>
        <p:nvSpPr>
          <p:cNvPr id="803" name="Google Shape;803;p79"/>
          <p:cNvSpPr/>
          <p:nvPr/>
        </p:nvSpPr>
        <p:spPr>
          <a:xfrm>
            <a:off x="86211"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Impliquer en fin</a:t>
            </a:r>
            <a:endParaRPr dirty="0">
              <a:solidFill>
                <a:srgbClr val="4E4641"/>
              </a:solidFill>
              <a:latin typeface="Roboto"/>
              <a:ea typeface="Roboto"/>
              <a:cs typeface="Roboto"/>
            </a:endParaRPr>
          </a:p>
        </p:txBody>
      </p:sp>
      <p:sp>
        <p:nvSpPr>
          <p:cNvPr id="804" name="Google Shape;804;p79"/>
          <p:cNvSpPr/>
          <p:nvPr/>
        </p:nvSpPr>
        <p:spPr>
          <a:xfrm>
            <a:off x="4088599" y="3512704"/>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indent="-456471" algn="ctr"/>
            <a:r>
              <a:rPr lang="fr" dirty="0">
                <a:solidFill>
                  <a:srgbClr val="4E4641"/>
                </a:solidFill>
                <a:latin typeface="Roboto"/>
                <a:ea typeface="Roboto"/>
                <a:cs typeface="Roboto"/>
                <a:sym typeface="Calibri"/>
              </a:rPr>
              <a:t>Impliquer dans tout le processus</a:t>
            </a:r>
            <a:endParaRPr dirty="0">
              <a:solidFill>
                <a:srgbClr val="4E4641"/>
              </a:solidFill>
              <a:latin typeface="Roboto"/>
              <a:ea typeface="Roboto"/>
              <a:cs typeface="Roboto"/>
            </a:endParaRPr>
          </a:p>
        </p:txBody>
      </p:sp>
      <p:pic>
        <p:nvPicPr>
          <p:cNvPr id="805" name="Google Shape;805;p79"/>
          <p:cNvPicPr preferRelativeResize="0"/>
          <p:nvPr/>
        </p:nvPicPr>
        <p:blipFill rotWithShape="1">
          <a:blip r:embed="rId4">
            <a:alphaModFix/>
          </a:blip>
          <a:srcRect/>
          <a:stretch/>
        </p:blipFill>
        <p:spPr>
          <a:xfrm rot="5400000" flipH="1">
            <a:off x="2980724" y="4473580"/>
            <a:ext cx="362932" cy="1908000"/>
          </a:xfrm>
          <a:prstGeom prst="rect">
            <a:avLst/>
          </a:prstGeom>
          <a:noFill/>
          <a:ln>
            <a:noFill/>
          </a:ln>
        </p:spPr>
      </p:pic>
      <p:sp>
        <p:nvSpPr>
          <p:cNvPr id="806" name="Google Shape;806;p79"/>
          <p:cNvSpPr/>
          <p:nvPr/>
        </p:nvSpPr>
        <p:spPr>
          <a:xfrm>
            <a:off x="96540"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Open Sans"/>
              </a:rPr>
              <a:t>Main-d’oeuvre</a:t>
            </a:r>
            <a:endParaRPr dirty="0">
              <a:solidFill>
                <a:srgbClr val="4E4641"/>
              </a:solidFill>
              <a:latin typeface="Roboto"/>
              <a:ea typeface="Roboto"/>
              <a:cs typeface="Roboto"/>
            </a:endParaRPr>
          </a:p>
        </p:txBody>
      </p:sp>
      <p:sp>
        <p:nvSpPr>
          <p:cNvPr id="807" name="Google Shape;807;p79"/>
          <p:cNvSpPr/>
          <p:nvPr/>
        </p:nvSpPr>
        <p:spPr>
          <a:xfrm>
            <a:off x="4098925" y="4806173"/>
            <a:ext cx="2160000" cy="756000"/>
          </a:xfrm>
          <a:custGeom>
            <a:avLst/>
            <a:gdLst/>
            <a:ahLst/>
            <a:cxnLst/>
            <a:rect l="l" t="t" r="r" b="b"/>
            <a:pathLst>
              <a:path w="300" h="209" extrusionOk="0">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0070C0"/>
          </a:solidFill>
          <a:ln w="9525" cap="flat" cmpd="sng">
            <a:solidFill>
              <a:srgbClr val="0070C0"/>
            </a:solidFill>
            <a:prstDash val="solid"/>
            <a:round/>
            <a:headEnd type="none" w="sm" len="sm"/>
            <a:tailEnd type="none" w="sm" len="sm"/>
          </a:ln>
        </p:spPr>
        <p:txBody>
          <a:bodyPr spcFirstLastPara="1" wrap="square" lIns="47967" tIns="47967" rIns="47967" bIns="47967" anchor="ctr" anchorCtr="1">
            <a:noAutofit/>
          </a:bodyPr>
          <a:lstStyle/>
          <a:p>
            <a:pPr algn="ctr"/>
            <a:r>
              <a:rPr lang="fr" dirty="0">
                <a:solidFill>
                  <a:srgbClr val="4E4641"/>
                </a:solidFill>
                <a:latin typeface="Roboto"/>
                <a:ea typeface="Roboto"/>
                <a:cs typeface="Roboto"/>
                <a:sym typeface="Calibri"/>
              </a:rPr>
              <a:t>Autonome</a:t>
            </a:r>
            <a:endParaRPr dirty="0">
              <a:solidFill>
                <a:srgbClr val="4E4641"/>
              </a:solidFill>
              <a:latin typeface="Roboto"/>
              <a:ea typeface="Roboto"/>
              <a:cs typeface="Roboto"/>
            </a:endParaRPr>
          </a:p>
        </p:txBody>
      </p:sp>
      <p:sp>
        <p:nvSpPr>
          <p:cNvPr id="813" name="Google Shape;813;p79"/>
          <p:cNvSpPr txBox="1"/>
          <p:nvPr/>
        </p:nvSpPr>
        <p:spPr>
          <a:xfrm>
            <a:off x="855405" y="5914538"/>
            <a:ext cx="11216049" cy="469600"/>
          </a:xfrm>
          <a:prstGeom prst="rect">
            <a:avLst/>
          </a:prstGeom>
          <a:noFill/>
          <a:ln>
            <a:noFill/>
          </a:ln>
        </p:spPr>
        <p:txBody>
          <a:bodyPr spcFirstLastPara="1" wrap="square" lIns="121700" tIns="60833" rIns="121700" bIns="60833" anchor="t" anchorCtr="0">
            <a:noAutofit/>
          </a:bodyPr>
          <a:lstStyle/>
          <a:p>
            <a:r>
              <a:rPr lang="fr" sz="2000" dirty="0">
                <a:solidFill>
                  <a:srgbClr val="4E4641"/>
                </a:solidFill>
                <a:latin typeface="Roboto"/>
                <a:ea typeface="Roboto"/>
                <a:cs typeface="Roboto"/>
                <a:sym typeface="Calibri"/>
              </a:rPr>
              <a:t>Cette transition se fait par un changement de </a:t>
            </a:r>
            <a:r>
              <a:rPr lang="fr" sz="2000" b="1" dirty="0">
                <a:solidFill>
                  <a:srgbClr val="4E4641"/>
                </a:solidFill>
                <a:latin typeface="Roboto"/>
                <a:ea typeface="Roboto"/>
                <a:cs typeface="Roboto"/>
                <a:sym typeface="Calibri"/>
              </a:rPr>
              <a:t>culture</a:t>
            </a:r>
            <a:r>
              <a:rPr lang="fr" sz="2000" dirty="0">
                <a:solidFill>
                  <a:srgbClr val="4E4641"/>
                </a:solidFill>
                <a:latin typeface="Roboto"/>
                <a:ea typeface="Roboto"/>
                <a:cs typeface="Roboto"/>
                <a:sym typeface="Calibri"/>
              </a:rPr>
              <a:t>, l’adoption d’un </a:t>
            </a:r>
            <a:r>
              <a:rPr lang="fr" sz="2000" b="1" dirty="0">
                <a:solidFill>
                  <a:srgbClr val="4E4641"/>
                </a:solidFill>
                <a:latin typeface="Roboto"/>
                <a:ea typeface="Roboto"/>
                <a:cs typeface="Roboto"/>
                <a:sym typeface="Calibri"/>
              </a:rPr>
              <a:t>nouveau paradigme</a:t>
            </a:r>
            <a:r>
              <a:rPr lang="fr" sz="2000" dirty="0">
                <a:solidFill>
                  <a:srgbClr val="4E4641"/>
                </a:solidFill>
                <a:latin typeface="Roboto"/>
                <a:ea typeface="Roboto"/>
                <a:cs typeface="Roboto"/>
                <a:sym typeface="Calibri"/>
              </a:rPr>
              <a:t>.</a:t>
            </a:r>
            <a:endParaRPr sz="2000" dirty="0">
              <a:solidFill>
                <a:srgbClr val="4E4641"/>
              </a:solidFill>
              <a:latin typeface="Roboto"/>
              <a:ea typeface="Roboto"/>
              <a:cs typeface="Roboto"/>
            </a:endParaRPr>
          </a:p>
        </p:txBody>
      </p:sp>
      <p:sp>
        <p:nvSpPr>
          <p:cNvPr id="3" name="Titre 2">
            <a:extLst>
              <a:ext uri="{FF2B5EF4-FFF2-40B4-BE49-F238E27FC236}">
                <a16:creationId xmlns:a16="http://schemas.microsoft.com/office/drawing/2014/main" id="{CC2B41F2-2FA9-C1E5-243B-154B80B1164A}"/>
              </a:ext>
            </a:extLst>
          </p:cNvPr>
          <p:cNvSpPr>
            <a:spLocks noGrp="1"/>
          </p:cNvSpPr>
          <p:nvPr>
            <p:ph type="title"/>
          </p:nvPr>
        </p:nvSpPr>
        <p:spPr/>
        <p:txBody>
          <a:bodyPr/>
          <a:lstStyle/>
          <a:p>
            <a:r>
              <a:rPr lang="fr" sz="4000" dirty="0"/>
              <a:t>Agilité vs cascade</a:t>
            </a:r>
            <a:endParaRPr lang="fr-FR" dirty="0"/>
          </a:p>
        </p:txBody>
      </p:sp>
      <p:cxnSp>
        <p:nvCxnSpPr>
          <p:cNvPr id="8" name="Connecteur droit 7">
            <a:extLst>
              <a:ext uri="{FF2B5EF4-FFF2-40B4-BE49-F238E27FC236}">
                <a16:creationId xmlns:a16="http://schemas.microsoft.com/office/drawing/2014/main" id="{B53B1B87-7126-A3C6-ED76-32A5658C4F81}"/>
              </a:ext>
            </a:extLst>
          </p:cNvPr>
          <p:cNvCxnSpPr/>
          <p:nvPr/>
        </p:nvCxnSpPr>
        <p:spPr>
          <a:xfrm>
            <a:off x="6576164" y="1342981"/>
            <a:ext cx="0" cy="4464000"/>
          </a:xfrm>
          <a:prstGeom prst="line">
            <a:avLst/>
          </a:prstGeom>
          <a:ln/>
        </p:spPr>
        <p:style>
          <a:lnRef idx="1">
            <a:schemeClr val="accent3"/>
          </a:lnRef>
          <a:fillRef idx="0">
            <a:schemeClr val="accent3"/>
          </a:fillRef>
          <a:effectRef idx="0">
            <a:schemeClr val="accent3"/>
          </a:effectRef>
          <a:fontRef idx="minor">
            <a:schemeClr val="tx1"/>
          </a:fontRef>
        </p:style>
      </p:cxnSp>
      <p:pic>
        <p:nvPicPr>
          <p:cNvPr id="6146" name="Picture 2" descr="Premium Vector | Software developer concept">
            <a:extLst>
              <a:ext uri="{FF2B5EF4-FFF2-40B4-BE49-F238E27FC236}">
                <a16:creationId xmlns:a16="http://schemas.microsoft.com/office/drawing/2014/main" id="{80C21B01-01D8-4866-C6CB-2495208B3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025" y="1163223"/>
            <a:ext cx="4908557" cy="391255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A432DE3-289A-4A92-D265-DCFBA72679F5}"/>
              </a:ext>
            </a:extLst>
          </p:cNvPr>
          <p:cNvSpPr txBox="1"/>
          <p:nvPr/>
        </p:nvSpPr>
        <p:spPr>
          <a:xfrm>
            <a:off x="7041638" y="5024271"/>
            <a:ext cx="4605944" cy="584775"/>
          </a:xfrm>
          <a:prstGeom prst="rect">
            <a:avLst/>
          </a:prstGeom>
          <a:noFill/>
        </p:spPr>
        <p:txBody>
          <a:bodyPr wrap="square">
            <a:spAutoFit/>
          </a:bodyPr>
          <a:lstStyle/>
          <a:p>
            <a:pPr algn="ctr"/>
            <a:r>
              <a:rPr lang="fr" sz="1600" b="1" dirty="0">
                <a:solidFill>
                  <a:srgbClr val="FF0000"/>
                </a:solidFill>
                <a:latin typeface="Roboto"/>
                <a:ea typeface="Roboto"/>
                <a:cs typeface="Roboto"/>
                <a:sym typeface="Roboto"/>
              </a:rPr>
              <a:t>L’équipe de dévéloppement est </a:t>
            </a:r>
            <a:r>
              <a:rPr lang="fr-FR" sz="1600" b="1" dirty="0">
                <a:solidFill>
                  <a:srgbClr val="FF0000"/>
                </a:solidFill>
                <a:latin typeface="Roboto"/>
                <a:ea typeface="Roboto"/>
                <a:cs typeface="Roboto"/>
              </a:rPr>
              <a:t>Pluridisciplinaire</a:t>
            </a:r>
          </a:p>
        </p:txBody>
      </p:sp>
    </p:spTree>
    <p:extLst>
      <p:ext uri="{BB962C8B-B14F-4D97-AF65-F5344CB8AC3E}">
        <p14:creationId xmlns:p14="http://schemas.microsoft.com/office/powerpoint/2010/main" val="326499908"/>
      </p:ext>
    </p:extLst>
  </p:cSld>
  <p:clrMapOvr>
    <a:masterClrMapping/>
  </p:clrMapOvr>
  <p:transition spd="slow">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39</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9" name="Sous-titre 1">
            <a:extLst>
              <a:ext uri="{FF2B5EF4-FFF2-40B4-BE49-F238E27FC236}">
                <a16:creationId xmlns:a16="http://schemas.microsoft.com/office/drawing/2014/main" id="{3C2DDDBB-8D78-5D4B-0AF1-13628786B53A}"/>
              </a:ext>
            </a:extLst>
          </p:cNvPr>
          <p:cNvSpPr>
            <a:spLocks noGrp="1"/>
          </p:cNvSpPr>
          <p:nvPr>
            <p:ph type="subTitle" idx="1"/>
          </p:nvPr>
        </p:nvSpPr>
        <p:spPr>
          <a:xfrm>
            <a:off x="3620393" y="1128679"/>
            <a:ext cx="4951214" cy="174028"/>
          </a:xfrm>
        </p:spPr>
        <p:txBody>
          <a:bodyPr/>
          <a:lstStyle/>
          <a:p>
            <a:r>
              <a:rPr lang="fr-FR" dirty="0"/>
              <a:t>Comparaison Méthodes Agiles vs Traditionnelles</a:t>
            </a:r>
          </a:p>
        </p:txBody>
      </p:sp>
      <p:sp>
        <p:nvSpPr>
          <p:cNvPr id="10" name="Titre 2">
            <a:extLst>
              <a:ext uri="{FF2B5EF4-FFF2-40B4-BE49-F238E27FC236}">
                <a16:creationId xmlns:a16="http://schemas.microsoft.com/office/drawing/2014/main" id="{789E53D7-D7C4-E53F-14F7-5F1FDFF818C7}"/>
              </a:ext>
            </a:extLst>
          </p:cNvPr>
          <p:cNvSpPr>
            <a:spLocks noGrp="1"/>
          </p:cNvSpPr>
          <p:nvPr>
            <p:ph type="title"/>
          </p:nvPr>
        </p:nvSpPr>
        <p:spPr>
          <a:xfrm>
            <a:off x="2309000" y="513228"/>
            <a:ext cx="7574000" cy="495200"/>
          </a:xfrm>
        </p:spPr>
        <p:txBody>
          <a:bodyPr/>
          <a:lstStyle/>
          <a:p>
            <a:r>
              <a:rPr lang="fr" sz="4000" dirty="0"/>
              <a:t>Agilité vs cascade</a:t>
            </a:r>
            <a:endParaRPr lang="fr-FR" dirty="0"/>
          </a:p>
        </p:txBody>
      </p:sp>
      <p:graphicFrame>
        <p:nvGraphicFramePr>
          <p:cNvPr id="11" name="Tableau 10">
            <a:extLst>
              <a:ext uri="{FF2B5EF4-FFF2-40B4-BE49-F238E27FC236}">
                <a16:creationId xmlns:a16="http://schemas.microsoft.com/office/drawing/2014/main" id="{6EA1F2EB-8F00-393F-8731-D642780B1277}"/>
              </a:ext>
            </a:extLst>
          </p:cNvPr>
          <p:cNvGraphicFramePr>
            <a:graphicFrameLocks noGrp="1"/>
          </p:cNvGraphicFramePr>
          <p:nvPr>
            <p:extLst>
              <p:ext uri="{D42A27DB-BD31-4B8C-83A1-F6EECF244321}">
                <p14:modId xmlns:p14="http://schemas.microsoft.com/office/powerpoint/2010/main" val="575802261"/>
              </p:ext>
            </p:extLst>
          </p:nvPr>
        </p:nvGraphicFramePr>
        <p:xfrm>
          <a:off x="1089764" y="1579616"/>
          <a:ext cx="10434180" cy="4018708"/>
        </p:xfrm>
        <a:graphic>
          <a:graphicData uri="http://schemas.openxmlformats.org/drawingml/2006/table">
            <a:tbl>
              <a:tblPr firstRow="1" bandRow="1">
                <a:tableStyleId>{5C22544A-7EE6-4342-B048-85BDC9FD1C3A}</a:tableStyleId>
              </a:tblPr>
              <a:tblGrid>
                <a:gridCol w="3478060">
                  <a:extLst>
                    <a:ext uri="{9D8B030D-6E8A-4147-A177-3AD203B41FA5}">
                      <a16:colId xmlns:a16="http://schemas.microsoft.com/office/drawing/2014/main" val="1578019932"/>
                    </a:ext>
                  </a:extLst>
                </a:gridCol>
                <a:gridCol w="3478060">
                  <a:extLst>
                    <a:ext uri="{9D8B030D-6E8A-4147-A177-3AD203B41FA5}">
                      <a16:colId xmlns:a16="http://schemas.microsoft.com/office/drawing/2014/main" val="2801576157"/>
                    </a:ext>
                  </a:extLst>
                </a:gridCol>
                <a:gridCol w="3478060">
                  <a:extLst>
                    <a:ext uri="{9D8B030D-6E8A-4147-A177-3AD203B41FA5}">
                      <a16:colId xmlns:a16="http://schemas.microsoft.com/office/drawing/2014/main" val="80393107"/>
                    </a:ext>
                  </a:extLst>
                </a:gridCol>
              </a:tblGrid>
              <a:tr h="543988">
                <a:tc>
                  <a:txBody>
                    <a:bodyPr/>
                    <a:lstStyle/>
                    <a:p>
                      <a:endParaRPr lang="fr-FR"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kern="1200" dirty="0">
                          <a:solidFill>
                            <a:schemeClr val="bg1"/>
                          </a:solidFill>
                          <a:latin typeface="Roboto" panose="02000000000000000000" pitchFamily="2" charset="0"/>
                          <a:ea typeface="Roboto" panose="02000000000000000000" pitchFamily="2" charset="0"/>
                          <a:cs typeface="Roboto" panose="02000000000000000000" pitchFamily="2" charset="0"/>
                        </a:rPr>
                        <a:t>Agiles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kern="1200" dirty="0">
                          <a:solidFill>
                            <a:schemeClr val="bg1"/>
                          </a:solidFill>
                          <a:latin typeface="Roboto" panose="02000000000000000000" pitchFamily="2" charset="0"/>
                          <a:ea typeface="Roboto" panose="02000000000000000000" pitchFamily="2" charset="0"/>
                          <a:cs typeface="Roboto" panose="02000000000000000000" pitchFamily="2" charset="0"/>
                        </a:rPr>
                        <a:t>Traditionnelles</a:t>
                      </a:r>
                    </a:p>
                  </a:txBody>
                  <a:tcPr/>
                </a:tc>
                <a:extLst>
                  <a:ext uri="{0D108BD9-81ED-4DB2-BD59-A6C34878D82A}">
                    <a16:rowId xmlns:a16="http://schemas.microsoft.com/office/drawing/2014/main" val="2950256377"/>
                  </a:ext>
                </a:extLst>
              </a:tr>
              <a:tr h="406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Processus</a:t>
                      </a:r>
                      <a:endParaRPr lang="fr-FR" sz="1800" b="1"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Itératif, </a:t>
                      </a:r>
                      <a:r>
                        <a:rPr lang="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incrémental et adaptatif</a:t>
                      </a:r>
                      <a:endPar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Linéaire, étapes séquentielles,</a:t>
                      </a:r>
                      <a:r>
                        <a:rPr lang="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 sans rétroaction</a:t>
                      </a:r>
                      <a:endPar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302400682"/>
                  </a:ext>
                </a:extLst>
              </a:tr>
              <a:tr h="5439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Livraison</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Livraison continue de petites parties fonctionnelles</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Livraison unique en fin de projet</a:t>
                      </a:r>
                    </a:p>
                  </a:txBody>
                  <a:tcPr/>
                </a:tc>
                <a:extLst>
                  <a:ext uri="{0D108BD9-81ED-4DB2-BD59-A6C34878D82A}">
                    <a16:rowId xmlns:a16="http://schemas.microsoft.com/office/drawing/2014/main" val="1349770327"/>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Flexibilité</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Très flexibles, adaptation à chaque itération</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Peu flexible, difficile à modifier</a:t>
                      </a:r>
                    </a:p>
                  </a:txBody>
                  <a:tcPr/>
                </a:tc>
                <a:extLst>
                  <a:ext uri="{0D108BD9-81ED-4DB2-BD59-A6C34878D82A}">
                    <a16:rowId xmlns:a16="http://schemas.microsoft.com/office/drawing/2014/main" val="4032276201"/>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Implication </a:t>
                      </a:r>
                      <a:r>
                        <a:rPr lang="fr-FR" sz="1600" b="1" kern="1200" dirty="0">
                          <a:solidFill>
                            <a:schemeClr val="dk1"/>
                          </a:solidFill>
                          <a:latin typeface="Roboto" panose="02000000000000000000" pitchFamily="2" charset="0"/>
                          <a:ea typeface="Roboto" panose="02000000000000000000" pitchFamily="2" charset="0"/>
                          <a:cs typeface="Roboto" panose="02000000000000000000" pitchFamily="2" charset="0"/>
                        </a:rPr>
                        <a:t>du</a:t>
                      </a:r>
                      <a:r>
                        <a:rPr lang="fr-FR" sz="1600" b="1" dirty="0">
                          <a:latin typeface="Roboto" panose="02000000000000000000" pitchFamily="2" charset="0"/>
                          <a:ea typeface="Roboto" panose="02000000000000000000" pitchFamily="2" charset="0"/>
                          <a:cs typeface="Roboto" panose="02000000000000000000" pitchFamily="2" charset="0"/>
                        </a:rPr>
                        <a:t> client</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Participation active et régulière</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Participation limitée au début et à la fin du projet</a:t>
                      </a:r>
                    </a:p>
                  </a:txBody>
                  <a:tcPr/>
                </a:tc>
                <a:extLst>
                  <a:ext uri="{0D108BD9-81ED-4DB2-BD59-A6C34878D82A}">
                    <a16:rowId xmlns:a16="http://schemas.microsoft.com/office/drawing/2014/main" val="2698872373"/>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Planification</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Planification évolutive, adaptée à chaque sprint</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Planification rigide définie dès le départ</a:t>
                      </a:r>
                    </a:p>
                  </a:txBody>
                  <a:tcPr/>
                </a:tc>
                <a:extLst>
                  <a:ext uri="{0D108BD9-81ED-4DB2-BD59-A6C34878D82A}">
                    <a16:rowId xmlns:a16="http://schemas.microsoft.com/office/drawing/2014/main" val="3620385122"/>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Structure de l’équipe</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Pluridisciplinaire et autoorganisée</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Hiérarchique, rôles clairement définis</a:t>
                      </a:r>
                    </a:p>
                  </a:txBody>
                  <a:tcPr/>
                </a:tc>
                <a:extLst>
                  <a:ext uri="{0D108BD9-81ED-4DB2-BD59-A6C34878D82A}">
                    <a16:rowId xmlns:a16="http://schemas.microsoft.com/office/drawing/2014/main" val="1718431595"/>
                  </a:ext>
                </a:extLst>
              </a:tr>
            </a:tbl>
          </a:graphicData>
        </a:graphic>
      </p:graphicFrame>
    </p:spTree>
    <p:extLst>
      <p:ext uri="{BB962C8B-B14F-4D97-AF65-F5344CB8AC3E}">
        <p14:creationId xmlns:p14="http://schemas.microsoft.com/office/powerpoint/2010/main" val="2081556114"/>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a:t>
            </a:fld>
            <a:endParaRPr sz="1733">
              <a:solidFill>
                <a:schemeClr val="dk1"/>
              </a:solidFill>
            </a:endParaRPr>
          </a:p>
        </p:txBody>
      </p:sp>
      <p:pic>
        <p:nvPicPr>
          <p:cNvPr id="239" name="Google Shape;239;p42"/>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Sous-titre 2">
            <a:extLst>
              <a:ext uri="{FF2B5EF4-FFF2-40B4-BE49-F238E27FC236}">
                <a16:creationId xmlns:a16="http://schemas.microsoft.com/office/drawing/2014/main" id="{B9E44DE2-F800-4CF6-8FD3-075F4FD68F68}"/>
              </a:ext>
            </a:extLst>
          </p:cNvPr>
          <p:cNvSpPr>
            <a:spLocks noGrp="1"/>
          </p:cNvSpPr>
          <p:nvPr>
            <p:ph type="subTitle" idx="1"/>
          </p:nvPr>
        </p:nvSpPr>
        <p:spPr>
          <a:xfrm>
            <a:off x="4055000" y="1040997"/>
            <a:ext cx="4082000" cy="267600"/>
          </a:xfrm>
        </p:spPr>
        <p:txBody>
          <a:bodyPr/>
          <a:lstStyle/>
          <a:p>
            <a:r>
              <a:rPr lang="fr-FR" dirty="0"/>
              <a:t>Méthodes traditionnelles</a:t>
            </a:r>
          </a:p>
        </p:txBody>
      </p:sp>
      <p:sp>
        <p:nvSpPr>
          <p:cNvPr id="5" name="Google Shape;207;p40">
            <a:extLst>
              <a:ext uri="{FF2B5EF4-FFF2-40B4-BE49-F238E27FC236}">
                <a16:creationId xmlns:a16="http://schemas.microsoft.com/office/drawing/2014/main" id="{2AF57DC3-B1F6-6F8B-EAAD-FE0E355019EC}"/>
              </a:ext>
            </a:extLst>
          </p:cNvPr>
          <p:cNvSpPr txBox="1">
            <a:spLocks noGrp="1"/>
          </p:cNvSpPr>
          <p:nvPr>
            <p:ph type="title"/>
          </p:nvPr>
        </p:nvSpPr>
        <p:spPr>
          <a:xfrm>
            <a:off x="2308225" y="512763"/>
            <a:ext cx="7575550" cy="495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99999"/>
              </a:buClr>
              <a:buSzPts val="1400"/>
              <a:buFont typeface="Roboto"/>
              <a:buNone/>
            </a:pPr>
            <a:r>
              <a:rPr lang="fr" sz="4800" dirty="0"/>
              <a:t>Un peu d’histoire...</a:t>
            </a:r>
            <a:endParaRPr sz="4800" b="0" i="0" u="none" strike="noStrike" cap="none" dirty="0">
              <a:solidFill>
                <a:srgbClr val="999999"/>
              </a:solidFill>
              <a:latin typeface="Roboto"/>
              <a:ea typeface="Roboto"/>
              <a:cs typeface="Roboto"/>
              <a:sym typeface="Roboto"/>
            </a:endParaRPr>
          </a:p>
        </p:txBody>
      </p:sp>
      <p:pic>
        <p:nvPicPr>
          <p:cNvPr id="6" name="Picture 2" descr="Projet - Icônes affaires et finances gratuites">
            <a:extLst>
              <a:ext uri="{FF2B5EF4-FFF2-40B4-BE49-F238E27FC236}">
                <a16:creationId xmlns:a16="http://schemas.microsoft.com/office/drawing/2014/main" id="{9450FF23-1682-F4BE-3F2E-552DB6671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400" y="2223400"/>
            <a:ext cx="1903200" cy="1903200"/>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droite 6">
            <a:extLst>
              <a:ext uri="{FF2B5EF4-FFF2-40B4-BE49-F238E27FC236}">
                <a16:creationId xmlns:a16="http://schemas.microsoft.com/office/drawing/2014/main" id="{E312919A-6BB1-D563-54A9-5599D8F296B4}"/>
              </a:ext>
            </a:extLst>
          </p:cNvPr>
          <p:cNvSpPr/>
          <p:nvPr/>
        </p:nvSpPr>
        <p:spPr>
          <a:xfrm>
            <a:off x="2654300" y="3041200"/>
            <a:ext cx="4521200" cy="267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1C140F5-3BC8-D3B2-5DA1-B538B8DB6E3D}"/>
              </a:ext>
            </a:extLst>
          </p:cNvPr>
          <p:cNvSpPr txBox="1"/>
          <p:nvPr/>
        </p:nvSpPr>
        <p:spPr>
          <a:xfrm>
            <a:off x="2838450" y="2671868"/>
            <a:ext cx="4152900" cy="369332"/>
          </a:xfrm>
          <a:prstGeom prst="rect">
            <a:avLst/>
          </a:prstGeom>
          <a:noFill/>
        </p:spPr>
        <p:txBody>
          <a:bodyPr wrap="square">
            <a:spAutoFit/>
          </a:bodyPr>
          <a:lstStyle/>
          <a:p>
            <a:pPr algn="ctr"/>
            <a:r>
              <a:rPr lang="fr-FR" b="1" dirty="0">
                <a:solidFill>
                  <a:srgbClr val="222222"/>
                </a:solidFill>
                <a:highlight>
                  <a:schemeClr val="lt1"/>
                </a:highlight>
                <a:latin typeface="Roboto"/>
                <a:ea typeface="Roboto"/>
                <a:cs typeface="Roboto"/>
                <a:sym typeface="Arial"/>
              </a:rPr>
              <a:t>Gestion de projets </a:t>
            </a:r>
            <a:endParaRPr lang="fr-FR" b="1" dirty="0"/>
          </a:p>
        </p:txBody>
      </p:sp>
      <p:sp>
        <p:nvSpPr>
          <p:cNvPr id="9" name="Google Shape;203;p40">
            <a:extLst>
              <a:ext uri="{FF2B5EF4-FFF2-40B4-BE49-F238E27FC236}">
                <a16:creationId xmlns:a16="http://schemas.microsoft.com/office/drawing/2014/main" id="{A2CC6743-519C-1F26-B616-FBAE1843A856}"/>
              </a:ext>
            </a:extLst>
          </p:cNvPr>
          <p:cNvSpPr txBox="1"/>
          <p:nvPr/>
        </p:nvSpPr>
        <p:spPr>
          <a:xfrm>
            <a:off x="7893345" y="2397993"/>
            <a:ext cx="1727665" cy="4192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b="1" dirty="0">
                <a:solidFill>
                  <a:srgbClr val="929292"/>
                </a:solidFill>
                <a:latin typeface="Roboto Condensed"/>
                <a:ea typeface="Roboto Condensed"/>
                <a:cs typeface="Roboto Condensed"/>
                <a:sym typeface="Roboto Condensed"/>
              </a:rPr>
              <a:t>Cycle en cascade</a:t>
            </a:r>
            <a:br>
              <a:rPr lang="fr" sz="1400" b="0" i="0" u="none" strike="noStrike" cap="none" dirty="0">
                <a:solidFill>
                  <a:srgbClr val="929292"/>
                </a:solidFill>
                <a:latin typeface="Roboto Condensed"/>
                <a:ea typeface="Roboto Condensed"/>
                <a:cs typeface="Roboto Condensed"/>
                <a:sym typeface="Roboto Condensed"/>
              </a:rPr>
            </a:br>
            <a:endParaRPr sz="1400" b="0" i="0" u="none" strike="noStrike" cap="none" dirty="0">
              <a:solidFill>
                <a:srgbClr val="000000"/>
              </a:solidFill>
              <a:latin typeface="Arial"/>
              <a:ea typeface="Arial"/>
              <a:cs typeface="Arial"/>
              <a:sym typeface="Arial"/>
            </a:endParaRPr>
          </a:p>
        </p:txBody>
      </p:sp>
      <p:sp>
        <p:nvSpPr>
          <p:cNvPr id="10" name="Google Shape;204;p40">
            <a:extLst>
              <a:ext uri="{FF2B5EF4-FFF2-40B4-BE49-F238E27FC236}">
                <a16:creationId xmlns:a16="http://schemas.microsoft.com/office/drawing/2014/main" id="{8551B3F6-6474-C581-4F82-D33998DC352B}"/>
              </a:ext>
            </a:extLst>
          </p:cNvPr>
          <p:cNvSpPr/>
          <p:nvPr/>
        </p:nvSpPr>
        <p:spPr>
          <a:xfrm>
            <a:off x="7499350" y="2397993"/>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Condensed"/>
              <a:ea typeface="Roboto Condensed"/>
              <a:cs typeface="Roboto Condensed"/>
              <a:sym typeface="Roboto Condensed"/>
            </a:endParaRPr>
          </a:p>
        </p:txBody>
      </p:sp>
      <p:sp>
        <p:nvSpPr>
          <p:cNvPr id="11" name="Google Shape;209;p40">
            <a:extLst>
              <a:ext uri="{FF2B5EF4-FFF2-40B4-BE49-F238E27FC236}">
                <a16:creationId xmlns:a16="http://schemas.microsoft.com/office/drawing/2014/main" id="{F663055F-6D44-B9A7-EC6C-410BA56D2F9F}"/>
              </a:ext>
            </a:extLst>
          </p:cNvPr>
          <p:cNvSpPr txBox="1"/>
          <p:nvPr/>
        </p:nvSpPr>
        <p:spPr>
          <a:xfrm>
            <a:off x="7893345" y="2963580"/>
            <a:ext cx="1727665" cy="26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b="1" dirty="0">
                <a:solidFill>
                  <a:srgbClr val="929292"/>
                </a:solidFill>
                <a:latin typeface="Roboto Condensed"/>
                <a:ea typeface="Roboto Condensed"/>
                <a:cs typeface="Roboto Condensed"/>
                <a:sym typeface="Roboto Condensed"/>
              </a:rPr>
              <a:t>Cycle en V</a:t>
            </a:r>
            <a:br>
              <a:rPr lang="fr" sz="1400" b="0" i="0" u="none" strike="noStrike" cap="none" dirty="0">
                <a:solidFill>
                  <a:srgbClr val="929292"/>
                </a:solidFill>
                <a:latin typeface="Roboto Condensed"/>
                <a:ea typeface="Roboto Condensed"/>
                <a:cs typeface="Roboto Condensed"/>
                <a:sym typeface="Roboto Condensed"/>
              </a:rPr>
            </a:br>
            <a:endParaRPr sz="1400" b="0" i="0" u="none" strike="noStrike" cap="none" dirty="0">
              <a:solidFill>
                <a:srgbClr val="000000"/>
              </a:solidFill>
              <a:latin typeface="Arial"/>
              <a:ea typeface="Arial"/>
              <a:cs typeface="Arial"/>
              <a:sym typeface="Arial"/>
            </a:endParaRPr>
          </a:p>
        </p:txBody>
      </p:sp>
      <p:sp>
        <p:nvSpPr>
          <p:cNvPr id="12" name="Google Shape;210;p40">
            <a:extLst>
              <a:ext uri="{FF2B5EF4-FFF2-40B4-BE49-F238E27FC236}">
                <a16:creationId xmlns:a16="http://schemas.microsoft.com/office/drawing/2014/main" id="{B6A9844C-56B8-7794-3077-6FF8692DB099}"/>
              </a:ext>
            </a:extLst>
          </p:cNvPr>
          <p:cNvSpPr/>
          <p:nvPr/>
        </p:nvSpPr>
        <p:spPr>
          <a:xfrm>
            <a:off x="7499350" y="2890405"/>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Condensed"/>
              <a:ea typeface="Roboto Condensed"/>
              <a:cs typeface="Roboto Condensed"/>
              <a:sym typeface="Roboto Condensed"/>
            </a:endParaRPr>
          </a:p>
        </p:txBody>
      </p:sp>
      <p:sp>
        <p:nvSpPr>
          <p:cNvPr id="13" name="Google Shape;211;p40">
            <a:extLst>
              <a:ext uri="{FF2B5EF4-FFF2-40B4-BE49-F238E27FC236}">
                <a16:creationId xmlns:a16="http://schemas.microsoft.com/office/drawing/2014/main" id="{592D8CAA-299D-3B95-9CC4-6C699A9ACF09}"/>
              </a:ext>
            </a:extLst>
          </p:cNvPr>
          <p:cNvSpPr txBox="1"/>
          <p:nvPr/>
        </p:nvSpPr>
        <p:spPr>
          <a:xfrm>
            <a:off x="7893345" y="3491293"/>
            <a:ext cx="1618609" cy="311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dirty="0">
                <a:solidFill>
                  <a:srgbClr val="929292"/>
                </a:solidFill>
                <a:latin typeface="Roboto Condensed"/>
                <a:ea typeface="Roboto Condensed"/>
                <a:cs typeface="Roboto Condensed"/>
                <a:sym typeface="Roboto Condensed"/>
              </a:rPr>
              <a:t>Cycle en Y</a:t>
            </a:r>
            <a:br>
              <a:rPr lang="fr" sz="1400" b="0" i="0" u="none" strike="noStrike" cap="none" dirty="0">
                <a:solidFill>
                  <a:srgbClr val="929292"/>
                </a:solidFill>
                <a:latin typeface="Roboto Condensed"/>
                <a:ea typeface="Roboto Condensed"/>
                <a:cs typeface="Roboto Condensed"/>
                <a:sym typeface="Roboto Condensed"/>
              </a:rPr>
            </a:br>
            <a:endParaRPr sz="1400" b="0" i="0" u="none" strike="noStrike" cap="none" dirty="0">
              <a:solidFill>
                <a:srgbClr val="000000"/>
              </a:solidFill>
              <a:latin typeface="Arial"/>
              <a:ea typeface="Arial"/>
              <a:cs typeface="Arial"/>
              <a:sym typeface="Arial"/>
            </a:endParaRPr>
          </a:p>
        </p:txBody>
      </p:sp>
      <p:sp>
        <p:nvSpPr>
          <p:cNvPr id="14" name="Google Shape;212;p40">
            <a:extLst>
              <a:ext uri="{FF2B5EF4-FFF2-40B4-BE49-F238E27FC236}">
                <a16:creationId xmlns:a16="http://schemas.microsoft.com/office/drawing/2014/main" id="{819824AF-72CD-5D6B-F9C1-A0929D67AA94}"/>
              </a:ext>
            </a:extLst>
          </p:cNvPr>
          <p:cNvSpPr/>
          <p:nvPr/>
        </p:nvSpPr>
        <p:spPr>
          <a:xfrm>
            <a:off x="7499350" y="3418118"/>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Condensed"/>
              <a:ea typeface="Roboto Condensed"/>
              <a:cs typeface="Roboto Condensed"/>
              <a:sym typeface="Roboto Condensed"/>
            </a:endParaRPr>
          </a:p>
        </p:txBody>
      </p:sp>
      <p:sp>
        <p:nvSpPr>
          <p:cNvPr id="26" name="Google Shape;213;p40">
            <a:extLst>
              <a:ext uri="{FF2B5EF4-FFF2-40B4-BE49-F238E27FC236}">
                <a16:creationId xmlns:a16="http://schemas.microsoft.com/office/drawing/2014/main" id="{4A8736F4-8848-C4F6-D802-5067CE5011FA}"/>
              </a:ext>
            </a:extLst>
          </p:cNvPr>
          <p:cNvSpPr txBox="1"/>
          <p:nvPr/>
        </p:nvSpPr>
        <p:spPr>
          <a:xfrm>
            <a:off x="7893345" y="4019029"/>
            <a:ext cx="1727665" cy="2675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dirty="0">
                <a:solidFill>
                  <a:srgbClr val="929292"/>
                </a:solidFill>
                <a:latin typeface="Roboto Condensed"/>
                <a:ea typeface="Roboto Condensed"/>
                <a:cs typeface="Roboto Condensed"/>
                <a:sym typeface="Roboto Condensed"/>
              </a:rPr>
              <a:t>Modèle en spirale</a:t>
            </a:r>
            <a:endParaRPr sz="1400" b="0" i="0" u="none" strike="noStrike" cap="none" dirty="0">
              <a:solidFill>
                <a:srgbClr val="000000"/>
              </a:solidFill>
              <a:latin typeface="Arial"/>
              <a:ea typeface="Arial"/>
              <a:cs typeface="Arial"/>
              <a:sym typeface="Arial"/>
            </a:endParaRPr>
          </a:p>
        </p:txBody>
      </p:sp>
      <p:sp>
        <p:nvSpPr>
          <p:cNvPr id="27" name="Google Shape;214;p40">
            <a:extLst>
              <a:ext uri="{FF2B5EF4-FFF2-40B4-BE49-F238E27FC236}">
                <a16:creationId xmlns:a16="http://schemas.microsoft.com/office/drawing/2014/main" id="{76541512-E0A6-EB2A-6D7E-24610C0B8602}"/>
              </a:ext>
            </a:extLst>
          </p:cNvPr>
          <p:cNvSpPr/>
          <p:nvPr/>
        </p:nvSpPr>
        <p:spPr>
          <a:xfrm>
            <a:off x="7499350" y="3945855"/>
            <a:ext cx="311100" cy="3111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Condensed"/>
              <a:ea typeface="Roboto Condensed"/>
              <a:cs typeface="Roboto Condensed"/>
              <a:sym typeface="Roboto Condensed"/>
            </a:endParaRPr>
          </a:p>
        </p:txBody>
      </p:sp>
      <p:sp>
        <p:nvSpPr>
          <p:cNvPr id="28" name="Accolade fermante 27">
            <a:extLst>
              <a:ext uri="{FF2B5EF4-FFF2-40B4-BE49-F238E27FC236}">
                <a16:creationId xmlns:a16="http://schemas.microsoft.com/office/drawing/2014/main" id="{F23819EE-3E80-B42D-AA57-09CA06C46F44}"/>
              </a:ext>
            </a:extLst>
          </p:cNvPr>
          <p:cNvSpPr/>
          <p:nvPr/>
        </p:nvSpPr>
        <p:spPr>
          <a:xfrm>
            <a:off x="9477375" y="2174343"/>
            <a:ext cx="812800" cy="23214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9" name="Image 28">
            <a:extLst>
              <a:ext uri="{FF2B5EF4-FFF2-40B4-BE49-F238E27FC236}">
                <a16:creationId xmlns:a16="http://schemas.microsoft.com/office/drawing/2014/main" id="{F1B49FF6-5C4F-0806-5F91-D507ED44F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554192" y="1690776"/>
            <a:ext cx="1199629" cy="1199629"/>
          </a:xfrm>
          <a:prstGeom prst="rect">
            <a:avLst/>
          </a:prstGeom>
        </p:spPr>
      </p:pic>
      <p:sp>
        <p:nvSpPr>
          <p:cNvPr id="30" name="ZoneTexte 29">
            <a:extLst>
              <a:ext uri="{FF2B5EF4-FFF2-40B4-BE49-F238E27FC236}">
                <a16:creationId xmlns:a16="http://schemas.microsoft.com/office/drawing/2014/main" id="{17B79AA1-6B42-5192-8A02-ED9DBA7FB2A5}"/>
              </a:ext>
            </a:extLst>
          </p:cNvPr>
          <p:cNvSpPr txBox="1"/>
          <p:nvPr/>
        </p:nvSpPr>
        <p:spPr>
          <a:xfrm>
            <a:off x="10290174" y="2919413"/>
            <a:ext cx="1727665" cy="1200329"/>
          </a:xfrm>
          <a:prstGeom prst="rect">
            <a:avLst/>
          </a:prstGeom>
          <a:noFill/>
        </p:spPr>
        <p:txBody>
          <a:bodyPr wrap="square">
            <a:spAutoFit/>
          </a:bodyPr>
          <a:lstStyle/>
          <a:p>
            <a:pPr algn="ctr"/>
            <a:r>
              <a:rPr lang="fr-FR" b="1" dirty="0">
                <a:solidFill>
                  <a:srgbClr val="FF0000"/>
                </a:solidFill>
                <a:highlight>
                  <a:schemeClr val="lt1"/>
                </a:highlight>
                <a:latin typeface="Roboto"/>
                <a:ea typeface="Roboto"/>
                <a:cs typeface="Roboto"/>
                <a:sym typeface="Arial"/>
              </a:rPr>
              <a:t>Tout est planifiable avant le début du projet</a:t>
            </a:r>
            <a:endParaRPr lang="fr-FR" b="1" dirty="0">
              <a:solidFill>
                <a:srgbClr val="FF0000"/>
              </a:solidFill>
            </a:endParaRPr>
          </a:p>
        </p:txBody>
      </p:sp>
      <p:sp>
        <p:nvSpPr>
          <p:cNvPr id="31" name="ZoneTexte 30">
            <a:extLst>
              <a:ext uri="{FF2B5EF4-FFF2-40B4-BE49-F238E27FC236}">
                <a16:creationId xmlns:a16="http://schemas.microsoft.com/office/drawing/2014/main" id="{0613D365-A1E8-131B-0FC0-232E08CBCF55}"/>
              </a:ext>
            </a:extLst>
          </p:cNvPr>
          <p:cNvSpPr txBox="1"/>
          <p:nvPr/>
        </p:nvSpPr>
        <p:spPr>
          <a:xfrm>
            <a:off x="2680046" y="3341734"/>
            <a:ext cx="4521200" cy="369332"/>
          </a:xfrm>
          <a:prstGeom prst="rect">
            <a:avLst/>
          </a:prstGeom>
          <a:noFill/>
        </p:spPr>
        <p:txBody>
          <a:bodyPr wrap="square">
            <a:spAutoFit/>
          </a:bodyPr>
          <a:lstStyle/>
          <a:p>
            <a:pPr algn="ctr"/>
            <a:r>
              <a:rPr lang="fr-FR" b="1" dirty="0">
                <a:highlight>
                  <a:schemeClr val="lt1"/>
                </a:highlight>
                <a:latin typeface="Roboto"/>
                <a:ea typeface="Roboto"/>
                <a:cs typeface="Roboto"/>
                <a:sym typeface="Arial"/>
              </a:rPr>
              <a:t>Méthodes </a:t>
            </a:r>
            <a:r>
              <a:rPr lang="fr-FR" b="1" dirty="0">
                <a:highlight>
                  <a:schemeClr val="lt1"/>
                </a:highlight>
                <a:latin typeface="Roboto"/>
                <a:ea typeface="Roboto"/>
                <a:cs typeface="Roboto"/>
                <a:sym typeface="Calibri"/>
              </a:rPr>
              <a:t>“</a:t>
            </a:r>
            <a:r>
              <a:rPr lang="fr-FR" b="1" dirty="0">
                <a:solidFill>
                  <a:schemeClr val="accent1">
                    <a:lumMod val="50000"/>
                  </a:schemeClr>
                </a:solidFill>
                <a:highlight>
                  <a:schemeClr val="lt1"/>
                </a:highlight>
                <a:latin typeface="Roboto"/>
                <a:ea typeface="Roboto"/>
                <a:cs typeface="Roboto"/>
                <a:sym typeface="Calibri"/>
              </a:rPr>
              <a:t>prédictives</a:t>
            </a:r>
            <a:r>
              <a:rPr lang="fr-FR" b="1" dirty="0">
                <a:highlight>
                  <a:schemeClr val="lt1"/>
                </a:highlight>
                <a:latin typeface="Roboto"/>
                <a:ea typeface="Roboto"/>
                <a:cs typeface="Roboto"/>
                <a:sym typeface="Calibri"/>
              </a:rPr>
              <a:t>”</a:t>
            </a:r>
          </a:p>
        </p:txBody>
      </p:sp>
      <p:pic>
        <p:nvPicPr>
          <p:cNvPr id="224" name="Picture 6" descr="Success - Free ui icons">
            <a:extLst>
              <a:ext uri="{FF2B5EF4-FFF2-40B4-BE49-F238E27FC236}">
                <a16:creationId xmlns:a16="http://schemas.microsoft.com/office/drawing/2014/main" id="{9A815AF8-DCB0-08E6-6BEA-3416CFDCE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174" y="398438"/>
            <a:ext cx="723950" cy="72395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8" descr="Failed - Free multimedia icons">
            <a:extLst>
              <a:ext uri="{FF2B5EF4-FFF2-40B4-BE49-F238E27FC236}">
                <a16:creationId xmlns:a16="http://schemas.microsoft.com/office/drawing/2014/main" id="{10F10B8C-19D4-5F99-A0CF-2BA27195BA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524" y="5262826"/>
            <a:ext cx="723600" cy="723600"/>
          </a:xfrm>
          <a:prstGeom prst="rect">
            <a:avLst/>
          </a:prstGeom>
          <a:noFill/>
          <a:extLst>
            <a:ext uri="{909E8E84-426E-40DD-AFC4-6F175D3DCCD1}">
              <a14:hiddenFill xmlns:a14="http://schemas.microsoft.com/office/drawing/2010/main">
                <a:solidFill>
                  <a:srgbClr val="FFFFFF"/>
                </a:solidFill>
              </a14:hiddenFill>
            </a:ext>
          </a:extLst>
        </p:spPr>
      </p:pic>
      <p:sp>
        <p:nvSpPr>
          <p:cNvPr id="226" name="Flèche : bas 225">
            <a:extLst>
              <a:ext uri="{FF2B5EF4-FFF2-40B4-BE49-F238E27FC236}">
                <a16:creationId xmlns:a16="http://schemas.microsoft.com/office/drawing/2014/main" id="{76B61512-9A42-6687-71B6-5A4440E0A983}"/>
              </a:ext>
            </a:extLst>
          </p:cNvPr>
          <p:cNvSpPr/>
          <p:nvPr/>
        </p:nvSpPr>
        <p:spPr>
          <a:xfrm rot="10800000">
            <a:off x="1169300" y="1233374"/>
            <a:ext cx="393700" cy="914803"/>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7" name="Flèche : bas 226">
            <a:extLst>
              <a:ext uri="{FF2B5EF4-FFF2-40B4-BE49-F238E27FC236}">
                <a16:creationId xmlns:a16="http://schemas.microsoft.com/office/drawing/2014/main" id="{2A678233-09AC-FE60-58E0-C2E3735E47BD}"/>
              </a:ext>
            </a:extLst>
          </p:cNvPr>
          <p:cNvSpPr/>
          <p:nvPr/>
        </p:nvSpPr>
        <p:spPr>
          <a:xfrm>
            <a:off x="1169300" y="4204140"/>
            <a:ext cx="393700" cy="914803"/>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lumMod val="75000"/>
                </a:schemeClr>
              </a:solidFill>
            </a:endParaRPr>
          </a:p>
        </p:txBody>
      </p:sp>
    </p:spTree>
    <p:extLst>
      <p:ext uri="{BB962C8B-B14F-4D97-AF65-F5344CB8AC3E}">
        <p14:creationId xmlns:p14="http://schemas.microsoft.com/office/powerpoint/2010/main" val="27320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40</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9" name="Sous-titre 1">
            <a:extLst>
              <a:ext uri="{FF2B5EF4-FFF2-40B4-BE49-F238E27FC236}">
                <a16:creationId xmlns:a16="http://schemas.microsoft.com/office/drawing/2014/main" id="{3C2DDDBB-8D78-5D4B-0AF1-13628786B53A}"/>
              </a:ext>
            </a:extLst>
          </p:cNvPr>
          <p:cNvSpPr>
            <a:spLocks noGrp="1"/>
          </p:cNvSpPr>
          <p:nvPr>
            <p:ph type="subTitle" idx="1"/>
          </p:nvPr>
        </p:nvSpPr>
        <p:spPr>
          <a:xfrm>
            <a:off x="3620393" y="1128679"/>
            <a:ext cx="4951214" cy="174028"/>
          </a:xfrm>
        </p:spPr>
        <p:txBody>
          <a:bodyPr/>
          <a:lstStyle/>
          <a:p>
            <a:r>
              <a:rPr lang="fr-FR" dirty="0"/>
              <a:t>Comparaison Méthodes Agiles vs Traditionnelles</a:t>
            </a:r>
          </a:p>
        </p:txBody>
      </p:sp>
      <p:sp>
        <p:nvSpPr>
          <p:cNvPr id="10" name="Titre 2">
            <a:extLst>
              <a:ext uri="{FF2B5EF4-FFF2-40B4-BE49-F238E27FC236}">
                <a16:creationId xmlns:a16="http://schemas.microsoft.com/office/drawing/2014/main" id="{789E53D7-D7C4-E53F-14F7-5F1FDFF818C7}"/>
              </a:ext>
            </a:extLst>
          </p:cNvPr>
          <p:cNvSpPr>
            <a:spLocks noGrp="1"/>
          </p:cNvSpPr>
          <p:nvPr>
            <p:ph type="title"/>
          </p:nvPr>
        </p:nvSpPr>
        <p:spPr>
          <a:xfrm>
            <a:off x="2309000" y="513228"/>
            <a:ext cx="7574000" cy="495200"/>
          </a:xfrm>
        </p:spPr>
        <p:txBody>
          <a:bodyPr/>
          <a:lstStyle/>
          <a:p>
            <a:r>
              <a:rPr lang="fr" sz="4000" dirty="0"/>
              <a:t>Agilité vs cascade</a:t>
            </a:r>
            <a:endParaRPr lang="fr-FR" dirty="0"/>
          </a:p>
        </p:txBody>
      </p:sp>
      <p:graphicFrame>
        <p:nvGraphicFramePr>
          <p:cNvPr id="4" name="Tableau 3">
            <a:extLst>
              <a:ext uri="{FF2B5EF4-FFF2-40B4-BE49-F238E27FC236}">
                <a16:creationId xmlns:a16="http://schemas.microsoft.com/office/drawing/2014/main" id="{E4E41035-323D-E8D7-A2D4-D8CA92B2D39E}"/>
              </a:ext>
            </a:extLst>
          </p:cNvPr>
          <p:cNvGraphicFramePr>
            <a:graphicFrameLocks noGrp="1"/>
          </p:cNvGraphicFramePr>
          <p:nvPr>
            <p:extLst>
              <p:ext uri="{D42A27DB-BD31-4B8C-83A1-F6EECF244321}">
                <p14:modId xmlns:p14="http://schemas.microsoft.com/office/powerpoint/2010/main" val="288295640"/>
              </p:ext>
            </p:extLst>
          </p:nvPr>
        </p:nvGraphicFramePr>
        <p:xfrm>
          <a:off x="1089764" y="1579616"/>
          <a:ext cx="10434180" cy="2725103"/>
        </p:xfrm>
        <a:graphic>
          <a:graphicData uri="http://schemas.openxmlformats.org/drawingml/2006/table">
            <a:tbl>
              <a:tblPr firstRow="1" bandRow="1">
                <a:tableStyleId>{5C22544A-7EE6-4342-B048-85BDC9FD1C3A}</a:tableStyleId>
              </a:tblPr>
              <a:tblGrid>
                <a:gridCol w="3478060">
                  <a:extLst>
                    <a:ext uri="{9D8B030D-6E8A-4147-A177-3AD203B41FA5}">
                      <a16:colId xmlns:a16="http://schemas.microsoft.com/office/drawing/2014/main" val="1578019932"/>
                    </a:ext>
                  </a:extLst>
                </a:gridCol>
                <a:gridCol w="3478060">
                  <a:extLst>
                    <a:ext uri="{9D8B030D-6E8A-4147-A177-3AD203B41FA5}">
                      <a16:colId xmlns:a16="http://schemas.microsoft.com/office/drawing/2014/main" val="2801576157"/>
                    </a:ext>
                  </a:extLst>
                </a:gridCol>
                <a:gridCol w="3478060">
                  <a:extLst>
                    <a:ext uri="{9D8B030D-6E8A-4147-A177-3AD203B41FA5}">
                      <a16:colId xmlns:a16="http://schemas.microsoft.com/office/drawing/2014/main" val="80393107"/>
                    </a:ext>
                  </a:extLst>
                </a:gridCol>
              </a:tblGrid>
              <a:tr h="543988">
                <a:tc>
                  <a:txBody>
                    <a:bodyPr/>
                    <a:lstStyle/>
                    <a:p>
                      <a:endParaRPr lang="fr-FR"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kern="1200" dirty="0">
                          <a:solidFill>
                            <a:schemeClr val="bg1"/>
                          </a:solidFill>
                          <a:latin typeface="Roboto" panose="02000000000000000000" pitchFamily="2" charset="0"/>
                          <a:ea typeface="Roboto" panose="02000000000000000000" pitchFamily="2" charset="0"/>
                          <a:cs typeface="Roboto" panose="02000000000000000000" pitchFamily="2" charset="0"/>
                        </a:rPr>
                        <a:t>Agiles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kern="1200" dirty="0">
                          <a:solidFill>
                            <a:schemeClr val="bg1"/>
                          </a:solidFill>
                          <a:latin typeface="Roboto" panose="02000000000000000000" pitchFamily="2" charset="0"/>
                          <a:ea typeface="Roboto" panose="02000000000000000000" pitchFamily="2" charset="0"/>
                          <a:cs typeface="Roboto" panose="02000000000000000000" pitchFamily="2" charset="0"/>
                        </a:rPr>
                        <a:t>Traditionnelles</a:t>
                      </a:r>
                    </a:p>
                  </a:txBody>
                  <a:tcPr/>
                </a:tc>
                <a:extLst>
                  <a:ext uri="{0D108BD9-81ED-4DB2-BD59-A6C34878D82A}">
                    <a16:rowId xmlns:a16="http://schemas.microsoft.com/office/drawing/2014/main" val="2950256377"/>
                  </a:ext>
                </a:extLst>
              </a:tr>
              <a:tr h="4066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Gestion des changements</a:t>
                      </a:r>
                      <a:endParaRPr lang="fr-FR" sz="1800" b="1"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Facile, intégrée à chaque itération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tx1"/>
                          </a:solidFill>
                          <a:latin typeface="Roboto" panose="02000000000000000000" pitchFamily="2" charset="0"/>
                          <a:ea typeface="Roboto" panose="02000000000000000000" pitchFamily="2" charset="0"/>
                          <a:cs typeface="Roboto" panose="02000000000000000000" pitchFamily="2" charset="0"/>
                        </a:rPr>
                        <a:t>Difficile, changements couteux</a:t>
                      </a:r>
                    </a:p>
                  </a:txBody>
                  <a:tcPr/>
                </a:tc>
                <a:extLst>
                  <a:ext uri="{0D108BD9-81ED-4DB2-BD59-A6C34878D82A}">
                    <a16:rowId xmlns:a16="http://schemas.microsoft.com/office/drawing/2014/main" val="1302400682"/>
                  </a:ext>
                </a:extLst>
              </a:tr>
              <a:tr h="6162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tx1"/>
                          </a:solidFill>
                          <a:latin typeface="Roboto" panose="02000000000000000000" pitchFamily="2" charset="0"/>
                          <a:ea typeface="Roboto" panose="02000000000000000000" pitchFamily="2" charset="0"/>
                          <a:cs typeface="Roboto" panose="02000000000000000000" pitchFamily="2" charset="0"/>
                        </a:rPr>
                        <a:t>Qualification/Test</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Le plus régulièrement possible (chaque fin de sprint)</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À la fin du projet</a:t>
                      </a:r>
                    </a:p>
                  </a:txBody>
                  <a:tcPr/>
                </a:tc>
                <a:extLst>
                  <a:ext uri="{0D108BD9-81ED-4DB2-BD59-A6C34878D82A}">
                    <a16:rowId xmlns:a16="http://schemas.microsoft.com/office/drawing/2014/main" val="1349770327"/>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Documentation</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Documentation minimale, juste suffisante</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Documentation complète et détaillé</a:t>
                      </a:r>
                    </a:p>
                  </a:txBody>
                  <a:tcPr/>
                </a:tc>
                <a:extLst>
                  <a:ext uri="{0D108BD9-81ED-4DB2-BD59-A6C34878D82A}">
                    <a16:rowId xmlns:a16="http://schemas.microsoft.com/office/drawing/2014/main" val="4032276201"/>
                  </a:ext>
                </a:extLst>
              </a:tr>
              <a:tr h="543988">
                <a:tc>
                  <a:txBody>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Objectifs</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Satisfaction du client par livraison de valeur métier</a:t>
                      </a:r>
                    </a:p>
                  </a:txBody>
                  <a:tcPr/>
                </a:tc>
                <a:tc>
                  <a:txBody>
                    <a:bodyPr/>
                    <a:lstStyle/>
                    <a:p>
                      <a:r>
                        <a:rPr lang="fr-FR" sz="1600" dirty="0">
                          <a:latin typeface="Roboto" panose="02000000000000000000" pitchFamily="2" charset="0"/>
                          <a:ea typeface="Roboto" panose="02000000000000000000" pitchFamily="2" charset="0"/>
                          <a:cs typeface="Roboto" panose="02000000000000000000" pitchFamily="2" charset="0"/>
                        </a:rPr>
                        <a:t>Respect de l’engagement</a:t>
                      </a:r>
                    </a:p>
                  </a:txBody>
                  <a:tcPr/>
                </a:tc>
                <a:extLst>
                  <a:ext uri="{0D108BD9-81ED-4DB2-BD59-A6C34878D82A}">
                    <a16:rowId xmlns:a16="http://schemas.microsoft.com/office/drawing/2014/main" val="3751637902"/>
                  </a:ext>
                </a:extLst>
              </a:tr>
            </a:tbl>
          </a:graphicData>
        </a:graphic>
      </p:graphicFrame>
    </p:spTree>
    <p:extLst>
      <p:ext uri="{BB962C8B-B14F-4D97-AF65-F5344CB8AC3E}">
        <p14:creationId xmlns:p14="http://schemas.microsoft.com/office/powerpoint/2010/main" val="1872892228"/>
      </p:ext>
    </p:extLst>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41</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7" name="Sous-titre 1">
            <a:extLst>
              <a:ext uri="{FF2B5EF4-FFF2-40B4-BE49-F238E27FC236}">
                <a16:creationId xmlns:a16="http://schemas.microsoft.com/office/drawing/2014/main" id="{FDF88040-BB4D-354D-2B4A-07FC4E769F26}"/>
              </a:ext>
            </a:extLst>
          </p:cNvPr>
          <p:cNvSpPr>
            <a:spLocks noGrp="1"/>
          </p:cNvSpPr>
          <p:nvPr>
            <p:ph type="subTitle" idx="1"/>
          </p:nvPr>
        </p:nvSpPr>
        <p:spPr>
          <a:xfrm>
            <a:off x="4055000" y="1103627"/>
            <a:ext cx="4082000" cy="267600"/>
          </a:xfrm>
        </p:spPr>
        <p:txBody>
          <a:bodyPr/>
          <a:lstStyle/>
          <a:p>
            <a:r>
              <a:rPr lang="fr-FR" dirty="0"/>
              <a:t>L’agilité face à l’échec des projets</a:t>
            </a:r>
          </a:p>
        </p:txBody>
      </p:sp>
      <p:sp>
        <p:nvSpPr>
          <p:cNvPr id="8" name="Titre 2">
            <a:extLst>
              <a:ext uri="{FF2B5EF4-FFF2-40B4-BE49-F238E27FC236}">
                <a16:creationId xmlns:a16="http://schemas.microsoft.com/office/drawing/2014/main" id="{34E499D3-C527-BB5A-EE69-4E67EE70C40A}"/>
              </a:ext>
            </a:extLst>
          </p:cNvPr>
          <p:cNvSpPr>
            <a:spLocks noGrp="1"/>
          </p:cNvSpPr>
          <p:nvPr>
            <p:ph type="title"/>
          </p:nvPr>
        </p:nvSpPr>
        <p:spPr>
          <a:xfrm>
            <a:off x="2309000" y="513228"/>
            <a:ext cx="7574000" cy="495200"/>
          </a:xfrm>
        </p:spPr>
        <p:txBody>
          <a:bodyPr/>
          <a:lstStyle/>
          <a:p>
            <a:r>
              <a:rPr lang="fr" sz="4000" dirty="0"/>
              <a:t>Agilité vs cascade</a:t>
            </a:r>
            <a:endParaRPr lang="fr-FR" dirty="0"/>
          </a:p>
        </p:txBody>
      </p:sp>
      <p:pic>
        <p:nvPicPr>
          <p:cNvPr id="7170" name="Picture 2" descr="28% des projets informatiques stratégiques sont des échecs retentissants -  IT SOCIAL">
            <a:extLst>
              <a:ext uri="{FF2B5EF4-FFF2-40B4-BE49-F238E27FC236}">
                <a16:creationId xmlns:a16="http://schemas.microsoft.com/office/drawing/2014/main" id="{839B6F58-DED3-6DF8-6499-FACC82A33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84" y="1649257"/>
            <a:ext cx="3841105" cy="237600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047D58CA-2037-8133-4AA1-4DD3CB9C06D8}"/>
              </a:ext>
            </a:extLst>
          </p:cNvPr>
          <p:cNvSpPr txBox="1"/>
          <p:nvPr/>
        </p:nvSpPr>
        <p:spPr>
          <a:xfrm>
            <a:off x="6028" y="4134010"/>
            <a:ext cx="4605944" cy="1446550"/>
          </a:xfrm>
          <a:prstGeom prst="rect">
            <a:avLst/>
          </a:prstGeom>
          <a:noFill/>
        </p:spPr>
        <p:txBody>
          <a:bodyPr wrap="square">
            <a:spAutoFit/>
          </a:bodyPr>
          <a:lstStyle/>
          <a:p>
            <a:pPr algn="ctr"/>
            <a:r>
              <a:rPr lang="fr-FR" sz="1600" b="1" dirty="0">
                <a:latin typeface="Roboto"/>
                <a:ea typeface="Roboto"/>
                <a:cs typeface="Roboto"/>
                <a:sym typeface="Roboto"/>
              </a:rPr>
              <a:t>Echec d’un projet</a:t>
            </a:r>
          </a:p>
          <a:p>
            <a:pPr algn="ctr"/>
            <a:r>
              <a:rPr lang="fr-FR" sz="2800" b="1" dirty="0">
                <a:solidFill>
                  <a:srgbClr val="FF0000"/>
                </a:solidFill>
                <a:latin typeface="Roboto"/>
                <a:ea typeface="Roboto"/>
                <a:cs typeface="Roboto"/>
                <a:sym typeface="Roboto"/>
              </a:rPr>
              <a:t>= </a:t>
            </a:r>
          </a:p>
          <a:p>
            <a:pPr algn="ctr"/>
            <a:r>
              <a:rPr lang="fr-FR" sz="1600" b="1" dirty="0">
                <a:solidFill>
                  <a:srgbClr val="FF0000"/>
                </a:solidFill>
                <a:latin typeface="Roboto"/>
                <a:ea typeface="Roboto"/>
                <a:cs typeface="Roboto"/>
                <a:sym typeface="Roboto"/>
              </a:rPr>
              <a:t>Perte d’argent pour l’entreprise</a:t>
            </a:r>
          </a:p>
          <a:p>
            <a:pPr algn="ctr"/>
            <a:endParaRPr lang="fr-FR" sz="2800" b="1" dirty="0">
              <a:solidFill>
                <a:srgbClr val="FF0000"/>
              </a:solidFill>
              <a:latin typeface="Roboto"/>
              <a:ea typeface="Roboto"/>
              <a:cs typeface="Roboto"/>
            </a:endParaRPr>
          </a:p>
        </p:txBody>
      </p:sp>
      <p:sp>
        <p:nvSpPr>
          <p:cNvPr id="12" name="Google Shape;373;p54">
            <a:extLst>
              <a:ext uri="{FF2B5EF4-FFF2-40B4-BE49-F238E27FC236}">
                <a16:creationId xmlns:a16="http://schemas.microsoft.com/office/drawing/2014/main" id="{F697D70C-0336-0B9E-AF69-F6B1E8A826E8}"/>
              </a:ext>
            </a:extLst>
          </p:cNvPr>
          <p:cNvSpPr/>
          <p:nvPr/>
        </p:nvSpPr>
        <p:spPr>
          <a:xfrm>
            <a:off x="5095353" y="1602392"/>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3" name="Google Shape;375;p54">
            <a:extLst>
              <a:ext uri="{FF2B5EF4-FFF2-40B4-BE49-F238E27FC236}">
                <a16:creationId xmlns:a16="http://schemas.microsoft.com/office/drawing/2014/main" id="{F1F3AC5E-F2E7-A4F5-FB1C-363BF491469A}"/>
              </a:ext>
            </a:extLst>
          </p:cNvPr>
          <p:cNvSpPr/>
          <p:nvPr/>
        </p:nvSpPr>
        <p:spPr>
          <a:xfrm>
            <a:off x="5095353" y="246372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4" name="Google Shape;377;p54">
            <a:extLst>
              <a:ext uri="{FF2B5EF4-FFF2-40B4-BE49-F238E27FC236}">
                <a16:creationId xmlns:a16="http://schemas.microsoft.com/office/drawing/2014/main" id="{E2C795E5-88F0-BAB3-D249-68975779C24F}"/>
              </a:ext>
            </a:extLst>
          </p:cNvPr>
          <p:cNvSpPr/>
          <p:nvPr/>
        </p:nvSpPr>
        <p:spPr>
          <a:xfrm>
            <a:off x="5095353" y="3327806"/>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5" name="Google Shape;379;p54">
            <a:extLst>
              <a:ext uri="{FF2B5EF4-FFF2-40B4-BE49-F238E27FC236}">
                <a16:creationId xmlns:a16="http://schemas.microsoft.com/office/drawing/2014/main" id="{4ABCB9CF-6DA4-C8C6-C61D-3E7C66970440}"/>
              </a:ext>
            </a:extLst>
          </p:cNvPr>
          <p:cNvSpPr/>
          <p:nvPr/>
        </p:nvSpPr>
        <p:spPr>
          <a:xfrm>
            <a:off x="5095353" y="4092969"/>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6" name="Google Shape;381;p54">
            <a:extLst>
              <a:ext uri="{FF2B5EF4-FFF2-40B4-BE49-F238E27FC236}">
                <a16:creationId xmlns:a16="http://schemas.microsoft.com/office/drawing/2014/main" id="{7D1C4833-29B0-140F-DF4E-91D143C22C13}"/>
              </a:ext>
            </a:extLst>
          </p:cNvPr>
          <p:cNvSpPr/>
          <p:nvPr/>
        </p:nvSpPr>
        <p:spPr>
          <a:xfrm>
            <a:off x="5095353" y="4906165"/>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7" name="ZoneTexte 16">
            <a:extLst>
              <a:ext uri="{FF2B5EF4-FFF2-40B4-BE49-F238E27FC236}">
                <a16:creationId xmlns:a16="http://schemas.microsoft.com/office/drawing/2014/main" id="{9A8C66FA-9CB6-F198-B152-5777C0D89D31}"/>
              </a:ext>
            </a:extLst>
          </p:cNvPr>
          <p:cNvSpPr txBox="1"/>
          <p:nvPr/>
        </p:nvSpPr>
        <p:spPr>
          <a:xfrm>
            <a:off x="5584504" y="1564686"/>
            <a:ext cx="5025041" cy="461665"/>
          </a:xfrm>
          <a:prstGeom prst="rect">
            <a:avLst/>
          </a:prstGeom>
          <a:noFill/>
        </p:spPr>
        <p:txBody>
          <a:bodyPr wrap="square">
            <a:spAutoFit/>
          </a:bodyPr>
          <a:lstStyle/>
          <a:p>
            <a:pPr algn="just">
              <a:buClr>
                <a:srgbClr val="000000"/>
              </a:buClr>
              <a:buSzPts val="1100"/>
            </a:pPr>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Mauvaise définition des besoins</a:t>
            </a:r>
          </a:p>
        </p:txBody>
      </p:sp>
      <p:sp>
        <p:nvSpPr>
          <p:cNvPr id="18" name="ZoneTexte 17">
            <a:extLst>
              <a:ext uri="{FF2B5EF4-FFF2-40B4-BE49-F238E27FC236}">
                <a16:creationId xmlns:a16="http://schemas.microsoft.com/office/drawing/2014/main" id="{E8953986-BEAA-2CA0-D8E7-52161AB009E6}"/>
              </a:ext>
            </a:extLst>
          </p:cNvPr>
          <p:cNvSpPr txBox="1"/>
          <p:nvPr/>
        </p:nvSpPr>
        <p:spPr>
          <a:xfrm>
            <a:off x="5597030" y="2454160"/>
            <a:ext cx="6385142" cy="461665"/>
          </a:xfrm>
          <a:prstGeom prst="rect">
            <a:avLst/>
          </a:prstGeom>
          <a:noFill/>
        </p:spPr>
        <p:txBody>
          <a:bodyPr wrap="square">
            <a:spAutoFit/>
          </a:bodyPr>
          <a:lstStyle/>
          <a:p>
            <a:pPr>
              <a:buClr>
                <a:srgbClr val="000000"/>
              </a:buClr>
              <a:buSzPts val="1100"/>
            </a:pPr>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Manque de flexibilité face aux changements</a:t>
            </a:r>
          </a:p>
        </p:txBody>
      </p:sp>
      <p:sp>
        <p:nvSpPr>
          <p:cNvPr id="19" name="Google Shape;381;p54">
            <a:extLst>
              <a:ext uri="{FF2B5EF4-FFF2-40B4-BE49-F238E27FC236}">
                <a16:creationId xmlns:a16="http://schemas.microsoft.com/office/drawing/2014/main" id="{7332BD06-5151-148C-B0DE-6C3D730D5A88}"/>
              </a:ext>
            </a:extLst>
          </p:cNvPr>
          <p:cNvSpPr/>
          <p:nvPr/>
        </p:nvSpPr>
        <p:spPr>
          <a:xfrm>
            <a:off x="5097441" y="5672339"/>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rgbClr val="FF0000"/>
          </a:solidFill>
          <a:ln>
            <a:noFill/>
          </a:ln>
        </p:spPr>
        <p:txBody>
          <a:bodyPr spcFirstLastPara="1" wrap="square" lIns="121900" tIns="60933" rIns="121900" bIns="60933" anchor="t" anchorCtr="0">
            <a:noAutofit/>
          </a:bodyPr>
          <a:lstStyle/>
          <a:p>
            <a:pPr>
              <a:buClr>
                <a:srgbClr val="000000"/>
              </a:buClr>
              <a:buSzPts val="2000"/>
            </a:pPr>
            <a:endParaRPr lang="fr-FR" sz="2667">
              <a:solidFill>
                <a:schemeClr val="dk1"/>
              </a:solidFill>
              <a:latin typeface="Roboto Condensed"/>
              <a:ea typeface="Roboto Condensed"/>
              <a:cs typeface="Roboto Condensed"/>
              <a:sym typeface="Roboto Condensed"/>
            </a:endParaRPr>
          </a:p>
        </p:txBody>
      </p:sp>
      <p:sp>
        <p:nvSpPr>
          <p:cNvPr id="20" name="ZoneTexte 19">
            <a:extLst>
              <a:ext uri="{FF2B5EF4-FFF2-40B4-BE49-F238E27FC236}">
                <a16:creationId xmlns:a16="http://schemas.microsoft.com/office/drawing/2014/main" id="{115FC22D-E1CF-9F1F-B1CF-D3C6CB39EFEF}"/>
              </a:ext>
            </a:extLst>
          </p:cNvPr>
          <p:cNvSpPr txBox="1"/>
          <p:nvPr/>
        </p:nvSpPr>
        <p:spPr>
          <a:xfrm>
            <a:off x="5602266" y="3273066"/>
            <a:ext cx="6093912" cy="461665"/>
          </a:xfrm>
          <a:prstGeom prst="rect">
            <a:avLst/>
          </a:prstGeom>
          <a:noFill/>
        </p:spPr>
        <p:txBody>
          <a:bodyPr wrap="square">
            <a:spAutoFit/>
          </a:bodyPr>
          <a:lstStyle/>
          <a:p>
            <a:pPr>
              <a:buClr>
                <a:srgbClr val="000000"/>
              </a:buClr>
              <a:buSzPts val="1100"/>
            </a:pPr>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Problèmes de communication dans l'équipe</a:t>
            </a:r>
          </a:p>
        </p:txBody>
      </p:sp>
      <p:sp>
        <p:nvSpPr>
          <p:cNvPr id="21" name="ZoneTexte 20">
            <a:extLst>
              <a:ext uri="{FF2B5EF4-FFF2-40B4-BE49-F238E27FC236}">
                <a16:creationId xmlns:a16="http://schemas.microsoft.com/office/drawing/2014/main" id="{E8B7CD18-EA6E-FB92-1F32-57652301F4B8}"/>
              </a:ext>
            </a:extLst>
          </p:cNvPr>
          <p:cNvSpPr txBox="1"/>
          <p:nvPr/>
        </p:nvSpPr>
        <p:spPr>
          <a:xfrm>
            <a:off x="5602266" y="4090651"/>
            <a:ext cx="6093912" cy="461665"/>
          </a:xfrm>
          <a:prstGeom prst="rect">
            <a:avLst/>
          </a:prstGeom>
          <a:noFill/>
        </p:spPr>
        <p:txBody>
          <a:bodyPr wrap="square">
            <a:spAutoFit/>
          </a:bodyPr>
          <a:lstStyle/>
          <a:p>
            <a:pPr>
              <a:buClr>
                <a:srgbClr val="000000"/>
              </a:buClr>
              <a:buSzPts val="1100"/>
            </a:pPr>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Découverte tardive des erreurs</a:t>
            </a:r>
          </a:p>
        </p:txBody>
      </p:sp>
      <p:sp>
        <p:nvSpPr>
          <p:cNvPr id="22" name="ZoneTexte 21">
            <a:extLst>
              <a:ext uri="{FF2B5EF4-FFF2-40B4-BE49-F238E27FC236}">
                <a16:creationId xmlns:a16="http://schemas.microsoft.com/office/drawing/2014/main" id="{FB65BEBF-6B1A-05E6-3BB2-82FD2BE6034D}"/>
              </a:ext>
            </a:extLst>
          </p:cNvPr>
          <p:cNvSpPr txBox="1"/>
          <p:nvPr/>
        </p:nvSpPr>
        <p:spPr>
          <a:xfrm>
            <a:off x="5597030" y="4895679"/>
            <a:ext cx="6093912" cy="461665"/>
          </a:xfrm>
          <a:prstGeom prst="rect">
            <a:avLst/>
          </a:prstGeom>
          <a:noFill/>
        </p:spPr>
        <p:txBody>
          <a:bodyPr wrap="square">
            <a:spAutoFit/>
          </a:bodyPr>
          <a:lstStyle/>
          <a:p>
            <a:pPr>
              <a:buClr>
                <a:srgbClr val="000000"/>
              </a:buClr>
              <a:buSzPts val="1100"/>
            </a:pPr>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Risque de sur-engagement des ressources</a:t>
            </a:r>
          </a:p>
        </p:txBody>
      </p:sp>
      <p:sp>
        <p:nvSpPr>
          <p:cNvPr id="23" name="ZoneTexte 22">
            <a:extLst>
              <a:ext uri="{FF2B5EF4-FFF2-40B4-BE49-F238E27FC236}">
                <a16:creationId xmlns:a16="http://schemas.microsoft.com/office/drawing/2014/main" id="{2A2F9DAE-1B03-2090-2FCB-802FE9BC197A}"/>
              </a:ext>
            </a:extLst>
          </p:cNvPr>
          <p:cNvSpPr txBox="1"/>
          <p:nvPr/>
        </p:nvSpPr>
        <p:spPr>
          <a:xfrm>
            <a:off x="5597030" y="5670251"/>
            <a:ext cx="6093912" cy="461665"/>
          </a:xfrm>
          <a:prstGeom prst="rect">
            <a:avLst/>
          </a:prstGeom>
          <a:noFill/>
        </p:spPr>
        <p:txBody>
          <a:bodyPr wrap="square">
            <a:spAutoFit/>
          </a:bodyPr>
          <a:lstStyle/>
          <a:p>
            <a:r>
              <a:rPr lang="fr-FR" sz="2400" dirty="0">
                <a:solidFill>
                  <a:srgbClr val="929292"/>
                </a:solidFill>
                <a:latin typeface="Roboto Condensed" panose="02000000000000000000" pitchFamily="2" charset="0"/>
                <a:ea typeface="Roboto Condensed" panose="02000000000000000000" pitchFamily="2" charset="0"/>
                <a:cs typeface="Roboto Condensed" panose="02000000000000000000" pitchFamily="2" charset="0"/>
              </a:rPr>
              <a:t>Difficultés à gérer les priorités</a:t>
            </a:r>
          </a:p>
        </p:txBody>
      </p:sp>
    </p:spTree>
    <p:extLst>
      <p:ext uri="{BB962C8B-B14F-4D97-AF65-F5344CB8AC3E}">
        <p14:creationId xmlns:p14="http://schemas.microsoft.com/office/powerpoint/2010/main" val="47822699"/>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42</a:t>
            </a:fld>
            <a:endParaRPr sz="1733">
              <a:solidFill>
                <a:schemeClr val="dk1"/>
              </a:solidFill>
            </a:endParaRPr>
          </a:p>
        </p:txBody>
      </p:sp>
      <p:sp>
        <p:nvSpPr>
          <p:cNvPr id="370" name="Google Shape;370;p54"/>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600" dirty="0"/>
              <a:t>Agilité vs cascade</a:t>
            </a:r>
            <a:endParaRPr sz="6400" dirty="0"/>
          </a:p>
        </p:txBody>
      </p:sp>
      <p:pic>
        <p:nvPicPr>
          <p:cNvPr id="371" name="Google Shape;371;p54"/>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Google Shape;356;p53">
            <a:extLst>
              <a:ext uri="{FF2B5EF4-FFF2-40B4-BE49-F238E27FC236}">
                <a16:creationId xmlns:a16="http://schemas.microsoft.com/office/drawing/2014/main" id="{8C149F0B-F855-343C-77A0-BA3270383538}"/>
              </a:ext>
            </a:extLst>
          </p:cNvPr>
          <p:cNvSpPr txBox="1">
            <a:spLocks/>
          </p:cNvSpPr>
          <p:nvPr/>
        </p:nvSpPr>
        <p:spPr>
          <a:xfrm>
            <a:off x="2884550" y="1078166"/>
            <a:ext cx="6422900" cy="565695"/>
          </a:xfrm>
          <a:prstGeom prst="rect">
            <a:avLst/>
          </a:prstGeom>
          <a:noFill/>
          <a:ln>
            <a:noFill/>
          </a:ln>
        </p:spPr>
        <p:txBody>
          <a:bodyPr spcFirstLastPara="1" vert="horz" wrap="square" lIns="121900" tIns="121900" rIns="121900" bIns="121900" rtlCol="0" anchor="ctr" anchorCtr="0">
            <a:noAutofit/>
          </a:bodyPr>
          <a:lstStyle>
            <a:lvl1pPr marL="228600" marR="0" lvl="0" indent="-228600" algn="ctr" defTabSz="914400" rtl="0" eaLnBrk="1" latinLnBrk="0" hangingPunct="1">
              <a:lnSpc>
                <a:spcPct val="100000"/>
              </a:lnSpc>
              <a:spcBef>
                <a:spcPts val="0"/>
              </a:spcBef>
              <a:spcAft>
                <a:spcPts val="0"/>
              </a:spcAft>
              <a:buClr>
                <a:srgbClr val="999999"/>
              </a:buClr>
              <a:buSzPts val="1400"/>
              <a:buFont typeface="Roboto"/>
              <a:buNone/>
              <a:defRPr sz="1600" b="0" i="0" u="none" strike="noStrike" kern="1200" cap="none">
                <a:solidFill>
                  <a:srgbClr val="999999"/>
                </a:solidFill>
                <a:latin typeface="Roboto"/>
                <a:ea typeface="Roboto"/>
                <a:cs typeface="Roboto"/>
                <a:sym typeface="Roboto"/>
              </a:defRPr>
            </a:lvl1pPr>
            <a:lvl2pPr marL="685800" marR="0" lvl="1"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9pPr>
          </a:lstStyle>
          <a:p>
            <a:pPr marL="0" indent="0"/>
            <a:r>
              <a:rPr lang="fr-FR" sz="1800" dirty="0">
                <a:latin typeface="Roboto Condensed" panose="02000000000000000000" pitchFamily="2" charset="0"/>
                <a:ea typeface="Roboto Condensed" panose="02000000000000000000" pitchFamily="2" charset="0"/>
                <a:cs typeface="Roboto Condensed" panose="02000000000000000000" pitchFamily="2" charset="0"/>
              </a:rPr>
              <a:t>Quizz</a:t>
            </a:r>
          </a:p>
        </p:txBody>
      </p:sp>
      <p:sp>
        <p:nvSpPr>
          <p:cNvPr id="3" name="ZoneTexte 2">
            <a:extLst>
              <a:ext uri="{FF2B5EF4-FFF2-40B4-BE49-F238E27FC236}">
                <a16:creationId xmlns:a16="http://schemas.microsoft.com/office/drawing/2014/main" id="{D30D029C-61AA-FCC7-7C63-FB0A52ABF48D}"/>
              </a:ext>
            </a:extLst>
          </p:cNvPr>
          <p:cNvSpPr txBox="1"/>
          <p:nvPr/>
        </p:nvSpPr>
        <p:spPr>
          <a:xfrm>
            <a:off x="295835" y="3244334"/>
            <a:ext cx="11896165" cy="584775"/>
          </a:xfrm>
          <a:prstGeom prst="rect">
            <a:avLst/>
          </a:prstGeom>
          <a:noFill/>
        </p:spPr>
        <p:txBody>
          <a:bodyPr wrap="square">
            <a:spAutoFit/>
          </a:bodyPr>
          <a:lstStyle/>
          <a:p>
            <a:r>
              <a:rPr lang="fr-FR" sz="3200" b="1" dirty="0">
                <a:latin typeface="Roboto" panose="02000000000000000000" pitchFamily="2" charset="0"/>
                <a:ea typeface="Roboto" panose="02000000000000000000" pitchFamily="2" charset="0"/>
                <a:cs typeface="Roboto" panose="02000000000000000000" pitchFamily="2" charset="0"/>
              </a:rPr>
              <a:t>https://quizizz.com/admin/quiz/67031b9c3706e815310290de</a:t>
            </a:r>
          </a:p>
        </p:txBody>
      </p:sp>
    </p:spTree>
    <p:extLst>
      <p:ext uri="{BB962C8B-B14F-4D97-AF65-F5344CB8AC3E}">
        <p14:creationId xmlns:p14="http://schemas.microsoft.com/office/powerpoint/2010/main" val="3141794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p:nvPr/>
        </p:nvSpPr>
        <p:spPr>
          <a:xfrm>
            <a:off x="0" y="0"/>
            <a:ext cx="12192000" cy="6858000"/>
          </a:xfrm>
          <a:prstGeom prst="rect">
            <a:avLst/>
          </a:pr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387" name="Google Shape;387;p55"/>
          <p:cNvSpPr txBox="1"/>
          <p:nvPr/>
        </p:nvSpPr>
        <p:spPr>
          <a:xfrm>
            <a:off x="2101594" y="4468974"/>
            <a:ext cx="8294644" cy="826129"/>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FR" sz="4800" dirty="0">
                <a:solidFill>
                  <a:schemeClr val="lt1"/>
                </a:solidFill>
                <a:latin typeface="Roboto Condensed"/>
                <a:ea typeface="Roboto Condensed"/>
                <a:cs typeface="Roboto Condensed"/>
                <a:sym typeface="Roboto Condensed"/>
              </a:rPr>
              <a:t>Les principales approches agiles</a:t>
            </a:r>
            <a:endParaRPr sz="4800" dirty="0">
              <a:solidFill>
                <a:schemeClr val="lt1"/>
              </a:solidFill>
              <a:latin typeface="Roboto Condensed"/>
              <a:ea typeface="Roboto Condensed"/>
              <a:cs typeface="Roboto Condensed"/>
              <a:sym typeface="Roboto Condensed"/>
            </a:endParaRPr>
          </a:p>
        </p:txBody>
      </p:sp>
      <p:sp>
        <p:nvSpPr>
          <p:cNvPr id="388" name="Google Shape;388;p55"/>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389" name="Google Shape;389;p55"/>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390" name="Google Shape;390;p55"/>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391" name="Google Shape;391;p55"/>
          <p:cNvSpPr/>
          <p:nvPr/>
        </p:nvSpPr>
        <p:spPr>
          <a:xfrm rot="5400000">
            <a:off x="4127399" y="444599"/>
            <a:ext cx="3937200" cy="3048000"/>
          </a:xfrm>
          <a:prstGeom prst="homePlate">
            <a:avLst>
              <a:gd name="adj" fmla="val 50000"/>
            </a:avLst>
          </a:prstGeom>
          <a:solidFill>
            <a:srgbClr val="F2F2F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grpSp>
        <p:nvGrpSpPr>
          <p:cNvPr id="392" name="Google Shape;392;p55"/>
          <p:cNvGrpSpPr/>
          <p:nvPr/>
        </p:nvGrpSpPr>
        <p:grpSpPr>
          <a:xfrm>
            <a:off x="5629680" y="824660"/>
            <a:ext cx="912843" cy="1383824"/>
            <a:chOff x="1974850" y="4173538"/>
            <a:chExt cx="309550" cy="507937"/>
          </a:xfrm>
          <a:solidFill>
            <a:schemeClr val="tx2"/>
          </a:solidFill>
        </p:grpSpPr>
        <p:sp>
          <p:nvSpPr>
            <p:cNvPr id="393" name="Google Shape;393;p55"/>
            <p:cNvSpPr/>
            <p:nvPr/>
          </p:nvSpPr>
          <p:spPr>
            <a:xfrm>
              <a:off x="1974850" y="4173538"/>
              <a:ext cx="293700" cy="408000"/>
            </a:xfrm>
            <a:custGeom>
              <a:avLst/>
              <a:gdLst/>
              <a:ahLst/>
              <a:cxnLst/>
              <a:rect l="l" t="t" r="r" b="b"/>
              <a:pathLst>
                <a:path w="120000" h="120000" extrusionOk="0">
                  <a:moveTo>
                    <a:pt x="106187" y="120000"/>
                  </a:moveTo>
                  <a:cubicBezTo>
                    <a:pt x="102733" y="116858"/>
                    <a:pt x="103597" y="106806"/>
                    <a:pt x="103597" y="106806"/>
                  </a:cubicBezTo>
                  <a:cubicBezTo>
                    <a:pt x="103597" y="106806"/>
                    <a:pt x="111366" y="82931"/>
                    <a:pt x="115683" y="77905"/>
                  </a:cubicBezTo>
                  <a:cubicBezTo>
                    <a:pt x="120000" y="72251"/>
                    <a:pt x="120000" y="56544"/>
                    <a:pt x="120000" y="56544"/>
                  </a:cubicBezTo>
                  <a:cubicBezTo>
                    <a:pt x="120000" y="56544"/>
                    <a:pt x="119136" y="47120"/>
                    <a:pt x="113093" y="35183"/>
                  </a:cubicBezTo>
                  <a:cubicBezTo>
                    <a:pt x="107050" y="23246"/>
                    <a:pt x="87194" y="13821"/>
                    <a:pt x="73381" y="11937"/>
                  </a:cubicBezTo>
                  <a:cubicBezTo>
                    <a:pt x="72517" y="6282"/>
                    <a:pt x="60431" y="0"/>
                    <a:pt x="60431" y="0"/>
                  </a:cubicBezTo>
                  <a:cubicBezTo>
                    <a:pt x="60431" y="0"/>
                    <a:pt x="62158" y="11937"/>
                    <a:pt x="59568" y="11937"/>
                  </a:cubicBezTo>
                  <a:cubicBezTo>
                    <a:pt x="57841" y="11937"/>
                    <a:pt x="48345" y="14450"/>
                    <a:pt x="48345" y="14450"/>
                  </a:cubicBezTo>
                  <a:cubicBezTo>
                    <a:pt x="50935" y="18848"/>
                    <a:pt x="50935" y="18848"/>
                    <a:pt x="50935" y="18848"/>
                  </a:cubicBezTo>
                  <a:cubicBezTo>
                    <a:pt x="38848" y="21361"/>
                    <a:pt x="34532" y="23874"/>
                    <a:pt x="34532" y="23874"/>
                  </a:cubicBezTo>
                  <a:cubicBezTo>
                    <a:pt x="34532" y="23874"/>
                    <a:pt x="33669" y="24502"/>
                    <a:pt x="31942" y="27643"/>
                  </a:cubicBezTo>
                  <a:cubicBezTo>
                    <a:pt x="29352" y="30785"/>
                    <a:pt x="3453" y="46492"/>
                    <a:pt x="1726" y="47120"/>
                  </a:cubicBezTo>
                  <a:cubicBezTo>
                    <a:pt x="863" y="48376"/>
                    <a:pt x="1726" y="50261"/>
                    <a:pt x="1726" y="50261"/>
                  </a:cubicBezTo>
                  <a:cubicBezTo>
                    <a:pt x="1726" y="50261"/>
                    <a:pt x="863" y="54031"/>
                    <a:pt x="863" y="54659"/>
                  </a:cubicBezTo>
                  <a:cubicBezTo>
                    <a:pt x="863" y="54659"/>
                    <a:pt x="0" y="57801"/>
                    <a:pt x="863" y="59057"/>
                  </a:cubicBezTo>
                  <a:cubicBezTo>
                    <a:pt x="2589" y="60314"/>
                    <a:pt x="3453" y="62198"/>
                    <a:pt x="6906" y="63455"/>
                  </a:cubicBezTo>
                  <a:cubicBezTo>
                    <a:pt x="9496" y="65340"/>
                    <a:pt x="10359" y="64083"/>
                    <a:pt x="10359" y="64083"/>
                  </a:cubicBezTo>
                  <a:cubicBezTo>
                    <a:pt x="10359" y="64083"/>
                    <a:pt x="10359" y="64712"/>
                    <a:pt x="18129" y="65968"/>
                  </a:cubicBezTo>
                  <a:cubicBezTo>
                    <a:pt x="28489" y="65968"/>
                    <a:pt x="31942" y="60314"/>
                    <a:pt x="31942" y="60314"/>
                  </a:cubicBezTo>
                  <a:cubicBezTo>
                    <a:pt x="31942" y="60314"/>
                    <a:pt x="34532" y="57172"/>
                    <a:pt x="42302" y="57801"/>
                  </a:cubicBezTo>
                  <a:cubicBezTo>
                    <a:pt x="57841" y="64083"/>
                    <a:pt x="68201" y="59685"/>
                    <a:pt x="68201" y="59685"/>
                  </a:cubicBezTo>
                  <a:cubicBezTo>
                    <a:pt x="68201" y="59685"/>
                    <a:pt x="55251" y="67225"/>
                    <a:pt x="37122" y="86701"/>
                  </a:cubicBezTo>
                  <a:cubicBezTo>
                    <a:pt x="18129" y="106806"/>
                    <a:pt x="31942" y="120000"/>
                    <a:pt x="31942" y="120000"/>
                  </a:cubicBezTo>
                  <a:lnTo>
                    <a:pt x="106187" y="120000"/>
                  </a:lnTo>
                  <a:close/>
                  <a:moveTo>
                    <a:pt x="106187" y="120000"/>
                  </a:moveTo>
                  <a:cubicBezTo>
                    <a:pt x="106187" y="120000"/>
                    <a:pt x="106187" y="120000"/>
                    <a:pt x="106187" y="120000"/>
                  </a:cubicBezTo>
                </a:path>
              </a:pathLst>
            </a:custGeom>
            <a:grp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sp>
          <p:nvSpPr>
            <p:cNvPr id="394" name="Google Shape;394;p55"/>
            <p:cNvSpPr/>
            <p:nvPr/>
          </p:nvSpPr>
          <p:spPr>
            <a:xfrm>
              <a:off x="2006600" y="4587875"/>
              <a:ext cx="277800" cy="93600"/>
            </a:xfrm>
            <a:custGeom>
              <a:avLst/>
              <a:gdLst/>
              <a:ahLst/>
              <a:cxnLst/>
              <a:rect l="l" t="t" r="r" b="b"/>
              <a:pathLst>
                <a:path w="120000" h="120000" extrusionOk="0">
                  <a:moveTo>
                    <a:pt x="120000" y="106363"/>
                  </a:moveTo>
                  <a:cubicBezTo>
                    <a:pt x="120000" y="114545"/>
                    <a:pt x="118167" y="120000"/>
                    <a:pt x="115419" y="120000"/>
                  </a:cubicBezTo>
                  <a:cubicBezTo>
                    <a:pt x="3664" y="120000"/>
                    <a:pt x="3664" y="120000"/>
                    <a:pt x="3664" y="120000"/>
                  </a:cubicBezTo>
                  <a:cubicBezTo>
                    <a:pt x="1832" y="120000"/>
                    <a:pt x="0" y="114545"/>
                    <a:pt x="0" y="106363"/>
                  </a:cubicBezTo>
                  <a:cubicBezTo>
                    <a:pt x="0" y="13636"/>
                    <a:pt x="0" y="13636"/>
                    <a:pt x="0" y="13636"/>
                  </a:cubicBezTo>
                  <a:cubicBezTo>
                    <a:pt x="0" y="5454"/>
                    <a:pt x="1832" y="0"/>
                    <a:pt x="3664" y="0"/>
                  </a:cubicBezTo>
                  <a:cubicBezTo>
                    <a:pt x="115419" y="0"/>
                    <a:pt x="115419" y="0"/>
                    <a:pt x="115419" y="0"/>
                  </a:cubicBezTo>
                  <a:cubicBezTo>
                    <a:pt x="118167" y="0"/>
                    <a:pt x="120000" y="5454"/>
                    <a:pt x="120000" y="13636"/>
                  </a:cubicBezTo>
                  <a:lnTo>
                    <a:pt x="120000" y="106363"/>
                  </a:lnTo>
                  <a:close/>
                  <a:moveTo>
                    <a:pt x="120000" y="106363"/>
                  </a:moveTo>
                  <a:cubicBezTo>
                    <a:pt x="120000" y="106363"/>
                    <a:pt x="120000" y="106363"/>
                    <a:pt x="120000" y="106363"/>
                  </a:cubicBezTo>
                </a:path>
              </a:pathLst>
            </a:custGeom>
            <a:grpFill/>
            <a:ln>
              <a:noFill/>
            </a:ln>
          </p:spPr>
          <p:txBody>
            <a:bodyPr spcFirstLastPara="1" wrap="square" lIns="121900" tIns="60933" rIns="121900" bIns="60933" anchor="t" anchorCtr="0">
              <a:noAutofit/>
            </a:bodyPr>
            <a:lstStyle/>
            <a:p>
              <a:pPr>
                <a:buClr>
                  <a:srgbClr val="000000"/>
                </a:buClr>
                <a:buSzPts val="1800"/>
              </a:pPr>
              <a:endParaRPr sz="2400">
                <a:solidFill>
                  <a:srgbClr val="262626"/>
                </a:solidFill>
                <a:latin typeface="Calibri"/>
                <a:ea typeface="Calibri"/>
                <a:cs typeface="Calibri"/>
                <a:sym typeface="Calibri"/>
              </a:endParaRPr>
            </a:p>
          </p:txBody>
        </p:sp>
      </p:grpSp>
    </p:spTree>
    <p:extLst>
      <p:ext uri="{BB962C8B-B14F-4D97-AF65-F5344CB8AC3E}">
        <p14:creationId xmlns:p14="http://schemas.microsoft.com/office/powerpoint/2010/main" val="378459575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 calcmode="lin" valueType="num">
                                      <p:cBhvr additive="base">
                                        <p:cTn id="7" dur="500"/>
                                        <p:tgtEl>
                                          <p:spTgt spid="39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87"/>
                                        </p:tgtEl>
                                        <p:attrNameLst>
                                          <p:attrName>style.visibility</p:attrName>
                                        </p:attrNameLst>
                                      </p:cBhvr>
                                      <p:to>
                                        <p:strVal val="visible"/>
                                      </p:to>
                                    </p:set>
                                    <p:anim calcmode="lin" valueType="num">
                                      <p:cBhvr additive="base">
                                        <p:cTn id="11" dur="500"/>
                                        <p:tgtEl>
                                          <p:spTgt spid="387"/>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388"/>
                                        </p:tgtEl>
                                        <p:attrNameLst>
                                          <p:attrName>style.visibility</p:attrName>
                                        </p:attrNameLst>
                                      </p:cBhvr>
                                      <p:to>
                                        <p:strVal val="visible"/>
                                      </p:to>
                                    </p:set>
                                    <p:anim calcmode="lin" valueType="num">
                                      <p:cBhvr additive="base">
                                        <p:cTn id="15" dur="500"/>
                                        <p:tgtEl>
                                          <p:spTgt spid="388"/>
                                        </p:tgtEl>
                                        <p:attrNameLst>
                                          <p:attrName>ppt_w</p:attrName>
                                        </p:attrNameLst>
                                      </p:cBhvr>
                                      <p:tavLst>
                                        <p:tav tm="0">
                                          <p:val>
                                            <p:strVal val="0"/>
                                          </p:val>
                                        </p:tav>
                                        <p:tav tm="100000">
                                          <p:val>
                                            <p:strVal val="#ppt_w"/>
                                          </p:val>
                                        </p:tav>
                                      </p:tavLst>
                                    </p:anim>
                                    <p:anim calcmode="lin" valueType="num">
                                      <p:cBhvr additive="base">
                                        <p:cTn id="16" dur="500"/>
                                        <p:tgtEl>
                                          <p:spTgt spid="388"/>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390"/>
                                        </p:tgtEl>
                                        <p:attrNameLst>
                                          <p:attrName>style.visibility</p:attrName>
                                        </p:attrNameLst>
                                      </p:cBhvr>
                                      <p:to>
                                        <p:strVal val="visible"/>
                                      </p:to>
                                    </p:set>
                                    <p:animEffect transition="in" filter="fade">
                                      <p:cBhvr>
                                        <p:cTn id="19" dur="500"/>
                                        <p:tgtEl>
                                          <p:spTgt spid="390"/>
                                        </p:tgtEl>
                                      </p:cBhvr>
                                    </p:animEffect>
                                  </p:childTnLst>
                                </p:cTn>
                              </p:par>
                              <p:par>
                                <p:cTn id="20" presetID="10" presetClass="entr" presetSubtype="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44</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pic>
        <p:nvPicPr>
          <p:cNvPr id="8194" name="Picture 2" descr="agile testing methodology">
            <a:extLst>
              <a:ext uri="{FF2B5EF4-FFF2-40B4-BE49-F238E27FC236}">
                <a16:creationId xmlns:a16="http://schemas.microsoft.com/office/drawing/2014/main" id="{BC103378-ADCF-FDDE-A641-4B7F59B07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448" y="1402915"/>
            <a:ext cx="9995768" cy="448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94685"/>
      </p:ext>
    </p:extLst>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45</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2" name="Sous-titre 1">
            <a:extLst>
              <a:ext uri="{FF2B5EF4-FFF2-40B4-BE49-F238E27FC236}">
                <a16:creationId xmlns:a16="http://schemas.microsoft.com/office/drawing/2014/main" id="{D1C19206-EAD7-E0A4-E430-96758CFE9434}"/>
              </a:ext>
            </a:extLst>
          </p:cNvPr>
          <p:cNvSpPr>
            <a:spLocks noGrp="1"/>
          </p:cNvSpPr>
          <p:nvPr>
            <p:ph type="subTitle" idx="1"/>
          </p:nvPr>
        </p:nvSpPr>
        <p:spPr>
          <a:xfrm>
            <a:off x="4055000" y="1103627"/>
            <a:ext cx="4082000" cy="267600"/>
          </a:xfrm>
        </p:spPr>
        <p:txBody>
          <a:bodyPr/>
          <a:lstStyle/>
          <a:p>
            <a:r>
              <a:rPr lang="fr-FR" dirty="0"/>
              <a:t>Kanban</a:t>
            </a:r>
          </a:p>
        </p:txBody>
      </p:sp>
      <p:pic>
        <p:nvPicPr>
          <p:cNvPr id="9" name="Image 8">
            <a:extLst>
              <a:ext uri="{FF2B5EF4-FFF2-40B4-BE49-F238E27FC236}">
                <a16:creationId xmlns:a16="http://schemas.microsoft.com/office/drawing/2014/main" id="{C7C05F97-D9A3-E497-0B24-5C07A2D86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486" y="1371227"/>
            <a:ext cx="6434786" cy="3852074"/>
          </a:xfrm>
          <a:prstGeom prst="rect">
            <a:avLst/>
          </a:prstGeom>
        </p:spPr>
      </p:pic>
      <p:sp>
        <p:nvSpPr>
          <p:cNvPr id="13" name="ZoneTexte 12">
            <a:extLst>
              <a:ext uri="{FF2B5EF4-FFF2-40B4-BE49-F238E27FC236}">
                <a16:creationId xmlns:a16="http://schemas.microsoft.com/office/drawing/2014/main" id="{692CFC86-4034-25F1-D8D0-52369A5A2ACA}"/>
              </a:ext>
            </a:extLst>
          </p:cNvPr>
          <p:cNvSpPr txBox="1"/>
          <p:nvPr/>
        </p:nvSpPr>
        <p:spPr>
          <a:xfrm>
            <a:off x="109004" y="1634699"/>
            <a:ext cx="5035752" cy="923330"/>
          </a:xfrm>
          <a:prstGeom prst="rect">
            <a:avLst/>
          </a:prstGeom>
          <a:noFill/>
        </p:spPr>
        <p:txBody>
          <a:bodyPr wrap="square">
            <a:spAutoFit/>
          </a:bodyPr>
          <a:lstStyle/>
          <a:p>
            <a:pPr algn="just"/>
            <a:r>
              <a:rPr lang="fr-FR" dirty="0">
                <a:latin typeface="Roboto" panose="02000000000000000000" pitchFamily="2" charset="0"/>
                <a:ea typeface="Roboto" panose="02000000000000000000" pitchFamily="2" charset="0"/>
                <a:cs typeface="Roboto" panose="02000000000000000000" pitchFamily="2" charset="0"/>
              </a:rPr>
              <a:t>Kanban est une méthode agile de gestion de projet qui utilise un </a:t>
            </a:r>
            <a:r>
              <a:rPr lang="fr-FR"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rPr>
              <a:t>tableau visuel</a:t>
            </a:r>
            <a:r>
              <a:rPr lang="fr-FR" dirty="0">
                <a:latin typeface="Roboto" panose="02000000000000000000" pitchFamily="2" charset="0"/>
                <a:ea typeface="Roboto" panose="02000000000000000000" pitchFamily="2" charset="0"/>
                <a:cs typeface="Roboto" panose="02000000000000000000" pitchFamily="2" charset="0"/>
              </a:rPr>
              <a:t> pour suivre et gérer le flux des tâches à accomplir. </a:t>
            </a:r>
          </a:p>
        </p:txBody>
      </p:sp>
      <p:sp>
        <p:nvSpPr>
          <p:cNvPr id="15" name="ZoneTexte 14">
            <a:extLst>
              <a:ext uri="{FF2B5EF4-FFF2-40B4-BE49-F238E27FC236}">
                <a16:creationId xmlns:a16="http://schemas.microsoft.com/office/drawing/2014/main" id="{A1BFA7DF-4769-AE0D-5337-8454DAF66997}"/>
              </a:ext>
            </a:extLst>
          </p:cNvPr>
          <p:cNvSpPr txBox="1"/>
          <p:nvPr/>
        </p:nvSpPr>
        <p:spPr>
          <a:xfrm>
            <a:off x="109005" y="2598004"/>
            <a:ext cx="5035752" cy="892552"/>
          </a:xfrm>
          <a:prstGeom prst="rect">
            <a:avLst/>
          </a:prstGeom>
          <a:noFill/>
        </p:spPr>
        <p:txBody>
          <a:bodyPr wrap="square">
            <a:spAutoFit/>
          </a:bodyPr>
          <a:lstStyle/>
          <a:p>
            <a:pPr algn="just"/>
            <a:r>
              <a:rPr lang="fr-FR" sz="1600" dirty="0">
                <a:latin typeface="Roboto"/>
                <a:ea typeface="Roboto"/>
                <a:cs typeface="Roboto"/>
                <a:sym typeface="Roboto"/>
              </a:rPr>
              <a:t>Les tâches sont représentées sous forme de </a:t>
            </a:r>
            <a:r>
              <a:rPr lang="fr-FR" b="1" dirty="0">
                <a:solidFill>
                  <a:schemeClr val="accent2">
                    <a:lumMod val="75000"/>
                  </a:schemeClr>
                </a:solidFill>
                <a:sym typeface="Roboto"/>
              </a:rPr>
              <a:t>cartes</a:t>
            </a:r>
            <a:r>
              <a:rPr lang="fr-FR" sz="1600" dirty="0">
                <a:latin typeface="Roboto"/>
                <a:ea typeface="Roboto"/>
                <a:cs typeface="Roboto"/>
                <a:sym typeface="Roboto"/>
              </a:rPr>
              <a:t>, déplacées à travers différentes colonnes qui reflètent les </a:t>
            </a:r>
            <a:r>
              <a:rPr lang="fr-FR" b="1" dirty="0">
                <a:solidFill>
                  <a:schemeClr val="accent2">
                    <a:lumMod val="75000"/>
                  </a:schemeClr>
                </a:solidFill>
                <a:sym typeface="Roboto"/>
              </a:rPr>
              <a:t>étapes du processus</a:t>
            </a:r>
            <a:r>
              <a:rPr lang="fr-FR" dirty="0"/>
              <a:t>.</a:t>
            </a:r>
          </a:p>
        </p:txBody>
      </p:sp>
      <p:sp>
        <p:nvSpPr>
          <p:cNvPr id="17" name="ZoneTexte 16">
            <a:extLst>
              <a:ext uri="{FF2B5EF4-FFF2-40B4-BE49-F238E27FC236}">
                <a16:creationId xmlns:a16="http://schemas.microsoft.com/office/drawing/2014/main" id="{683E1C13-7C5F-C240-9F21-FA9CDD724B33}"/>
              </a:ext>
            </a:extLst>
          </p:cNvPr>
          <p:cNvSpPr txBox="1"/>
          <p:nvPr/>
        </p:nvSpPr>
        <p:spPr>
          <a:xfrm>
            <a:off x="109004" y="3668689"/>
            <a:ext cx="5035752" cy="1654556"/>
          </a:xfrm>
          <a:prstGeom prst="rect">
            <a:avLst/>
          </a:prstGeom>
          <a:noFill/>
        </p:spPr>
        <p:txBody>
          <a:bodyPr wrap="square">
            <a:spAutoFit/>
          </a:bodyPr>
          <a:lstStyle/>
          <a:p>
            <a:r>
              <a:rPr lang="fr-FR" sz="1600" dirty="0">
                <a:latin typeface="Roboto" panose="02000000000000000000" pitchFamily="2" charset="0"/>
                <a:ea typeface="Roboto" panose="02000000000000000000" pitchFamily="2" charset="0"/>
                <a:cs typeface="Roboto" panose="02000000000000000000" pitchFamily="2" charset="0"/>
                <a:sym typeface="Roboto"/>
              </a:rPr>
              <a:t>Par défaut chaque tâche peut franchir les phases suivantes :</a:t>
            </a:r>
          </a:p>
          <a:p>
            <a:pPr marL="285750" indent="-285750">
              <a:lnSpc>
                <a:spcPct val="150000"/>
              </a:lnSpc>
              <a:buFont typeface="Arial" panose="020B0604020202020204" pitchFamily="34" charset="0"/>
              <a:buChar char="•"/>
            </a:pPr>
            <a:r>
              <a:rPr lang="fr-FR" sz="1600" b="1" dirty="0">
                <a:solidFill>
                  <a:schemeClr val="accent1"/>
                </a:solidFill>
                <a:latin typeface="Roboto" panose="02000000000000000000" pitchFamily="2" charset="0"/>
                <a:ea typeface="Roboto" panose="02000000000000000000" pitchFamily="2" charset="0"/>
                <a:cs typeface="Roboto" panose="02000000000000000000" pitchFamily="2" charset="0"/>
              </a:rPr>
              <a:t>À faire (Backlog ou To Do)</a:t>
            </a:r>
            <a:endParaRPr lang="fr-FR" sz="1600" b="1" dirty="0">
              <a:solidFill>
                <a:schemeClr val="accent1"/>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nSpc>
                <a:spcPct val="150000"/>
              </a:lnSpc>
              <a:buFont typeface="Arial" panose="020B0604020202020204" pitchFamily="34" charset="0"/>
              <a:buChar char="•"/>
            </a:pPr>
            <a:r>
              <a:rPr lang="en-US" sz="1600" b="1" dirty="0">
                <a:solidFill>
                  <a:srgbClr val="00B050"/>
                </a:solidFill>
                <a:latin typeface="Roboto" panose="02000000000000000000" pitchFamily="2" charset="0"/>
                <a:ea typeface="Roboto" panose="02000000000000000000" pitchFamily="2" charset="0"/>
                <a:cs typeface="Roboto" panose="02000000000000000000" pitchFamily="2" charset="0"/>
              </a:rPr>
              <a:t>En cours (Work In Progress - WIP ou Doing)</a:t>
            </a:r>
          </a:p>
          <a:p>
            <a:pPr marL="285750" indent="-285750">
              <a:lnSpc>
                <a:spcPct val="150000"/>
              </a:lnSpc>
              <a:buFont typeface="Arial" panose="020B0604020202020204" pitchFamily="34" charset="0"/>
              <a:buChar char="•"/>
            </a:pPr>
            <a:r>
              <a:rPr lang="fr-FR" sz="1600" b="1" dirty="0">
                <a:solidFill>
                  <a:srgbClr val="FF0000"/>
                </a:solidFill>
                <a:latin typeface="Roboto" panose="02000000000000000000" pitchFamily="2" charset="0"/>
                <a:ea typeface="Roboto" panose="02000000000000000000" pitchFamily="2" charset="0"/>
                <a:cs typeface="Roboto" panose="02000000000000000000" pitchFamily="2" charset="0"/>
              </a:rPr>
              <a:t>Terminé (Done)</a:t>
            </a:r>
          </a:p>
        </p:txBody>
      </p:sp>
    </p:spTree>
    <p:extLst>
      <p:ext uri="{BB962C8B-B14F-4D97-AF65-F5344CB8AC3E}">
        <p14:creationId xmlns:p14="http://schemas.microsoft.com/office/powerpoint/2010/main" val="2476433463"/>
      </p:ext>
    </p:extLst>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7" name="Google Shape;197;p10"/>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46</a:t>
            </a:fld>
            <a:endParaRPr sz="1867" b="0">
              <a:solidFill>
                <a:srgbClr val="000000"/>
              </a:solidFill>
            </a:endParaRPr>
          </a:p>
        </p:txBody>
      </p:sp>
      <p:graphicFrame>
        <p:nvGraphicFramePr>
          <p:cNvPr id="198" name="Google Shape;198;p10"/>
          <p:cNvGraphicFramePr/>
          <p:nvPr/>
        </p:nvGraphicFramePr>
        <p:xfrm>
          <a:off x="1270000" y="1681567"/>
          <a:ext cx="10046132" cy="4430734"/>
        </p:xfrm>
        <a:graphic>
          <a:graphicData uri="http://schemas.openxmlformats.org/drawingml/2006/table">
            <a:tbl>
              <a:tblPr>
                <a:noFill/>
              </a:tblPr>
              <a:tblGrid>
                <a:gridCol w="2511533">
                  <a:extLst>
                    <a:ext uri="{9D8B030D-6E8A-4147-A177-3AD203B41FA5}">
                      <a16:colId xmlns:a16="http://schemas.microsoft.com/office/drawing/2014/main" val="20000"/>
                    </a:ext>
                  </a:extLst>
                </a:gridCol>
                <a:gridCol w="2511533">
                  <a:extLst>
                    <a:ext uri="{9D8B030D-6E8A-4147-A177-3AD203B41FA5}">
                      <a16:colId xmlns:a16="http://schemas.microsoft.com/office/drawing/2014/main" val="20001"/>
                    </a:ext>
                  </a:extLst>
                </a:gridCol>
                <a:gridCol w="2511533">
                  <a:extLst>
                    <a:ext uri="{9D8B030D-6E8A-4147-A177-3AD203B41FA5}">
                      <a16:colId xmlns:a16="http://schemas.microsoft.com/office/drawing/2014/main" val="20002"/>
                    </a:ext>
                  </a:extLst>
                </a:gridCol>
                <a:gridCol w="2511533">
                  <a:extLst>
                    <a:ext uri="{9D8B030D-6E8A-4147-A177-3AD203B41FA5}">
                      <a16:colId xmlns:a16="http://schemas.microsoft.com/office/drawing/2014/main" val="20003"/>
                    </a:ext>
                  </a:extLst>
                </a:gridCol>
              </a:tblGrid>
              <a:tr h="624667">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TODO</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DEV</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TEST</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DEPLOY</a:t>
                      </a:r>
                      <a:endParaRPr sz="1900" u="none" strike="noStrike" cap="none"/>
                    </a:p>
                  </a:txBody>
                  <a:tcPr marL="121900" marR="121900" marT="121900" marB="121900"/>
                </a:tc>
                <a:extLst>
                  <a:ext uri="{0D108BD9-81ED-4DB2-BD59-A6C34878D82A}">
                    <a16:rowId xmlns:a16="http://schemas.microsoft.com/office/drawing/2014/main" val="10000"/>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1"/>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2"/>
                  </a:ext>
                </a:extLst>
              </a:tr>
              <a:tr h="8859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3"/>
                  </a:ext>
                </a:extLst>
              </a:tr>
              <a:tr h="907367">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4"/>
                  </a:ext>
                </a:extLst>
              </a:tr>
            </a:tbl>
          </a:graphicData>
        </a:graphic>
      </p:graphicFrame>
      <p:sp>
        <p:nvSpPr>
          <p:cNvPr id="199" name="Google Shape;199;p10"/>
          <p:cNvSpPr/>
          <p:nvPr/>
        </p:nvSpPr>
        <p:spPr>
          <a:xfrm>
            <a:off x="1565133" y="2470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1</a:t>
            </a:r>
            <a:endParaRPr sz="1867">
              <a:solidFill>
                <a:srgbClr val="000000"/>
              </a:solidFill>
              <a:latin typeface="Arial"/>
              <a:ea typeface="Arial"/>
              <a:cs typeface="Arial"/>
              <a:sym typeface="Arial"/>
            </a:endParaRPr>
          </a:p>
        </p:txBody>
      </p:sp>
      <p:sp>
        <p:nvSpPr>
          <p:cNvPr id="200" name="Google Shape;200;p10"/>
          <p:cNvSpPr/>
          <p:nvPr/>
        </p:nvSpPr>
        <p:spPr>
          <a:xfrm>
            <a:off x="1510567" y="34290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2</a:t>
            </a:r>
            <a:endParaRPr sz="1867">
              <a:solidFill>
                <a:srgbClr val="000000"/>
              </a:solidFill>
              <a:latin typeface="Arial"/>
              <a:ea typeface="Arial"/>
              <a:cs typeface="Arial"/>
              <a:sym typeface="Arial"/>
            </a:endParaRPr>
          </a:p>
        </p:txBody>
      </p:sp>
      <p:sp>
        <p:nvSpPr>
          <p:cNvPr id="201" name="Google Shape;201;p10"/>
          <p:cNvSpPr/>
          <p:nvPr/>
        </p:nvSpPr>
        <p:spPr>
          <a:xfrm>
            <a:off x="1510567" y="43871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3</a:t>
            </a:r>
            <a:endParaRPr sz="1867">
              <a:solidFill>
                <a:srgbClr val="000000"/>
              </a:solidFill>
              <a:latin typeface="Arial"/>
              <a:ea typeface="Arial"/>
              <a:cs typeface="Arial"/>
              <a:sym typeface="Arial"/>
            </a:endParaRPr>
          </a:p>
        </p:txBody>
      </p:sp>
      <p:sp>
        <p:nvSpPr>
          <p:cNvPr id="202" name="Google Shape;202;p10"/>
          <p:cNvSpPr/>
          <p:nvPr/>
        </p:nvSpPr>
        <p:spPr>
          <a:xfrm>
            <a:off x="1456000" y="53452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4</a:t>
            </a:r>
            <a:endParaRPr sz="1867">
              <a:solidFill>
                <a:srgbClr val="000000"/>
              </a:solidFill>
              <a:latin typeface="Arial"/>
              <a:ea typeface="Arial"/>
              <a:cs typeface="Arial"/>
              <a:sym typeface="Arial"/>
            </a:endParaRPr>
          </a:p>
        </p:txBody>
      </p:sp>
      <p:sp>
        <p:nvSpPr>
          <p:cNvPr id="6" name="Titre 2">
            <a:extLst>
              <a:ext uri="{FF2B5EF4-FFF2-40B4-BE49-F238E27FC236}">
                <a16:creationId xmlns:a16="http://schemas.microsoft.com/office/drawing/2014/main" id="{36858690-0960-38B3-A81A-1615DB19AA4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BDEA76BA-D50C-5EAE-A40E-D6B7C6B8E128}"/>
              </a:ext>
            </a:extLst>
          </p:cNvPr>
          <p:cNvSpPr>
            <a:spLocks noGrp="1"/>
          </p:cNvSpPr>
          <p:nvPr>
            <p:ph type="subTitle" idx="1"/>
          </p:nvPr>
        </p:nvSpPr>
        <p:spPr>
          <a:xfrm>
            <a:off x="4055000" y="1103627"/>
            <a:ext cx="4082000" cy="267600"/>
          </a:xfrm>
        </p:spPr>
        <p:txBody>
          <a:bodyPr/>
          <a:lstStyle/>
          <a:p>
            <a:r>
              <a:rPr lang="fr-FR" dirty="0"/>
              <a:t>Comment fonctionne le Kanban?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47</a:t>
            </a:fld>
            <a:endParaRPr sz="1867" b="0">
              <a:solidFill>
                <a:srgbClr val="000000"/>
              </a:solidFill>
            </a:endParaRPr>
          </a:p>
        </p:txBody>
      </p:sp>
      <p:graphicFrame>
        <p:nvGraphicFramePr>
          <p:cNvPr id="223" name="Google Shape;223;p12"/>
          <p:cNvGraphicFramePr/>
          <p:nvPr/>
        </p:nvGraphicFramePr>
        <p:xfrm>
          <a:off x="1270000" y="1681567"/>
          <a:ext cx="10046132" cy="4430734"/>
        </p:xfrm>
        <a:graphic>
          <a:graphicData uri="http://schemas.openxmlformats.org/drawingml/2006/table">
            <a:tbl>
              <a:tblPr>
                <a:noFill/>
              </a:tblPr>
              <a:tblGrid>
                <a:gridCol w="2511533">
                  <a:extLst>
                    <a:ext uri="{9D8B030D-6E8A-4147-A177-3AD203B41FA5}">
                      <a16:colId xmlns:a16="http://schemas.microsoft.com/office/drawing/2014/main" val="20000"/>
                    </a:ext>
                  </a:extLst>
                </a:gridCol>
                <a:gridCol w="2511533">
                  <a:extLst>
                    <a:ext uri="{9D8B030D-6E8A-4147-A177-3AD203B41FA5}">
                      <a16:colId xmlns:a16="http://schemas.microsoft.com/office/drawing/2014/main" val="20001"/>
                    </a:ext>
                  </a:extLst>
                </a:gridCol>
                <a:gridCol w="2511533">
                  <a:extLst>
                    <a:ext uri="{9D8B030D-6E8A-4147-A177-3AD203B41FA5}">
                      <a16:colId xmlns:a16="http://schemas.microsoft.com/office/drawing/2014/main" val="20002"/>
                    </a:ext>
                  </a:extLst>
                </a:gridCol>
                <a:gridCol w="2511533">
                  <a:extLst>
                    <a:ext uri="{9D8B030D-6E8A-4147-A177-3AD203B41FA5}">
                      <a16:colId xmlns:a16="http://schemas.microsoft.com/office/drawing/2014/main" val="20003"/>
                    </a:ext>
                  </a:extLst>
                </a:gridCol>
              </a:tblGrid>
              <a:tr h="624667">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TODO </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dirty="0"/>
                        <a:t>DEV (WIP = 2)</a:t>
                      </a:r>
                      <a:endParaRPr sz="1900" u="none" strike="noStrike" cap="none" dirty="0"/>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TEST (WIP = 1)</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dirty="0"/>
                        <a:t>DEPLOY (WIP =1)</a:t>
                      </a:r>
                      <a:endParaRPr sz="1900" u="none" strike="noStrike" cap="none" dirty="0"/>
                    </a:p>
                  </a:txBody>
                  <a:tcPr marL="121900" marR="121900" marT="121900" marB="121900"/>
                </a:tc>
                <a:extLst>
                  <a:ext uri="{0D108BD9-81ED-4DB2-BD59-A6C34878D82A}">
                    <a16:rowId xmlns:a16="http://schemas.microsoft.com/office/drawing/2014/main" val="10000"/>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1"/>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2"/>
                  </a:ext>
                </a:extLst>
              </a:tr>
              <a:tr h="8859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3"/>
                  </a:ext>
                </a:extLst>
              </a:tr>
              <a:tr h="907367">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dirty="0"/>
                    </a:p>
                  </a:txBody>
                  <a:tcPr marL="121900" marR="121900" marT="121900" marB="121900"/>
                </a:tc>
                <a:extLst>
                  <a:ext uri="{0D108BD9-81ED-4DB2-BD59-A6C34878D82A}">
                    <a16:rowId xmlns:a16="http://schemas.microsoft.com/office/drawing/2014/main" val="10004"/>
                  </a:ext>
                </a:extLst>
              </a:tr>
            </a:tbl>
          </a:graphicData>
        </a:graphic>
      </p:graphicFrame>
      <p:sp>
        <p:nvSpPr>
          <p:cNvPr id="224" name="Google Shape;224;p12"/>
          <p:cNvSpPr/>
          <p:nvPr/>
        </p:nvSpPr>
        <p:spPr>
          <a:xfrm>
            <a:off x="6747767" y="2470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1</a:t>
            </a:r>
            <a:endParaRPr sz="1867">
              <a:solidFill>
                <a:srgbClr val="000000"/>
              </a:solidFill>
              <a:latin typeface="Arial"/>
              <a:ea typeface="Arial"/>
              <a:cs typeface="Arial"/>
              <a:sym typeface="Arial"/>
            </a:endParaRPr>
          </a:p>
        </p:txBody>
      </p:sp>
      <p:sp>
        <p:nvSpPr>
          <p:cNvPr id="225" name="Google Shape;225;p12"/>
          <p:cNvSpPr/>
          <p:nvPr/>
        </p:nvSpPr>
        <p:spPr>
          <a:xfrm>
            <a:off x="4055000"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2</a:t>
            </a:r>
            <a:endParaRPr sz="1867">
              <a:solidFill>
                <a:srgbClr val="000000"/>
              </a:solidFill>
              <a:latin typeface="Arial"/>
              <a:ea typeface="Arial"/>
              <a:cs typeface="Arial"/>
              <a:sym typeface="Arial"/>
            </a:endParaRPr>
          </a:p>
        </p:txBody>
      </p:sp>
      <p:sp>
        <p:nvSpPr>
          <p:cNvPr id="226" name="Google Shape;226;p12"/>
          <p:cNvSpPr/>
          <p:nvPr/>
        </p:nvSpPr>
        <p:spPr>
          <a:xfrm>
            <a:off x="4153200" y="34290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3</a:t>
            </a:r>
            <a:endParaRPr sz="1867">
              <a:solidFill>
                <a:srgbClr val="000000"/>
              </a:solidFill>
              <a:latin typeface="Arial"/>
              <a:ea typeface="Arial"/>
              <a:cs typeface="Arial"/>
              <a:sym typeface="Arial"/>
            </a:endParaRPr>
          </a:p>
        </p:txBody>
      </p:sp>
      <p:sp>
        <p:nvSpPr>
          <p:cNvPr id="227" name="Google Shape;227;p12"/>
          <p:cNvSpPr/>
          <p:nvPr/>
        </p:nvSpPr>
        <p:spPr>
          <a:xfrm>
            <a:off x="1576400"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4</a:t>
            </a:r>
            <a:endParaRPr sz="1867">
              <a:solidFill>
                <a:srgbClr val="000000"/>
              </a:solidFill>
              <a:latin typeface="Arial"/>
              <a:ea typeface="Arial"/>
              <a:cs typeface="Arial"/>
              <a:sym typeface="Arial"/>
            </a:endParaRPr>
          </a:p>
        </p:txBody>
      </p:sp>
      <p:sp>
        <p:nvSpPr>
          <p:cNvPr id="228" name="Google Shape;228;p12"/>
          <p:cNvSpPr/>
          <p:nvPr/>
        </p:nvSpPr>
        <p:spPr>
          <a:xfrm>
            <a:off x="1576400" y="34290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5</a:t>
            </a:r>
            <a:endParaRPr sz="1867">
              <a:solidFill>
                <a:srgbClr val="000000"/>
              </a:solidFill>
              <a:latin typeface="Arial"/>
              <a:ea typeface="Arial"/>
              <a:cs typeface="Arial"/>
              <a:sym typeface="Arial"/>
            </a:endParaRPr>
          </a:p>
        </p:txBody>
      </p:sp>
      <p:sp>
        <p:nvSpPr>
          <p:cNvPr id="6" name="Titre 2">
            <a:extLst>
              <a:ext uri="{FF2B5EF4-FFF2-40B4-BE49-F238E27FC236}">
                <a16:creationId xmlns:a16="http://schemas.microsoft.com/office/drawing/2014/main" id="{76EB49B2-6E2B-B969-C4CC-435E09C9C6EE}"/>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8FFCBDF0-FF97-D969-16DD-8C903709D8A3}"/>
              </a:ext>
            </a:extLst>
          </p:cNvPr>
          <p:cNvSpPr>
            <a:spLocks noGrp="1"/>
          </p:cNvSpPr>
          <p:nvPr>
            <p:ph type="subTitle" idx="1"/>
          </p:nvPr>
        </p:nvSpPr>
        <p:spPr>
          <a:xfrm>
            <a:off x="4055000" y="1103627"/>
            <a:ext cx="4082000" cy="267600"/>
          </a:xfrm>
        </p:spPr>
        <p:txBody>
          <a:bodyPr/>
          <a:lstStyle/>
          <a:p>
            <a:r>
              <a:rPr lang="fr-FR" dirty="0"/>
              <a:t>Comment fonctionne le Kanban?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13"/>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48</a:t>
            </a:fld>
            <a:endParaRPr sz="1867" b="0">
              <a:solidFill>
                <a:srgbClr val="000000"/>
              </a:solidFill>
            </a:endParaRPr>
          </a:p>
        </p:txBody>
      </p:sp>
      <p:graphicFrame>
        <p:nvGraphicFramePr>
          <p:cNvPr id="236" name="Google Shape;236;p13"/>
          <p:cNvGraphicFramePr/>
          <p:nvPr/>
        </p:nvGraphicFramePr>
        <p:xfrm>
          <a:off x="1270000" y="1681567"/>
          <a:ext cx="10046132" cy="4430734"/>
        </p:xfrm>
        <a:graphic>
          <a:graphicData uri="http://schemas.openxmlformats.org/drawingml/2006/table">
            <a:tbl>
              <a:tblPr>
                <a:noFill/>
              </a:tblPr>
              <a:tblGrid>
                <a:gridCol w="2511533">
                  <a:extLst>
                    <a:ext uri="{9D8B030D-6E8A-4147-A177-3AD203B41FA5}">
                      <a16:colId xmlns:a16="http://schemas.microsoft.com/office/drawing/2014/main" val="20000"/>
                    </a:ext>
                  </a:extLst>
                </a:gridCol>
                <a:gridCol w="2511533">
                  <a:extLst>
                    <a:ext uri="{9D8B030D-6E8A-4147-A177-3AD203B41FA5}">
                      <a16:colId xmlns:a16="http://schemas.microsoft.com/office/drawing/2014/main" val="20001"/>
                    </a:ext>
                  </a:extLst>
                </a:gridCol>
                <a:gridCol w="2511533">
                  <a:extLst>
                    <a:ext uri="{9D8B030D-6E8A-4147-A177-3AD203B41FA5}">
                      <a16:colId xmlns:a16="http://schemas.microsoft.com/office/drawing/2014/main" val="20002"/>
                    </a:ext>
                  </a:extLst>
                </a:gridCol>
                <a:gridCol w="2511533">
                  <a:extLst>
                    <a:ext uri="{9D8B030D-6E8A-4147-A177-3AD203B41FA5}">
                      <a16:colId xmlns:a16="http://schemas.microsoft.com/office/drawing/2014/main" val="20003"/>
                    </a:ext>
                  </a:extLst>
                </a:gridCol>
              </a:tblGrid>
              <a:tr h="624667">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TODO </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DEV (WIP = 2)</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TEST (WIP = 1)</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DEPLOY (WIP =1)</a:t>
                      </a:r>
                      <a:endParaRPr sz="1900" u="none" strike="noStrike" cap="none"/>
                    </a:p>
                  </a:txBody>
                  <a:tcPr marL="121900" marR="121900" marT="121900" marB="121900"/>
                </a:tc>
                <a:extLst>
                  <a:ext uri="{0D108BD9-81ED-4DB2-BD59-A6C34878D82A}">
                    <a16:rowId xmlns:a16="http://schemas.microsoft.com/office/drawing/2014/main" val="10000"/>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1"/>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2"/>
                  </a:ext>
                </a:extLst>
              </a:tr>
              <a:tr h="8859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3"/>
                  </a:ext>
                </a:extLst>
              </a:tr>
              <a:tr h="907367">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4"/>
                  </a:ext>
                </a:extLst>
              </a:tr>
            </a:tbl>
          </a:graphicData>
        </a:graphic>
      </p:graphicFrame>
      <p:sp>
        <p:nvSpPr>
          <p:cNvPr id="237" name="Google Shape;237;p13"/>
          <p:cNvSpPr/>
          <p:nvPr/>
        </p:nvSpPr>
        <p:spPr>
          <a:xfrm>
            <a:off x="9398900"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1</a:t>
            </a:r>
            <a:endParaRPr sz="1867">
              <a:solidFill>
                <a:srgbClr val="000000"/>
              </a:solidFill>
              <a:latin typeface="Arial"/>
              <a:ea typeface="Arial"/>
              <a:cs typeface="Arial"/>
              <a:sym typeface="Arial"/>
            </a:endParaRPr>
          </a:p>
        </p:txBody>
      </p:sp>
      <p:sp>
        <p:nvSpPr>
          <p:cNvPr id="238" name="Google Shape;238;p13"/>
          <p:cNvSpPr/>
          <p:nvPr/>
        </p:nvSpPr>
        <p:spPr>
          <a:xfrm>
            <a:off x="6503633"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2</a:t>
            </a:r>
            <a:endParaRPr sz="1867">
              <a:solidFill>
                <a:srgbClr val="000000"/>
              </a:solidFill>
              <a:latin typeface="Arial"/>
              <a:ea typeface="Arial"/>
              <a:cs typeface="Arial"/>
              <a:sym typeface="Arial"/>
            </a:endParaRPr>
          </a:p>
        </p:txBody>
      </p:sp>
      <p:sp>
        <p:nvSpPr>
          <p:cNvPr id="239" name="Google Shape;239;p13"/>
          <p:cNvSpPr/>
          <p:nvPr/>
        </p:nvSpPr>
        <p:spPr>
          <a:xfrm>
            <a:off x="4040017" y="2370367"/>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3</a:t>
            </a:r>
            <a:endParaRPr sz="1867">
              <a:solidFill>
                <a:srgbClr val="000000"/>
              </a:solidFill>
              <a:latin typeface="Arial"/>
              <a:ea typeface="Arial"/>
              <a:cs typeface="Arial"/>
              <a:sym typeface="Arial"/>
            </a:endParaRPr>
          </a:p>
        </p:txBody>
      </p:sp>
      <p:sp>
        <p:nvSpPr>
          <p:cNvPr id="240" name="Google Shape;240;p13"/>
          <p:cNvSpPr/>
          <p:nvPr/>
        </p:nvSpPr>
        <p:spPr>
          <a:xfrm>
            <a:off x="4135500" y="34290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4</a:t>
            </a:r>
            <a:endParaRPr sz="1867">
              <a:solidFill>
                <a:srgbClr val="000000"/>
              </a:solidFill>
              <a:latin typeface="Arial"/>
              <a:ea typeface="Arial"/>
              <a:cs typeface="Arial"/>
              <a:sym typeface="Arial"/>
            </a:endParaRPr>
          </a:p>
        </p:txBody>
      </p:sp>
      <p:sp>
        <p:nvSpPr>
          <p:cNvPr id="241" name="Google Shape;241;p13"/>
          <p:cNvSpPr/>
          <p:nvPr/>
        </p:nvSpPr>
        <p:spPr>
          <a:xfrm>
            <a:off x="1576400" y="34290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5</a:t>
            </a:r>
            <a:endParaRPr sz="1867">
              <a:solidFill>
                <a:srgbClr val="000000"/>
              </a:solidFill>
              <a:latin typeface="Arial"/>
              <a:ea typeface="Arial"/>
              <a:cs typeface="Arial"/>
              <a:sym typeface="Arial"/>
            </a:endParaRPr>
          </a:p>
        </p:txBody>
      </p:sp>
      <p:sp>
        <p:nvSpPr>
          <p:cNvPr id="6" name="Titre 2">
            <a:extLst>
              <a:ext uri="{FF2B5EF4-FFF2-40B4-BE49-F238E27FC236}">
                <a16:creationId xmlns:a16="http://schemas.microsoft.com/office/drawing/2014/main" id="{C56BC8B8-FF68-0419-212F-B3BD0B023F80}"/>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D761A7D3-9909-84FD-A26E-DC9DD6B9155C}"/>
              </a:ext>
            </a:extLst>
          </p:cNvPr>
          <p:cNvSpPr>
            <a:spLocks noGrp="1"/>
          </p:cNvSpPr>
          <p:nvPr>
            <p:ph type="subTitle" idx="1"/>
          </p:nvPr>
        </p:nvSpPr>
        <p:spPr>
          <a:xfrm>
            <a:off x="4055000" y="1103627"/>
            <a:ext cx="4082000" cy="267600"/>
          </a:xfrm>
        </p:spPr>
        <p:txBody>
          <a:bodyPr/>
          <a:lstStyle/>
          <a:p>
            <a:r>
              <a:rPr lang="fr-FR" dirty="0"/>
              <a:t>Comment fonctionne le Kanban?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8" name="Google Shape;248;p1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49</a:t>
            </a:fld>
            <a:endParaRPr sz="1867" b="0">
              <a:solidFill>
                <a:srgbClr val="000000"/>
              </a:solidFill>
            </a:endParaRPr>
          </a:p>
        </p:txBody>
      </p:sp>
      <p:graphicFrame>
        <p:nvGraphicFramePr>
          <p:cNvPr id="249" name="Google Shape;249;p14"/>
          <p:cNvGraphicFramePr/>
          <p:nvPr/>
        </p:nvGraphicFramePr>
        <p:xfrm>
          <a:off x="1270000" y="1681567"/>
          <a:ext cx="10046132" cy="4430734"/>
        </p:xfrm>
        <a:graphic>
          <a:graphicData uri="http://schemas.openxmlformats.org/drawingml/2006/table">
            <a:tbl>
              <a:tblPr>
                <a:noFill/>
              </a:tblPr>
              <a:tblGrid>
                <a:gridCol w="2511533">
                  <a:extLst>
                    <a:ext uri="{9D8B030D-6E8A-4147-A177-3AD203B41FA5}">
                      <a16:colId xmlns:a16="http://schemas.microsoft.com/office/drawing/2014/main" val="20000"/>
                    </a:ext>
                  </a:extLst>
                </a:gridCol>
                <a:gridCol w="2511533">
                  <a:extLst>
                    <a:ext uri="{9D8B030D-6E8A-4147-A177-3AD203B41FA5}">
                      <a16:colId xmlns:a16="http://schemas.microsoft.com/office/drawing/2014/main" val="20001"/>
                    </a:ext>
                  </a:extLst>
                </a:gridCol>
                <a:gridCol w="2511533">
                  <a:extLst>
                    <a:ext uri="{9D8B030D-6E8A-4147-A177-3AD203B41FA5}">
                      <a16:colId xmlns:a16="http://schemas.microsoft.com/office/drawing/2014/main" val="20002"/>
                    </a:ext>
                  </a:extLst>
                </a:gridCol>
                <a:gridCol w="2511533">
                  <a:extLst>
                    <a:ext uri="{9D8B030D-6E8A-4147-A177-3AD203B41FA5}">
                      <a16:colId xmlns:a16="http://schemas.microsoft.com/office/drawing/2014/main" val="20003"/>
                    </a:ext>
                  </a:extLst>
                </a:gridCol>
              </a:tblGrid>
              <a:tr h="624667">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TODO </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DEV (WIP = 2)</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TEST (WIP = 1)</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dirty="0"/>
                        <a:t>DEPLOY (WIP =1)</a:t>
                      </a:r>
                      <a:endParaRPr sz="1900" u="none" strike="noStrike" cap="none" dirty="0"/>
                    </a:p>
                  </a:txBody>
                  <a:tcPr marL="121900" marR="121900" marT="121900" marB="121900"/>
                </a:tc>
                <a:extLst>
                  <a:ext uri="{0D108BD9-81ED-4DB2-BD59-A6C34878D82A}">
                    <a16:rowId xmlns:a16="http://schemas.microsoft.com/office/drawing/2014/main" val="10000"/>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1"/>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2"/>
                  </a:ext>
                </a:extLst>
              </a:tr>
              <a:tr h="8859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3"/>
                  </a:ext>
                </a:extLst>
              </a:tr>
              <a:tr h="907367">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dirty="0"/>
                    </a:p>
                  </a:txBody>
                  <a:tcPr marL="121900" marR="121900" marT="121900" marB="121900"/>
                </a:tc>
                <a:extLst>
                  <a:ext uri="{0D108BD9-81ED-4DB2-BD59-A6C34878D82A}">
                    <a16:rowId xmlns:a16="http://schemas.microsoft.com/office/drawing/2014/main" val="10004"/>
                  </a:ext>
                </a:extLst>
              </a:tr>
            </a:tbl>
          </a:graphicData>
        </a:graphic>
      </p:graphicFrame>
      <p:sp>
        <p:nvSpPr>
          <p:cNvPr id="250" name="Google Shape;250;p14"/>
          <p:cNvSpPr/>
          <p:nvPr/>
        </p:nvSpPr>
        <p:spPr>
          <a:xfrm>
            <a:off x="11356615" y="2424900"/>
            <a:ext cx="79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1</a:t>
            </a:r>
            <a:endParaRPr lang="fr" sz="1867" dirty="0">
              <a:solidFill>
                <a:srgbClr val="000000"/>
              </a:solidFill>
              <a:latin typeface="Arial"/>
              <a:ea typeface="Arial"/>
              <a:cs typeface="Arial"/>
              <a:sym typeface="Arial"/>
            </a:endParaRPr>
          </a:p>
        </p:txBody>
      </p:sp>
      <p:sp>
        <p:nvSpPr>
          <p:cNvPr id="251" name="Google Shape;251;p14"/>
          <p:cNvSpPr/>
          <p:nvPr/>
        </p:nvSpPr>
        <p:spPr>
          <a:xfrm>
            <a:off x="9035100"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2</a:t>
            </a:r>
            <a:endParaRPr sz="1867">
              <a:solidFill>
                <a:srgbClr val="000000"/>
              </a:solidFill>
              <a:latin typeface="Arial"/>
              <a:ea typeface="Arial"/>
              <a:cs typeface="Arial"/>
              <a:sym typeface="Arial"/>
            </a:endParaRPr>
          </a:p>
        </p:txBody>
      </p:sp>
      <p:sp>
        <p:nvSpPr>
          <p:cNvPr id="252" name="Google Shape;252;p14"/>
          <p:cNvSpPr/>
          <p:nvPr/>
        </p:nvSpPr>
        <p:spPr>
          <a:xfrm>
            <a:off x="6442617"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3</a:t>
            </a:r>
            <a:endParaRPr sz="1867">
              <a:solidFill>
                <a:srgbClr val="000000"/>
              </a:solidFill>
              <a:latin typeface="Arial"/>
              <a:ea typeface="Arial"/>
              <a:cs typeface="Arial"/>
              <a:sym typeface="Arial"/>
            </a:endParaRPr>
          </a:p>
        </p:txBody>
      </p:sp>
      <p:sp>
        <p:nvSpPr>
          <p:cNvPr id="253" name="Google Shape;253;p14"/>
          <p:cNvSpPr/>
          <p:nvPr/>
        </p:nvSpPr>
        <p:spPr>
          <a:xfrm>
            <a:off x="4144700" y="2508467"/>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4</a:t>
            </a:r>
            <a:endParaRPr sz="1867">
              <a:solidFill>
                <a:srgbClr val="000000"/>
              </a:solidFill>
              <a:latin typeface="Arial"/>
              <a:ea typeface="Arial"/>
              <a:cs typeface="Arial"/>
              <a:sym typeface="Arial"/>
            </a:endParaRPr>
          </a:p>
        </p:txBody>
      </p:sp>
      <p:sp>
        <p:nvSpPr>
          <p:cNvPr id="254" name="Google Shape;254;p14"/>
          <p:cNvSpPr/>
          <p:nvPr/>
        </p:nvSpPr>
        <p:spPr>
          <a:xfrm>
            <a:off x="4144700" y="3475033"/>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5</a:t>
            </a:r>
            <a:endParaRPr sz="1867">
              <a:solidFill>
                <a:srgbClr val="000000"/>
              </a:solidFill>
              <a:latin typeface="Arial"/>
              <a:ea typeface="Arial"/>
              <a:cs typeface="Arial"/>
              <a:sym typeface="Arial"/>
            </a:endParaRPr>
          </a:p>
        </p:txBody>
      </p:sp>
      <p:sp>
        <p:nvSpPr>
          <p:cNvPr id="6" name="Titre 2">
            <a:extLst>
              <a:ext uri="{FF2B5EF4-FFF2-40B4-BE49-F238E27FC236}">
                <a16:creationId xmlns:a16="http://schemas.microsoft.com/office/drawing/2014/main" id="{698E2B8E-DC16-04E6-E9C6-B50B355CA723}"/>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A2A5E8BC-EE04-DDFF-B5AC-668F3E98DBF2}"/>
              </a:ext>
            </a:extLst>
          </p:cNvPr>
          <p:cNvSpPr>
            <a:spLocks noGrp="1"/>
          </p:cNvSpPr>
          <p:nvPr>
            <p:ph type="subTitle" idx="1"/>
          </p:nvPr>
        </p:nvSpPr>
        <p:spPr>
          <a:xfrm>
            <a:off x="4055000" y="1103627"/>
            <a:ext cx="4082000" cy="267600"/>
          </a:xfrm>
        </p:spPr>
        <p:txBody>
          <a:bodyPr/>
          <a:lstStyle/>
          <a:p>
            <a:r>
              <a:rPr lang="fr-FR" dirty="0"/>
              <a:t>Comment fonctionne le Kanban?</a:t>
            </a:r>
          </a:p>
        </p:txBody>
      </p:sp>
      <p:sp>
        <p:nvSpPr>
          <p:cNvPr id="9" name="ZoneTexte 8">
            <a:extLst>
              <a:ext uri="{FF2B5EF4-FFF2-40B4-BE49-F238E27FC236}">
                <a16:creationId xmlns:a16="http://schemas.microsoft.com/office/drawing/2014/main" id="{CA5BF926-EFCE-9B86-04F4-8DAF14B0AB0C}"/>
              </a:ext>
            </a:extLst>
          </p:cNvPr>
          <p:cNvSpPr txBox="1"/>
          <p:nvPr/>
        </p:nvSpPr>
        <p:spPr>
          <a:xfrm>
            <a:off x="11159263" y="1103627"/>
            <a:ext cx="1186703" cy="369332"/>
          </a:xfrm>
          <a:prstGeom prst="rect">
            <a:avLst/>
          </a:prstGeom>
          <a:noFill/>
        </p:spPr>
        <p:txBody>
          <a:bodyPr wrap="square">
            <a:spAutoFit/>
          </a:bodyPr>
          <a:lstStyle/>
          <a:p>
            <a:r>
              <a:rPr lang="fr" sz="1800" u="none" strike="noStrike" cap="none" dirty="0"/>
              <a:t>DEPLOY</a:t>
            </a:r>
            <a:r>
              <a:rPr lang="fr" dirty="0"/>
              <a:t>ED</a:t>
            </a:r>
            <a:endParaRPr lang="fr-FR" dirty="0"/>
          </a:p>
        </p:txBody>
      </p:sp>
      <p:cxnSp>
        <p:nvCxnSpPr>
          <p:cNvPr id="11" name="Connecteur droit avec flèche 10">
            <a:extLst>
              <a:ext uri="{FF2B5EF4-FFF2-40B4-BE49-F238E27FC236}">
                <a16:creationId xmlns:a16="http://schemas.microsoft.com/office/drawing/2014/main" id="{65925949-A365-2920-21C3-AA48064CD9FF}"/>
              </a:ext>
            </a:extLst>
          </p:cNvPr>
          <p:cNvCxnSpPr>
            <a:cxnSpLocks/>
            <a:endCxn id="250" idx="0"/>
          </p:cNvCxnSpPr>
          <p:nvPr/>
        </p:nvCxnSpPr>
        <p:spPr>
          <a:xfrm>
            <a:off x="11752614" y="1371227"/>
            <a:ext cx="1" cy="105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a:t>
            </a:fld>
            <a:endParaRPr sz="1733">
              <a:solidFill>
                <a:schemeClr val="dk1"/>
              </a:solidFill>
            </a:endParaRPr>
          </a:p>
        </p:txBody>
      </p:sp>
      <p:pic>
        <p:nvPicPr>
          <p:cNvPr id="239" name="Google Shape;239;p42"/>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15" name="Sous-titre 1">
            <a:extLst>
              <a:ext uri="{FF2B5EF4-FFF2-40B4-BE49-F238E27FC236}">
                <a16:creationId xmlns:a16="http://schemas.microsoft.com/office/drawing/2014/main" id="{EDDBAFD2-8CB2-0B27-E56D-7AA8C47FD7C9}"/>
              </a:ext>
            </a:extLst>
          </p:cNvPr>
          <p:cNvSpPr>
            <a:spLocks noGrp="1"/>
          </p:cNvSpPr>
          <p:nvPr>
            <p:ph type="subTitle" idx="1"/>
          </p:nvPr>
        </p:nvSpPr>
        <p:spPr>
          <a:xfrm>
            <a:off x="4055000" y="1040997"/>
            <a:ext cx="4082000" cy="267600"/>
          </a:xfrm>
        </p:spPr>
        <p:txBody>
          <a:bodyPr/>
          <a:lstStyle/>
          <a:p>
            <a:r>
              <a:rPr lang="fr" sz="1600" dirty="0"/>
              <a:t>Cycle en cascade</a:t>
            </a:r>
            <a:endParaRPr lang="fr-FR" dirty="0"/>
          </a:p>
        </p:txBody>
      </p:sp>
      <p:sp>
        <p:nvSpPr>
          <p:cNvPr id="16" name="Titre 2">
            <a:extLst>
              <a:ext uri="{FF2B5EF4-FFF2-40B4-BE49-F238E27FC236}">
                <a16:creationId xmlns:a16="http://schemas.microsoft.com/office/drawing/2014/main" id="{F4BBCF8E-90D1-394B-C378-06DFBDCD71F7}"/>
              </a:ext>
            </a:extLst>
          </p:cNvPr>
          <p:cNvSpPr>
            <a:spLocks noGrp="1"/>
          </p:cNvSpPr>
          <p:nvPr>
            <p:ph type="title"/>
          </p:nvPr>
        </p:nvSpPr>
        <p:spPr>
          <a:xfrm>
            <a:off x="2309000" y="513228"/>
            <a:ext cx="7574000" cy="495200"/>
          </a:xfrm>
        </p:spPr>
        <p:txBody>
          <a:bodyPr/>
          <a:lstStyle/>
          <a:p>
            <a:r>
              <a:rPr lang="fr" sz="4000" dirty="0"/>
              <a:t>Un peu d’histoire...</a:t>
            </a:r>
            <a:endParaRPr lang="fr-FR" dirty="0"/>
          </a:p>
        </p:txBody>
      </p:sp>
      <p:sp>
        <p:nvSpPr>
          <p:cNvPr id="17" name="ZoneTexte 16">
            <a:extLst>
              <a:ext uri="{FF2B5EF4-FFF2-40B4-BE49-F238E27FC236}">
                <a16:creationId xmlns:a16="http://schemas.microsoft.com/office/drawing/2014/main" id="{C6B14E21-7F84-48EE-95D2-1F4E4501ACF5}"/>
              </a:ext>
            </a:extLst>
          </p:cNvPr>
          <p:cNvSpPr txBox="1"/>
          <p:nvPr/>
        </p:nvSpPr>
        <p:spPr>
          <a:xfrm>
            <a:off x="0" y="1432116"/>
            <a:ext cx="10113648" cy="646331"/>
          </a:xfrm>
          <a:prstGeom prst="rect">
            <a:avLst/>
          </a:prstGeom>
          <a:noFill/>
        </p:spPr>
        <p:txBody>
          <a:bodyPr wrap="square">
            <a:spAutoFit/>
          </a:bodyPr>
          <a:lstStyle/>
          <a:p>
            <a:pPr>
              <a:buClr>
                <a:srgbClr val="000000"/>
              </a:buClr>
              <a:buSzPts val="1100"/>
            </a:pPr>
            <a:r>
              <a:rPr lang="fr-FR" dirty="0">
                <a:latin typeface="Roboto Condensed"/>
                <a:ea typeface="Roboto Condensed"/>
                <a:cs typeface="Roboto Condensed"/>
              </a:rPr>
              <a:t>Le cycle en cascade est présenté en 1970 par </a:t>
            </a:r>
            <a:r>
              <a:rPr lang="fr-FR" b="1" dirty="0">
                <a:solidFill>
                  <a:schemeClr val="accent5"/>
                </a:solidFill>
                <a:latin typeface="Roboto Condensed"/>
                <a:ea typeface="Roboto Condensed"/>
                <a:cs typeface="Roboto Condensed"/>
              </a:rPr>
              <a:t>Winston W. Royce</a:t>
            </a:r>
            <a:r>
              <a:rPr lang="fr-FR" dirty="0">
                <a:latin typeface="Roboto Condensed"/>
                <a:ea typeface="Roboto Condensed"/>
                <a:cs typeface="Roboto Condensed"/>
              </a:rPr>
              <a:t>, ce modèle est hérité du BTP, où les projets doivent suivre une séquence très précise et rigide. </a:t>
            </a:r>
          </a:p>
        </p:txBody>
      </p:sp>
      <p:pic>
        <p:nvPicPr>
          <p:cNvPr id="18" name="Picture 4" descr="Winston W Royce - Alchetron, The Free Social Encyclopedia">
            <a:extLst>
              <a:ext uri="{FF2B5EF4-FFF2-40B4-BE49-F238E27FC236}">
                <a16:creationId xmlns:a16="http://schemas.microsoft.com/office/drawing/2014/main" id="{471518FC-38EE-6049-5E8E-C6B79E70B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5100" y="343669"/>
            <a:ext cx="1767420" cy="2079317"/>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642BB75C-C34C-5A0A-7126-6DCFD91C877C}"/>
              </a:ext>
            </a:extLst>
          </p:cNvPr>
          <p:cNvSpPr txBox="1"/>
          <p:nvPr/>
        </p:nvSpPr>
        <p:spPr>
          <a:xfrm>
            <a:off x="0" y="2245892"/>
            <a:ext cx="6121400" cy="369332"/>
          </a:xfrm>
          <a:prstGeom prst="rect">
            <a:avLst/>
          </a:prstGeom>
          <a:noFill/>
        </p:spPr>
        <p:txBody>
          <a:bodyPr wrap="square">
            <a:spAutoFit/>
          </a:bodyPr>
          <a:lstStyle/>
          <a:p>
            <a:pPr marL="0" lvl="0" indent="0" algn="l" rtl="0">
              <a:spcBef>
                <a:spcPts val="0"/>
              </a:spcBef>
              <a:spcAft>
                <a:spcPts val="0"/>
              </a:spcAft>
              <a:buNone/>
            </a:pPr>
            <a:r>
              <a:rPr lang="fr-FR" dirty="0">
                <a:latin typeface="Roboto Condensed"/>
                <a:ea typeface="Roboto Condensed"/>
                <a:cs typeface="Roboto Condensed"/>
              </a:rPr>
              <a:t>Ce modèle se base sur deux principes :</a:t>
            </a:r>
          </a:p>
        </p:txBody>
      </p:sp>
      <p:sp>
        <p:nvSpPr>
          <p:cNvPr id="20" name="Google Shape;227;p41">
            <a:extLst>
              <a:ext uri="{FF2B5EF4-FFF2-40B4-BE49-F238E27FC236}">
                <a16:creationId xmlns:a16="http://schemas.microsoft.com/office/drawing/2014/main" id="{8D97781A-2C75-6D48-1B68-DB5B451FEC5F}"/>
              </a:ext>
            </a:extLst>
          </p:cNvPr>
          <p:cNvSpPr/>
          <p:nvPr/>
        </p:nvSpPr>
        <p:spPr>
          <a:xfrm>
            <a:off x="190414" y="3096207"/>
            <a:ext cx="720000" cy="72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Roboto Condensed"/>
              <a:ea typeface="Roboto Condensed"/>
              <a:cs typeface="Roboto Condensed"/>
              <a:sym typeface="Roboto Condensed"/>
            </a:endParaRPr>
          </a:p>
        </p:txBody>
      </p:sp>
      <p:sp>
        <p:nvSpPr>
          <p:cNvPr id="21" name="ZoneTexte 20">
            <a:extLst>
              <a:ext uri="{FF2B5EF4-FFF2-40B4-BE49-F238E27FC236}">
                <a16:creationId xmlns:a16="http://schemas.microsoft.com/office/drawing/2014/main" id="{1B3EF1FD-3B62-65BC-3AD2-4740F5013435}"/>
              </a:ext>
            </a:extLst>
          </p:cNvPr>
          <p:cNvSpPr txBox="1"/>
          <p:nvPr/>
        </p:nvSpPr>
        <p:spPr>
          <a:xfrm>
            <a:off x="966590" y="3189318"/>
            <a:ext cx="8180468" cy="461665"/>
          </a:xfrm>
          <a:prstGeom prst="rect">
            <a:avLst/>
          </a:prstGeom>
          <a:noFill/>
        </p:spPr>
        <p:txBody>
          <a:bodyPr wrap="square">
            <a:spAutoFit/>
          </a:bodyPr>
          <a:lstStyle/>
          <a:p>
            <a:pPr marR="0">
              <a:lnSpc>
                <a:spcPct val="100000"/>
              </a:lnSpc>
              <a:buClr>
                <a:srgbClr val="000000"/>
              </a:buClr>
              <a:buSzPts val="1100"/>
            </a:pPr>
            <a:r>
              <a:rPr lang="fr-FR" sz="2400" dirty="0">
                <a:latin typeface="Roboto Condensed"/>
                <a:ea typeface="Roboto Condensed"/>
                <a:cs typeface="Roboto Condensed"/>
                <a:sym typeface="Roboto Condensed"/>
              </a:rPr>
              <a:t>Une étape ne peut pas être débutée avec la fin de la précédente</a:t>
            </a:r>
            <a:endParaRPr lang="fr-FR" sz="2400" dirty="0">
              <a:latin typeface="Roboto Condensed"/>
              <a:ea typeface="Roboto Condensed"/>
              <a:cs typeface="Roboto Condensed"/>
              <a:sym typeface="Arial"/>
            </a:endParaRPr>
          </a:p>
        </p:txBody>
      </p:sp>
      <p:sp>
        <p:nvSpPr>
          <p:cNvPr id="22" name="Google Shape;227;p41">
            <a:extLst>
              <a:ext uri="{FF2B5EF4-FFF2-40B4-BE49-F238E27FC236}">
                <a16:creationId xmlns:a16="http://schemas.microsoft.com/office/drawing/2014/main" id="{AC4BA9EF-04EF-6EB8-8088-660280947ABC}"/>
              </a:ext>
            </a:extLst>
          </p:cNvPr>
          <p:cNvSpPr/>
          <p:nvPr/>
        </p:nvSpPr>
        <p:spPr>
          <a:xfrm>
            <a:off x="190414" y="4957610"/>
            <a:ext cx="720000" cy="72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lang="fr-FR" sz="2000" b="0" i="0" u="none" strike="noStrike" cap="none" dirty="0">
              <a:solidFill>
                <a:schemeClr val="dk1"/>
              </a:solidFill>
              <a:latin typeface="Roboto Condensed"/>
              <a:ea typeface="Roboto Condensed"/>
              <a:cs typeface="Roboto Condensed"/>
              <a:sym typeface="Roboto Condensed"/>
            </a:endParaRPr>
          </a:p>
        </p:txBody>
      </p:sp>
      <p:sp>
        <p:nvSpPr>
          <p:cNvPr id="23" name="ZoneTexte 22">
            <a:extLst>
              <a:ext uri="{FF2B5EF4-FFF2-40B4-BE49-F238E27FC236}">
                <a16:creationId xmlns:a16="http://schemas.microsoft.com/office/drawing/2014/main" id="{01CF110D-28AF-0C80-3285-5265A86B95D3}"/>
              </a:ext>
            </a:extLst>
          </p:cNvPr>
          <p:cNvSpPr txBox="1"/>
          <p:nvPr/>
        </p:nvSpPr>
        <p:spPr>
          <a:xfrm>
            <a:off x="966590" y="4902111"/>
            <a:ext cx="8710810" cy="83099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100"/>
              <a:buFont typeface="Arial"/>
              <a:buNone/>
            </a:pPr>
            <a:r>
              <a:rPr lang="fr-FR" sz="2400" dirty="0">
                <a:latin typeface="Roboto Condensed"/>
                <a:ea typeface="Roboto Condensed"/>
                <a:cs typeface="Roboto Condensed"/>
                <a:sym typeface="Roboto Condensed"/>
              </a:rPr>
              <a:t>La  modification d’une étape du projet a un impact important sur les étapes suivantes</a:t>
            </a:r>
            <a:endParaRPr lang="fr-FR" sz="2400" dirty="0">
              <a:latin typeface="Roboto Condensed"/>
              <a:ea typeface="Roboto Condensed"/>
              <a:cs typeface="Roboto Condensed"/>
              <a:sym typeface="Arial"/>
            </a:endParaRPr>
          </a:p>
        </p:txBody>
      </p:sp>
      <p:sp>
        <p:nvSpPr>
          <p:cNvPr id="24" name="ZoneTexte 23">
            <a:extLst>
              <a:ext uri="{FF2B5EF4-FFF2-40B4-BE49-F238E27FC236}">
                <a16:creationId xmlns:a16="http://schemas.microsoft.com/office/drawing/2014/main" id="{1A0032CA-0F42-D6CD-E807-E8A4CF603BBF}"/>
              </a:ext>
            </a:extLst>
          </p:cNvPr>
          <p:cNvSpPr txBox="1"/>
          <p:nvPr/>
        </p:nvSpPr>
        <p:spPr>
          <a:xfrm>
            <a:off x="9883000" y="4000542"/>
            <a:ext cx="2209521" cy="369332"/>
          </a:xfrm>
          <a:prstGeom prst="rect">
            <a:avLst/>
          </a:prstGeom>
          <a:noFill/>
        </p:spPr>
        <p:txBody>
          <a:bodyPr wrap="square">
            <a:spAutoFit/>
          </a:bodyPr>
          <a:lstStyle/>
          <a:p>
            <a:r>
              <a:rPr lang="fr-FR" dirty="0">
                <a:solidFill>
                  <a:srgbClr val="FF0000"/>
                </a:solidFill>
                <a:latin typeface="Roboto Condensed"/>
                <a:ea typeface="Roboto Condensed"/>
                <a:cs typeface="Roboto Condensed"/>
              </a:rPr>
              <a:t>Étapes séquentielles</a:t>
            </a:r>
          </a:p>
        </p:txBody>
      </p:sp>
      <p:pic>
        <p:nvPicPr>
          <p:cNvPr id="25" name="Picture 6" descr="Séquentiel : 7 711 images, photos de ...">
            <a:extLst>
              <a:ext uri="{FF2B5EF4-FFF2-40B4-BE49-F238E27FC236}">
                <a16:creationId xmlns:a16="http://schemas.microsoft.com/office/drawing/2014/main" id="{06005D24-DB26-2890-C98A-434ACA74BE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811"/>
          <a:stretch/>
        </p:blipFill>
        <p:spPr bwMode="auto">
          <a:xfrm>
            <a:off x="10113648" y="2558762"/>
            <a:ext cx="1498600" cy="144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82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1" name="Google Shape;261;p1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50</a:t>
            </a:fld>
            <a:endParaRPr sz="1867" b="0" dirty="0">
              <a:solidFill>
                <a:srgbClr val="000000"/>
              </a:solidFill>
            </a:endParaRPr>
          </a:p>
        </p:txBody>
      </p:sp>
      <p:graphicFrame>
        <p:nvGraphicFramePr>
          <p:cNvPr id="262" name="Google Shape;262;p15"/>
          <p:cNvGraphicFramePr/>
          <p:nvPr/>
        </p:nvGraphicFramePr>
        <p:xfrm>
          <a:off x="1270000" y="1681567"/>
          <a:ext cx="10046132" cy="4430734"/>
        </p:xfrm>
        <a:graphic>
          <a:graphicData uri="http://schemas.openxmlformats.org/drawingml/2006/table">
            <a:tbl>
              <a:tblPr>
                <a:noFill/>
              </a:tblPr>
              <a:tblGrid>
                <a:gridCol w="2511533">
                  <a:extLst>
                    <a:ext uri="{9D8B030D-6E8A-4147-A177-3AD203B41FA5}">
                      <a16:colId xmlns:a16="http://schemas.microsoft.com/office/drawing/2014/main" val="20000"/>
                    </a:ext>
                  </a:extLst>
                </a:gridCol>
                <a:gridCol w="2511533">
                  <a:extLst>
                    <a:ext uri="{9D8B030D-6E8A-4147-A177-3AD203B41FA5}">
                      <a16:colId xmlns:a16="http://schemas.microsoft.com/office/drawing/2014/main" val="20001"/>
                    </a:ext>
                  </a:extLst>
                </a:gridCol>
                <a:gridCol w="2511533">
                  <a:extLst>
                    <a:ext uri="{9D8B030D-6E8A-4147-A177-3AD203B41FA5}">
                      <a16:colId xmlns:a16="http://schemas.microsoft.com/office/drawing/2014/main" val="20002"/>
                    </a:ext>
                  </a:extLst>
                </a:gridCol>
                <a:gridCol w="2511533">
                  <a:extLst>
                    <a:ext uri="{9D8B030D-6E8A-4147-A177-3AD203B41FA5}">
                      <a16:colId xmlns:a16="http://schemas.microsoft.com/office/drawing/2014/main" val="20003"/>
                    </a:ext>
                  </a:extLst>
                </a:gridCol>
              </a:tblGrid>
              <a:tr h="624667">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TODO </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DEV (WIP = 2)</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TEST (WIP = 1)</a:t>
                      </a: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r>
                        <a:rPr lang="fr" sz="1900" u="none" strike="noStrike" cap="none"/>
                        <a:t>DEPLOY (WIP =1)</a:t>
                      </a:r>
                      <a:endParaRPr sz="1900" u="none" strike="noStrike" cap="none"/>
                    </a:p>
                  </a:txBody>
                  <a:tcPr marL="121900" marR="121900" marT="121900" marB="121900"/>
                </a:tc>
                <a:extLst>
                  <a:ext uri="{0D108BD9-81ED-4DB2-BD59-A6C34878D82A}">
                    <a16:rowId xmlns:a16="http://schemas.microsoft.com/office/drawing/2014/main" val="10000"/>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1"/>
                  </a:ext>
                </a:extLst>
              </a:tr>
              <a:tr h="10064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2"/>
                  </a:ext>
                </a:extLst>
              </a:tr>
              <a:tr h="885900">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3"/>
                  </a:ext>
                </a:extLst>
              </a:tr>
              <a:tr h="907367">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121900"/>
                </a:tc>
                <a:extLst>
                  <a:ext uri="{0D108BD9-81ED-4DB2-BD59-A6C34878D82A}">
                    <a16:rowId xmlns:a16="http://schemas.microsoft.com/office/drawing/2014/main" val="10004"/>
                  </a:ext>
                </a:extLst>
              </a:tr>
            </a:tbl>
          </a:graphicData>
        </a:graphic>
      </p:graphicFrame>
      <p:sp>
        <p:nvSpPr>
          <p:cNvPr id="264" name="Google Shape;264;p15"/>
          <p:cNvSpPr/>
          <p:nvPr/>
        </p:nvSpPr>
        <p:spPr>
          <a:xfrm>
            <a:off x="9035100"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2</a:t>
            </a:r>
            <a:endParaRPr sz="1867">
              <a:solidFill>
                <a:srgbClr val="000000"/>
              </a:solidFill>
              <a:latin typeface="Arial"/>
              <a:ea typeface="Arial"/>
              <a:cs typeface="Arial"/>
              <a:sym typeface="Arial"/>
            </a:endParaRPr>
          </a:p>
        </p:txBody>
      </p:sp>
      <p:sp>
        <p:nvSpPr>
          <p:cNvPr id="265" name="Google Shape;265;p15"/>
          <p:cNvSpPr/>
          <p:nvPr/>
        </p:nvSpPr>
        <p:spPr>
          <a:xfrm>
            <a:off x="6442617" y="2424900"/>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3</a:t>
            </a:r>
            <a:endParaRPr sz="1867">
              <a:solidFill>
                <a:srgbClr val="000000"/>
              </a:solidFill>
              <a:latin typeface="Arial"/>
              <a:ea typeface="Arial"/>
              <a:cs typeface="Arial"/>
              <a:sym typeface="Arial"/>
            </a:endParaRPr>
          </a:p>
        </p:txBody>
      </p:sp>
      <p:sp>
        <p:nvSpPr>
          <p:cNvPr id="266" name="Google Shape;266;p15"/>
          <p:cNvSpPr/>
          <p:nvPr/>
        </p:nvSpPr>
        <p:spPr>
          <a:xfrm>
            <a:off x="4144700" y="2508467"/>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4</a:t>
            </a:r>
            <a:endParaRPr sz="1867">
              <a:solidFill>
                <a:srgbClr val="000000"/>
              </a:solidFill>
              <a:latin typeface="Arial"/>
              <a:ea typeface="Arial"/>
              <a:cs typeface="Arial"/>
              <a:sym typeface="Arial"/>
            </a:endParaRPr>
          </a:p>
        </p:txBody>
      </p:sp>
      <p:sp>
        <p:nvSpPr>
          <p:cNvPr id="267" name="Google Shape;267;p15"/>
          <p:cNvSpPr/>
          <p:nvPr/>
        </p:nvSpPr>
        <p:spPr>
          <a:xfrm>
            <a:off x="4144700" y="3475033"/>
            <a:ext cx="183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5</a:t>
            </a:r>
            <a:endParaRPr sz="1867">
              <a:solidFill>
                <a:srgbClr val="000000"/>
              </a:solidFill>
              <a:latin typeface="Arial"/>
              <a:ea typeface="Arial"/>
              <a:cs typeface="Arial"/>
              <a:sym typeface="Arial"/>
            </a:endParaRPr>
          </a:p>
        </p:txBody>
      </p:sp>
      <p:cxnSp>
        <p:nvCxnSpPr>
          <p:cNvPr id="268" name="Google Shape;268;p15"/>
          <p:cNvCxnSpPr/>
          <p:nvPr/>
        </p:nvCxnSpPr>
        <p:spPr>
          <a:xfrm rot="10800000" flipH="1">
            <a:off x="2034633" y="4760067"/>
            <a:ext cx="10153600" cy="9200"/>
          </a:xfrm>
          <a:prstGeom prst="straightConnector1">
            <a:avLst/>
          </a:prstGeom>
          <a:noFill/>
          <a:ln w="38100" cap="flat" cmpd="sng">
            <a:solidFill>
              <a:schemeClr val="dk2"/>
            </a:solidFill>
            <a:prstDash val="solid"/>
            <a:round/>
            <a:headEnd type="none" w="sm" len="sm"/>
            <a:tailEnd type="triangle" w="med" len="med"/>
          </a:ln>
        </p:spPr>
      </p:cxnSp>
      <p:sp>
        <p:nvSpPr>
          <p:cNvPr id="269" name="Google Shape;269;p15"/>
          <p:cNvSpPr/>
          <p:nvPr/>
        </p:nvSpPr>
        <p:spPr>
          <a:xfrm>
            <a:off x="5247300" y="4888933"/>
            <a:ext cx="4032000" cy="49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r>
              <a:rPr lang="fr" sz="1867" dirty="0">
                <a:solidFill>
                  <a:srgbClr val="000000"/>
                </a:solidFill>
                <a:latin typeface="Arial"/>
                <a:ea typeface="Arial"/>
                <a:cs typeface="Arial"/>
                <a:sym typeface="Arial"/>
              </a:rPr>
              <a:t>Lead time 3H</a:t>
            </a:r>
            <a:endParaRPr sz="1867" dirty="0">
              <a:solidFill>
                <a:srgbClr val="000000"/>
              </a:solidFill>
              <a:latin typeface="Arial"/>
              <a:ea typeface="Arial"/>
              <a:cs typeface="Arial"/>
              <a:sym typeface="Arial"/>
            </a:endParaRPr>
          </a:p>
        </p:txBody>
      </p:sp>
      <p:sp>
        <p:nvSpPr>
          <p:cNvPr id="270" name="Google Shape;270;p15"/>
          <p:cNvSpPr/>
          <p:nvPr/>
        </p:nvSpPr>
        <p:spPr>
          <a:xfrm>
            <a:off x="3986167" y="2366667"/>
            <a:ext cx="7254000" cy="18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1" name="Google Shape;271;p15"/>
          <p:cNvSpPr txBox="1"/>
          <p:nvPr/>
        </p:nvSpPr>
        <p:spPr>
          <a:xfrm>
            <a:off x="1022033" y="2550800"/>
            <a:ext cx="5302400" cy="6188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72" name="Google Shape;272;p15"/>
          <p:cNvSpPr/>
          <p:nvPr/>
        </p:nvSpPr>
        <p:spPr>
          <a:xfrm>
            <a:off x="589400" y="2826933"/>
            <a:ext cx="3028400" cy="12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r>
              <a:rPr lang="fr" sz="1867" dirty="0">
                <a:solidFill>
                  <a:srgbClr val="000000"/>
                </a:solidFill>
                <a:latin typeface="Arial"/>
                <a:ea typeface="Arial"/>
                <a:cs typeface="Arial"/>
                <a:sym typeface="Arial"/>
              </a:rPr>
              <a:t>Stock (gâchis) 4</a:t>
            </a:r>
            <a:endParaRPr sz="1867" dirty="0">
              <a:solidFill>
                <a:srgbClr val="000000"/>
              </a:solidFill>
              <a:latin typeface="Arial"/>
              <a:ea typeface="Arial"/>
              <a:cs typeface="Arial"/>
              <a:sym typeface="Arial"/>
            </a:endParaRPr>
          </a:p>
        </p:txBody>
      </p:sp>
      <p:sp>
        <p:nvSpPr>
          <p:cNvPr id="2" name="Google Shape;250;p14">
            <a:extLst>
              <a:ext uri="{FF2B5EF4-FFF2-40B4-BE49-F238E27FC236}">
                <a16:creationId xmlns:a16="http://schemas.microsoft.com/office/drawing/2014/main" id="{42B383B5-CAEE-D2E8-AC44-A632CF1F17D4}"/>
              </a:ext>
            </a:extLst>
          </p:cNvPr>
          <p:cNvSpPr/>
          <p:nvPr/>
        </p:nvSpPr>
        <p:spPr>
          <a:xfrm>
            <a:off x="11356615" y="2424900"/>
            <a:ext cx="792000" cy="73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fr" sz="1867">
                <a:solidFill>
                  <a:srgbClr val="000000"/>
                </a:solidFill>
                <a:latin typeface="Arial"/>
                <a:ea typeface="Arial"/>
                <a:cs typeface="Arial"/>
                <a:sym typeface="Arial"/>
              </a:rPr>
              <a:t>1</a:t>
            </a:r>
            <a:endParaRPr lang="fr" sz="1867" dirty="0">
              <a:solidFill>
                <a:srgbClr val="000000"/>
              </a:solidFill>
              <a:latin typeface="Arial"/>
              <a:ea typeface="Arial"/>
              <a:cs typeface="Arial"/>
              <a:sym typeface="Arial"/>
            </a:endParaRPr>
          </a:p>
        </p:txBody>
      </p:sp>
      <p:sp>
        <p:nvSpPr>
          <p:cNvPr id="3" name="ZoneTexte 2">
            <a:extLst>
              <a:ext uri="{FF2B5EF4-FFF2-40B4-BE49-F238E27FC236}">
                <a16:creationId xmlns:a16="http://schemas.microsoft.com/office/drawing/2014/main" id="{9A2D8695-4900-823F-4F4C-86DE3CF87AD5}"/>
              </a:ext>
            </a:extLst>
          </p:cNvPr>
          <p:cNvSpPr txBox="1"/>
          <p:nvPr/>
        </p:nvSpPr>
        <p:spPr>
          <a:xfrm>
            <a:off x="11118922" y="1103627"/>
            <a:ext cx="1186703" cy="338554"/>
          </a:xfrm>
          <a:prstGeom prst="rect">
            <a:avLst/>
          </a:prstGeom>
          <a:noFill/>
        </p:spPr>
        <p:txBody>
          <a:bodyPr wrap="square">
            <a:spAutoFit/>
          </a:bodyPr>
          <a:lstStyle/>
          <a:p>
            <a:r>
              <a:rPr lang="fr" sz="1600" dirty="0">
                <a:latin typeface="Roboto" panose="02000000000000000000" pitchFamily="2" charset="0"/>
                <a:ea typeface="Roboto" panose="02000000000000000000" pitchFamily="2" charset="0"/>
                <a:cs typeface="Roboto" panose="02000000000000000000" pitchFamily="2" charset="0"/>
              </a:rPr>
              <a:t>DEPLOYED</a:t>
            </a:r>
            <a:endParaRPr lang="fr-FR" sz="1600" dirty="0">
              <a:latin typeface="Roboto" panose="02000000000000000000" pitchFamily="2" charset="0"/>
              <a:ea typeface="Roboto" panose="02000000000000000000" pitchFamily="2" charset="0"/>
              <a:cs typeface="Roboto" panose="02000000000000000000" pitchFamily="2" charset="0"/>
            </a:endParaRPr>
          </a:p>
        </p:txBody>
      </p:sp>
      <p:cxnSp>
        <p:nvCxnSpPr>
          <p:cNvPr id="4" name="Connecteur droit avec flèche 3">
            <a:extLst>
              <a:ext uri="{FF2B5EF4-FFF2-40B4-BE49-F238E27FC236}">
                <a16:creationId xmlns:a16="http://schemas.microsoft.com/office/drawing/2014/main" id="{8E002389-CEAC-63CC-4AFF-6183BCC035FB}"/>
              </a:ext>
            </a:extLst>
          </p:cNvPr>
          <p:cNvCxnSpPr>
            <a:cxnSpLocks/>
            <a:endCxn id="2" idx="0"/>
          </p:cNvCxnSpPr>
          <p:nvPr/>
        </p:nvCxnSpPr>
        <p:spPr>
          <a:xfrm>
            <a:off x="11752614" y="1371227"/>
            <a:ext cx="1" cy="105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re 2">
            <a:extLst>
              <a:ext uri="{FF2B5EF4-FFF2-40B4-BE49-F238E27FC236}">
                <a16:creationId xmlns:a16="http://schemas.microsoft.com/office/drawing/2014/main" id="{A99B5225-F289-2010-7C3D-7E9425630D5A}"/>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8" name="Sous-titre 1">
            <a:extLst>
              <a:ext uri="{FF2B5EF4-FFF2-40B4-BE49-F238E27FC236}">
                <a16:creationId xmlns:a16="http://schemas.microsoft.com/office/drawing/2014/main" id="{94B58B2C-EAEF-2D78-8B96-A64EDA96D6CA}"/>
              </a:ext>
            </a:extLst>
          </p:cNvPr>
          <p:cNvSpPr>
            <a:spLocks noGrp="1"/>
          </p:cNvSpPr>
          <p:nvPr>
            <p:ph type="subTitle" idx="1"/>
          </p:nvPr>
        </p:nvSpPr>
        <p:spPr>
          <a:xfrm>
            <a:off x="4055000" y="1103627"/>
            <a:ext cx="4082000" cy="267600"/>
          </a:xfrm>
        </p:spPr>
        <p:txBody>
          <a:bodyPr/>
          <a:lstStyle/>
          <a:p>
            <a:r>
              <a:rPr lang="fr-FR" dirty="0"/>
              <a:t>Comment fonctionne le Kanban?</a:t>
            </a:r>
          </a:p>
        </p:txBody>
      </p:sp>
      <p:cxnSp>
        <p:nvCxnSpPr>
          <p:cNvPr id="9" name="Connecteur droit avec flèche 8">
            <a:extLst>
              <a:ext uri="{FF2B5EF4-FFF2-40B4-BE49-F238E27FC236}">
                <a16:creationId xmlns:a16="http://schemas.microsoft.com/office/drawing/2014/main" id="{DD91AED2-18C5-8E57-F793-1E0BDF45F38E}"/>
              </a:ext>
            </a:extLst>
          </p:cNvPr>
          <p:cNvCxnSpPr>
            <a:cxnSpLocks/>
          </p:cNvCxnSpPr>
          <p:nvPr/>
        </p:nvCxnSpPr>
        <p:spPr>
          <a:xfrm>
            <a:off x="956686" y="1366252"/>
            <a:ext cx="1" cy="144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7C28E8F-E3E7-2251-6AD8-5BCACB0DE22F}"/>
              </a:ext>
            </a:extLst>
          </p:cNvPr>
          <p:cNvSpPr txBox="1"/>
          <p:nvPr/>
        </p:nvSpPr>
        <p:spPr>
          <a:xfrm>
            <a:off x="-43197" y="1067736"/>
            <a:ext cx="2565724" cy="338554"/>
          </a:xfrm>
          <a:prstGeom prst="rect">
            <a:avLst/>
          </a:prstGeom>
          <a:noFill/>
        </p:spPr>
        <p:txBody>
          <a:bodyPr wrap="square">
            <a:spAutoFit/>
          </a:bodyPr>
          <a:lstStyle/>
          <a:p>
            <a:r>
              <a:rPr lang="fr" sz="1600" u="none" strike="noStrike" cap="none" dirty="0">
                <a:latin typeface="Roboto" panose="02000000000000000000" pitchFamily="2" charset="0"/>
                <a:ea typeface="Roboto" panose="02000000000000000000" pitchFamily="2" charset="0"/>
                <a:cs typeface="Roboto" panose="02000000000000000000" pitchFamily="2" charset="0"/>
              </a:rPr>
              <a:t>Accumulation du stock</a:t>
            </a:r>
            <a:endParaRPr lang="fr-FR" sz="16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1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51</a:t>
            </a:fld>
            <a:endParaRPr sz="1867" b="0">
              <a:solidFill>
                <a:srgbClr val="000000"/>
              </a:solidFill>
            </a:endParaRPr>
          </a:p>
        </p:txBody>
      </p:sp>
      <p:sp>
        <p:nvSpPr>
          <p:cNvPr id="6" name="Titre 2">
            <a:extLst>
              <a:ext uri="{FF2B5EF4-FFF2-40B4-BE49-F238E27FC236}">
                <a16:creationId xmlns:a16="http://schemas.microsoft.com/office/drawing/2014/main" id="{998F6DCF-23FA-350C-22AF-05A4C3CD2F93}"/>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74A1072A-F275-C82F-6EFA-74EF4F18DFA3}"/>
              </a:ext>
            </a:extLst>
          </p:cNvPr>
          <p:cNvSpPr>
            <a:spLocks noGrp="1"/>
          </p:cNvSpPr>
          <p:nvPr>
            <p:ph type="subTitle" idx="1"/>
          </p:nvPr>
        </p:nvSpPr>
        <p:spPr>
          <a:xfrm>
            <a:off x="4055000" y="1103627"/>
            <a:ext cx="4658694" cy="335208"/>
          </a:xfrm>
        </p:spPr>
        <p:txBody>
          <a:bodyPr/>
          <a:lstStyle/>
          <a:p>
            <a:r>
              <a:rPr lang="fr-FR" dirty="0"/>
              <a:t>Exemple d’un Tableau Kanban dans un vrai projet</a:t>
            </a:r>
          </a:p>
        </p:txBody>
      </p:sp>
      <p:pic>
        <p:nvPicPr>
          <p:cNvPr id="12290" name="Picture 2" descr="blocked card">
            <a:extLst>
              <a:ext uri="{FF2B5EF4-FFF2-40B4-BE49-F238E27FC236}">
                <a16:creationId xmlns:a16="http://schemas.microsoft.com/office/drawing/2014/main" id="{D7602AE2-3C9F-79C8-02D7-6BD8FFCDF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34033"/>
            <a:ext cx="11430000" cy="4628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52</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2" name="Sous-titre 1">
            <a:extLst>
              <a:ext uri="{FF2B5EF4-FFF2-40B4-BE49-F238E27FC236}">
                <a16:creationId xmlns:a16="http://schemas.microsoft.com/office/drawing/2014/main" id="{D1C19206-EAD7-E0A4-E430-96758CFE9434}"/>
              </a:ext>
            </a:extLst>
          </p:cNvPr>
          <p:cNvSpPr>
            <a:spLocks noGrp="1"/>
          </p:cNvSpPr>
          <p:nvPr>
            <p:ph type="subTitle" idx="1"/>
          </p:nvPr>
        </p:nvSpPr>
        <p:spPr>
          <a:xfrm>
            <a:off x="4055000" y="1103627"/>
            <a:ext cx="4082000" cy="267600"/>
          </a:xfrm>
        </p:spPr>
        <p:txBody>
          <a:bodyPr/>
          <a:lstStyle/>
          <a:p>
            <a:r>
              <a:rPr lang="fr-FR" dirty="0"/>
              <a:t>Objectifs et principes de Kanban</a:t>
            </a:r>
          </a:p>
        </p:txBody>
      </p:sp>
      <p:sp>
        <p:nvSpPr>
          <p:cNvPr id="3" name="Google Shape;373;p54">
            <a:extLst>
              <a:ext uri="{FF2B5EF4-FFF2-40B4-BE49-F238E27FC236}">
                <a16:creationId xmlns:a16="http://schemas.microsoft.com/office/drawing/2014/main" id="{E45D95ED-0FCF-62B7-B23D-EA9673F54850}"/>
              </a:ext>
            </a:extLst>
          </p:cNvPr>
          <p:cNvSpPr/>
          <p:nvPr/>
        </p:nvSpPr>
        <p:spPr>
          <a:xfrm>
            <a:off x="512004" y="2225390"/>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5" name="Google Shape;375;p54">
            <a:extLst>
              <a:ext uri="{FF2B5EF4-FFF2-40B4-BE49-F238E27FC236}">
                <a16:creationId xmlns:a16="http://schemas.microsoft.com/office/drawing/2014/main" id="{EBD9E7A3-771E-B950-F3C0-6B5A302E2CE3}"/>
              </a:ext>
            </a:extLst>
          </p:cNvPr>
          <p:cNvSpPr/>
          <p:nvPr/>
        </p:nvSpPr>
        <p:spPr>
          <a:xfrm>
            <a:off x="525451" y="303293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 name="ZoneTexte 9">
            <a:extLst>
              <a:ext uri="{FF2B5EF4-FFF2-40B4-BE49-F238E27FC236}">
                <a16:creationId xmlns:a16="http://schemas.microsoft.com/office/drawing/2014/main" id="{183B81BF-5CA9-64E0-DECE-9DAC4D17374A}"/>
              </a:ext>
            </a:extLst>
          </p:cNvPr>
          <p:cNvSpPr txBox="1"/>
          <p:nvPr/>
        </p:nvSpPr>
        <p:spPr>
          <a:xfrm>
            <a:off x="880649" y="2225390"/>
            <a:ext cx="4081999"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Améliorer l'efficacité du flux de travail </a:t>
            </a:r>
          </a:p>
        </p:txBody>
      </p:sp>
      <p:sp>
        <p:nvSpPr>
          <p:cNvPr id="12" name="ZoneTexte 11">
            <a:extLst>
              <a:ext uri="{FF2B5EF4-FFF2-40B4-BE49-F238E27FC236}">
                <a16:creationId xmlns:a16="http://schemas.microsoft.com/office/drawing/2014/main" id="{2D2C033C-8E26-D342-3877-F76CF865164D}"/>
              </a:ext>
            </a:extLst>
          </p:cNvPr>
          <p:cNvSpPr txBox="1"/>
          <p:nvPr/>
        </p:nvSpPr>
        <p:spPr>
          <a:xfrm>
            <a:off x="886761" y="3051223"/>
            <a:ext cx="3393340"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Maximiser la productivité</a:t>
            </a:r>
          </a:p>
        </p:txBody>
      </p:sp>
      <p:sp>
        <p:nvSpPr>
          <p:cNvPr id="16" name="ZoneTexte 15">
            <a:extLst>
              <a:ext uri="{FF2B5EF4-FFF2-40B4-BE49-F238E27FC236}">
                <a16:creationId xmlns:a16="http://schemas.microsoft.com/office/drawing/2014/main" id="{EE8E6CEB-6193-01B0-F959-3AB7EFB25F89}"/>
              </a:ext>
            </a:extLst>
          </p:cNvPr>
          <p:cNvSpPr txBox="1"/>
          <p:nvPr/>
        </p:nvSpPr>
        <p:spPr>
          <a:xfrm>
            <a:off x="880649" y="3829302"/>
            <a:ext cx="3047162"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Amélioration continue</a:t>
            </a:r>
          </a:p>
        </p:txBody>
      </p:sp>
      <p:sp>
        <p:nvSpPr>
          <p:cNvPr id="19" name="ZoneTexte 18">
            <a:extLst>
              <a:ext uri="{FF2B5EF4-FFF2-40B4-BE49-F238E27FC236}">
                <a16:creationId xmlns:a16="http://schemas.microsoft.com/office/drawing/2014/main" id="{1AD14FAC-FAFF-6672-68B0-5DC8AFA92624}"/>
              </a:ext>
            </a:extLst>
          </p:cNvPr>
          <p:cNvSpPr txBox="1"/>
          <p:nvPr/>
        </p:nvSpPr>
        <p:spPr>
          <a:xfrm>
            <a:off x="920037" y="4659464"/>
            <a:ext cx="3544065"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Réduire les temps de cycle</a:t>
            </a:r>
          </a:p>
        </p:txBody>
      </p:sp>
      <p:cxnSp>
        <p:nvCxnSpPr>
          <p:cNvPr id="20" name="Connecteur droit 19">
            <a:extLst>
              <a:ext uri="{FF2B5EF4-FFF2-40B4-BE49-F238E27FC236}">
                <a16:creationId xmlns:a16="http://schemas.microsoft.com/office/drawing/2014/main" id="{DE02FD9A-FB70-48B7-6634-BB34C89B1D13}"/>
              </a:ext>
            </a:extLst>
          </p:cNvPr>
          <p:cNvCxnSpPr/>
          <p:nvPr/>
        </p:nvCxnSpPr>
        <p:spPr>
          <a:xfrm>
            <a:off x="5729003" y="1342981"/>
            <a:ext cx="0" cy="4464000"/>
          </a:xfrm>
          <a:prstGeom prst="line">
            <a:avLst/>
          </a:prstGeom>
          <a:ln/>
        </p:spPr>
        <p:style>
          <a:lnRef idx="1">
            <a:schemeClr val="accent3"/>
          </a:lnRef>
          <a:fillRef idx="0">
            <a:schemeClr val="accent3"/>
          </a:fillRef>
          <a:effectRef idx="0">
            <a:schemeClr val="accent3"/>
          </a:effectRef>
          <a:fontRef idx="minor">
            <a:schemeClr val="tx1"/>
          </a:fontRef>
        </p:style>
      </p:cxnSp>
      <p:sp>
        <p:nvSpPr>
          <p:cNvPr id="30" name="Google Shape;377;p54">
            <a:extLst>
              <a:ext uri="{FF2B5EF4-FFF2-40B4-BE49-F238E27FC236}">
                <a16:creationId xmlns:a16="http://schemas.microsoft.com/office/drawing/2014/main" id="{AB337B6C-2AEF-5C2F-ABAD-543223FEECF9}"/>
              </a:ext>
            </a:extLst>
          </p:cNvPr>
          <p:cNvSpPr/>
          <p:nvPr/>
        </p:nvSpPr>
        <p:spPr>
          <a:xfrm>
            <a:off x="520970" y="3831545"/>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31" name="Google Shape;379;p54">
            <a:extLst>
              <a:ext uri="{FF2B5EF4-FFF2-40B4-BE49-F238E27FC236}">
                <a16:creationId xmlns:a16="http://schemas.microsoft.com/office/drawing/2014/main" id="{994CD621-F205-E1A5-B788-BF57A946C529}"/>
              </a:ext>
            </a:extLst>
          </p:cNvPr>
          <p:cNvSpPr/>
          <p:nvPr/>
        </p:nvSpPr>
        <p:spPr>
          <a:xfrm>
            <a:off x="516487" y="4639768"/>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68" name="Google Shape;373;p54">
            <a:extLst>
              <a:ext uri="{FF2B5EF4-FFF2-40B4-BE49-F238E27FC236}">
                <a16:creationId xmlns:a16="http://schemas.microsoft.com/office/drawing/2014/main" id="{F2B63474-0CC7-D9B5-F132-2B0F21DF05E2}"/>
              </a:ext>
            </a:extLst>
          </p:cNvPr>
          <p:cNvSpPr/>
          <p:nvPr/>
        </p:nvSpPr>
        <p:spPr>
          <a:xfrm>
            <a:off x="6177706" y="200127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69" name="Google Shape;375;p54">
            <a:extLst>
              <a:ext uri="{FF2B5EF4-FFF2-40B4-BE49-F238E27FC236}">
                <a16:creationId xmlns:a16="http://schemas.microsoft.com/office/drawing/2014/main" id="{4EC76730-D32B-5BCB-0440-225E66F0CEF6}"/>
              </a:ext>
            </a:extLst>
          </p:cNvPr>
          <p:cNvSpPr/>
          <p:nvPr/>
        </p:nvSpPr>
        <p:spPr>
          <a:xfrm>
            <a:off x="6191153" y="278192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70" name="ZoneTexte 769">
            <a:extLst>
              <a:ext uri="{FF2B5EF4-FFF2-40B4-BE49-F238E27FC236}">
                <a16:creationId xmlns:a16="http://schemas.microsoft.com/office/drawing/2014/main" id="{99CE3462-9F5C-B732-73AA-23BA5C1A4193}"/>
              </a:ext>
            </a:extLst>
          </p:cNvPr>
          <p:cNvSpPr txBox="1"/>
          <p:nvPr/>
        </p:nvSpPr>
        <p:spPr>
          <a:xfrm>
            <a:off x="6546351" y="2001274"/>
            <a:ext cx="5358921"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Commencer avec ce que vous faites actuellement </a:t>
            </a:r>
          </a:p>
        </p:txBody>
      </p:sp>
      <p:sp>
        <p:nvSpPr>
          <p:cNvPr id="771" name="ZoneTexte 770">
            <a:extLst>
              <a:ext uri="{FF2B5EF4-FFF2-40B4-BE49-F238E27FC236}">
                <a16:creationId xmlns:a16="http://schemas.microsoft.com/office/drawing/2014/main" id="{AA68E378-744E-1F85-B6C3-5E813A7DCEB0}"/>
              </a:ext>
            </a:extLst>
          </p:cNvPr>
          <p:cNvSpPr txBox="1"/>
          <p:nvPr/>
        </p:nvSpPr>
        <p:spPr>
          <a:xfrm>
            <a:off x="6552462" y="2800213"/>
            <a:ext cx="4917875"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S'engager dans une amélioration continue</a:t>
            </a:r>
          </a:p>
        </p:txBody>
      </p:sp>
      <p:sp>
        <p:nvSpPr>
          <p:cNvPr id="772" name="ZoneTexte 771">
            <a:extLst>
              <a:ext uri="{FF2B5EF4-FFF2-40B4-BE49-F238E27FC236}">
                <a16:creationId xmlns:a16="http://schemas.microsoft.com/office/drawing/2014/main" id="{34C82B62-D873-8ED1-4CD3-34B057F4AF70}"/>
              </a:ext>
            </a:extLst>
          </p:cNvPr>
          <p:cNvSpPr txBox="1"/>
          <p:nvPr/>
        </p:nvSpPr>
        <p:spPr>
          <a:xfrm>
            <a:off x="6546350" y="3497610"/>
            <a:ext cx="5124677"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Respecter les processus et les rôles actuels</a:t>
            </a:r>
          </a:p>
        </p:txBody>
      </p:sp>
      <p:sp>
        <p:nvSpPr>
          <p:cNvPr id="773" name="ZoneTexte 772">
            <a:extLst>
              <a:ext uri="{FF2B5EF4-FFF2-40B4-BE49-F238E27FC236}">
                <a16:creationId xmlns:a16="http://schemas.microsoft.com/office/drawing/2014/main" id="{75853802-0C0B-ABD0-FBA0-41AF733E7486}"/>
              </a:ext>
            </a:extLst>
          </p:cNvPr>
          <p:cNvSpPr txBox="1"/>
          <p:nvPr/>
        </p:nvSpPr>
        <p:spPr>
          <a:xfrm>
            <a:off x="6585739" y="4247090"/>
            <a:ext cx="3544065"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Visualiser le travail </a:t>
            </a:r>
          </a:p>
        </p:txBody>
      </p:sp>
      <p:sp>
        <p:nvSpPr>
          <p:cNvPr id="774" name="Google Shape;377;p54">
            <a:extLst>
              <a:ext uri="{FF2B5EF4-FFF2-40B4-BE49-F238E27FC236}">
                <a16:creationId xmlns:a16="http://schemas.microsoft.com/office/drawing/2014/main" id="{5E6C1F9C-7C47-67D8-172E-2CCED1BFAE24}"/>
              </a:ext>
            </a:extLst>
          </p:cNvPr>
          <p:cNvSpPr/>
          <p:nvPr/>
        </p:nvSpPr>
        <p:spPr>
          <a:xfrm>
            <a:off x="6186672" y="349985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75" name="Google Shape;379;p54">
            <a:extLst>
              <a:ext uri="{FF2B5EF4-FFF2-40B4-BE49-F238E27FC236}">
                <a16:creationId xmlns:a16="http://schemas.microsoft.com/office/drawing/2014/main" id="{4F460571-AA99-D6C2-9D8C-31EF867A2946}"/>
              </a:ext>
            </a:extLst>
          </p:cNvPr>
          <p:cNvSpPr/>
          <p:nvPr/>
        </p:nvSpPr>
        <p:spPr>
          <a:xfrm>
            <a:off x="6182189" y="4227394"/>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77" name="ZoneTexte 776">
            <a:extLst>
              <a:ext uri="{FF2B5EF4-FFF2-40B4-BE49-F238E27FC236}">
                <a16:creationId xmlns:a16="http://schemas.microsoft.com/office/drawing/2014/main" id="{095CE7C9-9BE3-68BF-C444-25976E21A708}"/>
              </a:ext>
            </a:extLst>
          </p:cNvPr>
          <p:cNvSpPr txBox="1"/>
          <p:nvPr/>
        </p:nvSpPr>
        <p:spPr>
          <a:xfrm>
            <a:off x="1996963" y="1437147"/>
            <a:ext cx="1593401" cy="461665"/>
          </a:xfrm>
          <a:prstGeom prst="rect">
            <a:avLst/>
          </a:prstGeom>
          <a:noFill/>
        </p:spPr>
        <p:txBody>
          <a:bodyPr wrap="square">
            <a:spAutoFit/>
          </a:bodyPr>
          <a:lstStyle/>
          <a:p>
            <a:r>
              <a:rPr lang="fr-FR" sz="2400" b="1" dirty="0">
                <a:solidFill>
                  <a:srgbClr val="FF0000"/>
                </a:solidFill>
                <a:latin typeface="Roboto" panose="02000000000000000000" pitchFamily="2" charset="0"/>
                <a:ea typeface="Roboto" panose="02000000000000000000" pitchFamily="2" charset="0"/>
                <a:cs typeface="Roboto" panose="02000000000000000000" pitchFamily="2" charset="0"/>
              </a:rPr>
              <a:t>Objectifs </a:t>
            </a:r>
          </a:p>
        </p:txBody>
      </p:sp>
      <p:sp>
        <p:nvSpPr>
          <p:cNvPr id="778" name="ZoneTexte 777">
            <a:extLst>
              <a:ext uri="{FF2B5EF4-FFF2-40B4-BE49-F238E27FC236}">
                <a16:creationId xmlns:a16="http://schemas.microsoft.com/office/drawing/2014/main" id="{B6EE0786-0F3A-A8C3-8264-09601870C14D}"/>
              </a:ext>
            </a:extLst>
          </p:cNvPr>
          <p:cNvSpPr txBox="1"/>
          <p:nvPr/>
        </p:nvSpPr>
        <p:spPr>
          <a:xfrm>
            <a:off x="7447504" y="1428183"/>
            <a:ext cx="1593401" cy="461665"/>
          </a:xfrm>
          <a:prstGeom prst="rect">
            <a:avLst/>
          </a:prstGeom>
          <a:noFill/>
        </p:spPr>
        <p:txBody>
          <a:bodyPr wrap="square">
            <a:spAutoFit/>
          </a:bodyPr>
          <a:lstStyle/>
          <a:p>
            <a:r>
              <a:rPr lang="fr-FR" sz="2400" b="1" dirty="0">
                <a:solidFill>
                  <a:srgbClr val="FF0000"/>
                </a:solidFill>
                <a:latin typeface="Roboto" panose="02000000000000000000" pitchFamily="2" charset="0"/>
                <a:ea typeface="Roboto" panose="02000000000000000000" pitchFamily="2" charset="0"/>
                <a:cs typeface="Roboto" panose="02000000000000000000" pitchFamily="2" charset="0"/>
              </a:rPr>
              <a:t>Principes</a:t>
            </a:r>
          </a:p>
        </p:txBody>
      </p:sp>
      <p:sp>
        <p:nvSpPr>
          <p:cNvPr id="780" name="ZoneTexte 779">
            <a:extLst>
              <a:ext uri="{FF2B5EF4-FFF2-40B4-BE49-F238E27FC236}">
                <a16:creationId xmlns:a16="http://schemas.microsoft.com/office/drawing/2014/main" id="{7163CC95-1F6A-BA2A-9550-F524A469E8FE}"/>
              </a:ext>
            </a:extLst>
          </p:cNvPr>
          <p:cNvSpPr txBox="1"/>
          <p:nvPr/>
        </p:nvSpPr>
        <p:spPr>
          <a:xfrm>
            <a:off x="6590222" y="5018052"/>
            <a:ext cx="5601778" cy="369332"/>
          </a:xfrm>
          <a:prstGeom prst="rect">
            <a:avLst/>
          </a:prstGeom>
          <a:noFill/>
        </p:spPr>
        <p:txBody>
          <a:bodyPr wrap="square">
            <a:spAutoFit/>
          </a:bodyPr>
          <a:lstStyle/>
          <a:p>
            <a:r>
              <a:rPr lang="fr-FR" dirty="0">
                <a:latin typeface="Roboto" panose="02000000000000000000" pitchFamily="2" charset="0"/>
                <a:ea typeface="Roboto" panose="02000000000000000000" pitchFamily="2" charset="0"/>
                <a:cs typeface="Roboto" panose="02000000000000000000" pitchFamily="2" charset="0"/>
              </a:rPr>
              <a:t>Limiter le travail en cours (WIP) et gestion du flux</a:t>
            </a:r>
          </a:p>
        </p:txBody>
      </p:sp>
      <p:sp>
        <p:nvSpPr>
          <p:cNvPr id="782" name="Google Shape;379;p54">
            <a:extLst>
              <a:ext uri="{FF2B5EF4-FFF2-40B4-BE49-F238E27FC236}">
                <a16:creationId xmlns:a16="http://schemas.microsoft.com/office/drawing/2014/main" id="{7D461D4E-D2AB-1340-8D88-C32E46953D55}"/>
              </a:ext>
            </a:extLst>
          </p:cNvPr>
          <p:cNvSpPr/>
          <p:nvPr/>
        </p:nvSpPr>
        <p:spPr>
          <a:xfrm>
            <a:off x="6186672" y="4998356"/>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049347558"/>
      </p:ext>
    </p:extLst>
  </p:cSld>
  <p:clrMapOvr>
    <a:masterClrMapping/>
  </p:clrMapOvr>
  <p:transition spd="slow">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1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53</a:t>
            </a:fld>
            <a:endParaRPr sz="1867" b="0" dirty="0">
              <a:solidFill>
                <a:srgbClr val="000000"/>
              </a:solidFill>
            </a:endParaRPr>
          </a:p>
        </p:txBody>
      </p:sp>
      <p:pic>
        <p:nvPicPr>
          <p:cNvPr id="280" name="Google Shape;280;p16"/>
          <p:cNvPicPr preferRelativeResize="0"/>
          <p:nvPr/>
        </p:nvPicPr>
        <p:blipFill rotWithShape="1">
          <a:blip r:embed="rId3">
            <a:alphaModFix/>
          </a:blip>
          <a:srcRect/>
          <a:stretch/>
        </p:blipFill>
        <p:spPr>
          <a:xfrm>
            <a:off x="167868" y="1546867"/>
            <a:ext cx="11610633" cy="3764267"/>
          </a:xfrm>
          <a:prstGeom prst="rect">
            <a:avLst/>
          </a:prstGeom>
          <a:noFill/>
          <a:ln>
            <a:noFill/>
          </a:ln>
        </p:spPr>
      </p:pic>
      <p:sp>
        <p:nvSpPr>
          <p:cNvPr id="6" name="Titre 2">
            <a:extLst>
              <a:ext uri="{FF2B5EF4-FFF2-40B4-BE49-F238E27FC236}">
                <a16:creationId xmlns:a16="http://schemas.microsoft.com/office/drawing/2014/main" id="{998F6DCF-23FA-350C-22AF-05A4C3CD2F93}"/>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74A1072A-F275-C82F-6EFA-74EF4F18DFA3}"/>
              </a:ext>
            </a:extLst>
          </p:cNvPr>
          <p:cNvSpPr>
            <a:spLocks noGrp="1"/>
          </p:cNvSpPr>
          <p:nvPr>
            <p:ph type="subTitle" idx="1"/>
          </p:nvPr>
        </p:nvSpPr>
        <p:spPr>
          <a:xfrm>
            <a:off x="4055000" y="1103627"/>
            <a:ext cx="4658694" cy="335208"/>
          </a:xfrm>
        </p:spPr>
        <p:txBody>
          <a:bodyPr/>
          <a:lstStyle/>
          <a:p>
            <a:r>
              <a:rPr lang="fr-FR" dirty="0"/>
              <a:t>Workflow global de la méthode kanban</a:t>
            </a:r>
          </a:p>
        </p:txBody>
      </p:sp>
    </p:spTree>
    <p:extLst>
      <p:ext uri="{BB962C8B-B14F-4D97-AF65-F5344CB8AC3E}">
        <p14:creationId xmlns:p14="http://schemas.microsoft.com/office/powerpoint/2010/main" val="3292706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sz="1333" b="1">
                <a:solidFill>
                  <a:srgbClr val="C8C8C8"/>
                </a:solidFill>
              </a:rPr>
              <a:pPr>
                <a:buClr>
                  <a:srgbClr val="C8C8C8"/>
                </a:buClr>
                <a:buSzPts val="1000"/>
              </a:pPr>
              <a:t>54</a:t>
            </a:fld>
            <a:endParaRPr sz="1333" b="1" dirty="0">
              <a:solidFill>
                <a:srgbClr val="C8C8C8"/>
              </a:solidFill>
            </a:endParaRPr>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2" name="Sous-titre 1">
            <a:extLst>
              <a:ext uri="{FF2B5EF4-FFF2-40B4-BE49-F238E27FC236}">
                <a16:creationId xmlns:a16="http://schemas.microsoft.com/office/drawing/2014/main" id="{D1C19206-EAD7-E0A4-E430-96758CFE9434}"/>
              </a:ext>
            </a:extLst>
          </p:cNvPr>
          <p:cNvSpPr>
            <a:spLocks noGrp="1"/>
          </p:cNvSpPr>
          <p:nvPr>
            <p:ph type="subTitle" idx="1"/>
          </p:nvPr>
        </p:nvSpPr>
        <p:spPr>
          <a:xfrm>
            <a:off x="4055000" y="1103627"/>
            <a:ext cx="4082000" cy="267600"/>
          </a:xfrm>
        </p:spPr>
        <p:txBody>
          <a:bodyPr/>
          <a:lstStyle/>
          <a:p>
            <a:r>
              <a:rPr lang="fr-FR" dirty="0"/>
              <a:t>Scrum fondateurs</a:t>
            </a:r>
          </a:p>
        </p:txBody>
      </p:sp>
      <p:sp>
        <p:nvSpPr>
          <p:cNvPr id="3" name="Google Shape;679;p53">
            <a:extLst>
              <a:ext uri="{FF2B5EF4-FFF2-40B4-BE49-F238E27FC236}">
                <a16:creationId xmlns:a16="http://schemas.microsoft.com/office/drawing/2014/main" id="{467A66F3-5D72-5CC6-B645-D326EA367B49}"/>
              </a:ext>
            </a:extLst>
          </p:cNvPr>
          <p:cNvSpPr txBox="1"/>
          <p:nvPr/>
        </p:nvSpPr>
        <p:spPr>
          <a:xfrm>
            <a:off x="1567421" y="4775056"/>
            <a:ext cx="2027400" cy="109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dirty="0">
                <a:solidFill>
                  <a:srgbClr val="7F7F7F"/>
                </a:solidFill>
                <a:latin typeface="Roboto Condensed"/>
                <a:ea typeface="Roboto Condensed"/>
                <a:cs typeface="Roboto Condensed"/>
                <a:sym typeface="Roboto Condensed"/>
              </a:rPr>
              <a:t>L’un des fondateurs de l’Agile Alliance</a:t>
            </a:r>
            <a:endParaRPr sz="1800" b="0" i="0" u="none" strike="noStrike" cap="none" dirty="0">
              <a:solidFill>
                <a:srgbClr val="7F7F7F"/>
              </a:solidFill>
              <a:latin typeface="Roboto Condensed"/>
              <a:ea typeface="Roboto Condensed"/>
              <a:cs typeface="Roboto Condensed"/>
              <a:sym typeface="Roboto Condensed"/>
            </a:endParaRPr>
          </a:p>
        </p:txBody>
      </p:sp>
      <p:sp>
        <p:nvSpPr>
          <p:cNvPr id="5" name="Google Shape;680;p53">
            <a:extLst>
              <a:ext uri="{FF2B5EF4-FFF2-40B4-BE49-F238E27FC236}">
                <a16:creationId xmlns:a16="http://schemas.microsoft.com/office/drawing/2014/main" id="{EB304174-7793-60E6-ACF8-EA1BD8A0E132}"/>
              </a:ext>
            </a:extLst>
          </p:cNvPr>
          <p:cNvSpPr txBox="1"/>
          <p:nvPr/>
        </p:nvSpPr>
        <p:spPr>
          <a:xfrm>
            <a:off x="4062016" y="4080134"/>
            <a:ext cx="1692000" cy="452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15AA96"/>
                </a:solidFill>
                <a:latin typeface="Roboto Condensed"/>
                <a:ea typeface="Roboto Condensed"/>
                <a:cs typeface="Roboto Condensed"/>
                <a:sym typeface="Roboto Condensed"/>
              </a:rPr>
              <a:t>Jeff Sutherland</a:t>
            </a:r>
            <a:endParaRPr sz="2000" b="0" i="0" u="none" strike="noStrike" cap="none">
              <a:solidFill>
                <a:srgbClr val="000000"/>
              </a:solidFill>
              <a:latin typeface="Arial"/>
              <a:ea typeface="Arial"/>
              <a:cs typeface="Arial"/>
              <a:sym typeface="Arial"/>
            </a:endParaRPr>
          </a:p>
        </p:txBody>
      </p:sp>
      <p:sp>
        <p:nvSpPr>
          <p:cNvPr id="6" name="Google Shape;681;p53">
            <a:extLst>
              <a:ext uri="{FF2B5EF4-FFF2-40B4-BE49-F238E27FC236}">
                <a16:creationId xmlns:a16="http://schemas.microsoft.com/office/drawing/2014/main" id="{6553BA58-A0D9-A149-083E-90D59FBBD244}"/>
              </a:ext>
            </a:extLst>
          </p:cNvPr>
          <p:cNvSpPr txBox="1"/>
          <p:nvPr/>
        </p:nvSpPr>
        <p:spPr>
          <a:xfrm>
            <a:off x="3925195" y="4685231"/>
            <a:ext cx="2027400" cy="109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rgbClr val="7F7F7F"/>
                </a:solidFill>
                <a:latin typeface="Roboto Condensed"/>
                <a:ea typeface="Roboto Condensed"/>
                <a:cs typeface="Roboto Condensed"/>
                <a:sym typeface="Roboto Condensed"/>
              </a:rPr>
              <a:t>Co-rédacteur du manifeste agile</a:t>
            </a:r>
            <a:endParaRPr sz="1800" b="0" i="0" u="none" strike="noStrike" cap="none">
              <a:solidFill>
                <a:srgbClr val="7F7F7F"/>
              </a:solidFill>
              <a:latin typeface="Roboto Condensed"/>
              <a:ea typeface="Roboto Condensed"/>
              <a:cs typeface="Roboto Condensed"/>
              <a:sym typeface="Roboto Condensed"/>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Roboto Condensed"/>
              <a:ea typeface="Roboto Condensed"/>
              <a:cs typeface="Roboto Condensed"/>
              <a:sym typeface="Roboto Condensed"/>
            </a:endParaRPr>
          </a:p>
        </p:txBody>
      </p:sp>
      <p:pic>
        <p:nvPicPr>
          <p:cNvPr id="7" name="Google Shape;682;p53">
            <a:extLst>
              <a:ext uri="{FF2B5EF4-FFF2-40B4-BE49-F238E27FC236}">
                <a16:creationId xmlns:a16="http://schemas.microsoft.com/office/drawing/2014/main" id="{D4D2F64A-0BDA-DD18-B2B0-82377EB3D52A}"/>
              </a:ext>
            </a:extLst>
          </p:cNvPr>
          <p:cNvPicPr preferRelativeResize="0"/>
          <p:nvPr/>
        </p:nvPicPr>
        <p:blipFill rotWithShape="1">
          <a:blip r:embed="rId4">
            <a:alphaModFix/>
          </a:blip>
          <a:srcRect l="12321" r="12321"/>
          <a:stretch/>
        </p:blipFill>
        <p:spPr>
          <a:xfrm>
            <a:off x="1697189" y="2230819"/>
            <a:ext cx="1767900" cy="1759500"/>
          </a:xfrm>
          <a:prstGeom prst="ellipse">
            <a:avLst/>
          </a:prstGeom>
          <a:noFill/>
          <a:ln w="19050" cap="flat" cmpd="sng">
            <a:solidFill>
              <a:srgbClr val="237DB9"/>
            </a:solidFill>
            <a:prstDash val="solid"/>
            <a:round/>
            <a:headEnd type="none" w="sm" len="sm"/>
            <a:tailEnd type="none" w="sm" len="sm"/>
          </a:ln>
        </p:spPr>
      </p:pic>
      <p:pic>
        <p:nvPicPr>
          <p:cNvPr id="8" name="Google Shape;683;p53">
            <a:extLst>
              <a:ext uri="{FF2B5EF4-FFF2-40B4-BE49-F238E27FC236}">
                <a16:creationId xmlns:a16="http://schemas.microsoft.com/office/drawing/2014/main" id="{B483E85C-4681-5069-1EB0-F6E2B8EBF027}"/>
              </a:ext>
            </a:extLst>
          </p:cNvPr>
          <p:cNvPicPr preferRelativeResize="0"/>
          <p:nvPr/>
        </p:nvPicPr>
        <p:blipFill rotWithShape="1">
          <a:blip r:embed="rId5">
            <a:alphaModFix/>
          </a:blip>
          <a:srcRect t="237" b="238"/>
          <a:stretch/>
        </p:blipFill>
        <p:spPr>
          <a:xfrm>
            <a:off x="4055000" y="2230819"/>
            <a:ext cx="1767900" cy="1759500"/>
          </a:xfrm>
          <a:prstGeom prst="ellipse">
            <a:avLst/>
          </a:prstGeom>
          <a:noFill/>
          <a:ln w="19050" cap="flat" cmpd="sng">
            <a:solidFill>
              <a:srgbClr val="15AA96"/>
            </a:solidFill>
            <a:prstDash val="solid"/>
            <a:round/>
            <a:headEnd type="none" w="sm" len="sm"/>
            <a:tailEnd type="none" w="sm" len="sm"/>
          </a:ln>
        </p:spPr>
      </p:pic>
      <p:sp>
        <p:nvSpPr>
          <p:cNvPr id="10" name="Google Shape;684;p53">
            <a:extLst>
              <a:ext uri="{FF2B5EF4-FFF2-40B4-BE49-F238E27FC236}">
                <a16:creationId xmlns:a16="http://schemas.microsoft.com/office/drawing/2014/main" id="{B34CCA20-F3F8-1157-3A93-6387763626C4}"/>
              </a:ext>
            </a:extLst>
          </p:cNvPr>
          <p:cNvSpPr txBox="1"/>
          <p:nvPr/>
        </p:nvSpPr>
        <p:spPr>
          <a:xfrm>
            <a:off x="1697170" y="4080143"/>
            <a:ext cx="1767900" cy="605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fr" sz="2000" b="1" i="0" u="none" strike="noStrike" cap="none">
                <a:solidFill>
                  <a:srgbClr val="237DB9"/>
                </a:solidFill>
                <a:latin typeface="Roboto Condensed"/>
                <a:ea typeface="Roboto Condensed"/>
                <a:cs typeface="Roboto Condensed"/>
                <a:sym typeface="Roboto Condensed"/>
              </a:rPr>
              <a:t>Ken Schwaber</a:t>
            </a:r>
            <a:endParaRPr sz="2000" b="0" i="0" u="none" strike="noStrike" cap="none">
              <a:solidFill>
                <a:srgbClr val="000000"/>
              </a:solidFill>
              <a:latin typeface="Arial"/>
              <a:ea typeface="Arial"/>
              <a:cs typeface="Arial"/>
              <a:sym typeface="Arial"/>
            </a:endParaRPr>
          </a:p>
        </p:txBody>
      </p:sp>
      <p:sp>
        <p:nvSpPr>
          <p:cNvPr id="9" name="Flèche : droite 8">
            <a:extLst>
              <a:ext uri="{FF2B5EF4-FFF2-40B4-BE49-F238E27FC236}">
                <a16:creationId xmlns:a16="http://schemas.microsoft.com/office/drawing/2014/main" id="{966D46E9-C431-D084-7678-9B411B445AD0}"/>
              </a:ext>
            </a:extLst>
          </p:cNvPr>
          <p:cNvSpPr/>
          <p:nvPr/>
        </p:nvSpPr>
        <p:spPr>
          <a:xfrm>
            <a:off x="6508376" y="3765176"/>
            <a:ext cx="2218537" cy="267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4B6D243D-06BB-7BB9-86D6-A463B46E183E}"/>
              </a:ext>
            </a:extLst>
          </p:cNvPr>
          <p:cNvSpPr txBox="1"/>
          <p:nvPr/>
        </p:nvSpPr>
        <p:spPr>
          <a:xfrm>
            <a:off x="7110133" y="3429000"/>
            <a:ext cx="1026867" cy="369332"/>
          </a:xfrm>
          <a:prstGeom prst="rect">
            <a:avLst/>
          </a:prstGeom>
          <a:noFill/>
        </p:spPr>
        <p:txBody>
          <a:bodyPr wrap="square">
            <a:spAutoFit/>
          </a:bodyPr>
          <a:lstStyle/>
          <a:p>
            <a:r>
              <a:rPr lang="fr-FR" b="1" dirty="0">
                <a:latin typeface="Roboto" panose="02000000000000000000" pitchFamily="2" charset="0"/>
                <a:ea typeface="Roboto" panose="02000000000000000000" pitchFamily="2" charset="0"/>
                <a:cs typeface="Roboto" panose="02000000000000000000" pitchFamily="2" charset="0"/>
              </a:rPr>
              <a:t>1990</a:t>
            </a:r>
          </a:p>
        </p:txBody>
      </p:sp>
      <p:pic>
        <p:nvPicPr>
          <p:cNvPr id="14340" name="Picture 4">
            <a:extLst>
              <a:ext uri="{FF2B5EF4-FFF2-40B4-BE49-F238E27FC236}">
                <a16:creationId xmlns:a16="http://schemas.microsoft.com/office/drawing/2014/main" id="{F817C59B-E425-CB7A-F8AA-AA305AA03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5956" y="2942435"/>
            <a:ext cx="3181309" cy="199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4434"/>
      </p:ext>
    </p:extLst>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55</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2" name="Sous-titre 1">
            <a:extLst>
              <a:ext uri="{FF2B5EF4-FFF2-40B4-BE49-F238E27FC236}">
                <a16:creationId xmlns:a16="http://schemas.microsoft.com/office/drawing/2014/main" id="{D1C19206-EAD7-E0A4-E430-96758CFE9434}"/>
              </a:ext>
            </a:extLst>
          </p:cNvPr>
          <p:cNvSpPr>
            <a:spLocks noGrp="1"/>
          </p:cNvSpPr>
          <p:nvPr>
            <p:ph type="subTitle" idx="1"/>
          </p:nvPr>
        </p:nvSpPr>
        <p:spPr>
          <a:xfrm>
            <a:off x="4055000" y="1103627"/>
            <a:ext cx="4082000" cy="267600"/>
          </a:xfrm>
        </p:spPr>
        <p:txBody>
          <a:bodyPr/>
          <a:lstStyle/>
          <a:p>
            <a:r>
              <a:rPr lang="fr-FR" dirty="0"/>
              <a:t>Qu’est ce que c’est Scrum ?</a:t>
            </a:r>
          </a:p>
        </p:txBody>
      </p:sp>
      <p:sp>
        <p:nvSpPr>
          <p:cNvPr id="20" name="AutoShape 1">
            <a:extLst>
              <a:ext uri="{FF2B5EF4-FFF2-40B4-BE49-F238E27FC236}">
                <a16:creationId xmlns:a16="http://schemas.microsoft.com/office/drawing/2014/main" id="{467E4F64-FDF5-3819-817C-2BA3932593D6}"/>
              </a:ext>
            </a:extLst>
          </p:cNvPr>
          <p:cNvSpPr>
            <a:spLocks noChangeArrowheads="1"/>
          </p:cNvSpPr>
          <p:nvPr/>
        </p:nvSpPr>
        <p:spPr bwMode="auto">
          <a:xfrm>
            <a:off x="1567855" y="1466425"/>
            <a:ext cx="9324000" cy="4752000"/>
          </a:xfrm>
          <a:prstGeom prst="roundRect">
            <a:avLst>
              <a:gd name="adj" fmla="val 5042"/>
            </a:avLst>
          </a:prstGeom>
          <a:solidFill>
            <a:srgbClr val="F1F1F1"/>
          </a:solidFill>
          <a:ln w="50760">
            <a:solidFill>
              <a:srgbClr val="910000"/>
            </a:solidFill>
            <a:miter lim="800000"/>
            <a:headEnd/>
            <a:tailEnd/>
          </a:ln>
          <a:effectLst>
            <a:outerShdw dist="63640" dir="2700000" algn="ctr" rotWithShape="0">
              <a:srgbClr val="80808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28" name="Rectangle 3">
            <a:extLst>
              <a:ext uri="{FF2B5EF4-FFF2-40B4-BE49-F238E27FC236}">
                <a16:creationId xmlns:a16="http://schemas.microsoft.com/office/drawing/2014/main" id="{79937DB0-A570-D6B0-829E-947E755905A3}"/>
              </a:ext>
            </a:extLst>
          </p:cNvPr>
          <p:cNvSpPr>
            <a:spLocks noChangeArrowheads="1"/>
          </p:cNvSpPr>
          <p:nvPr/>
        </p:nvSpPr>
        <p:spPr bwMode="auto">
          <a:xfrm>
            <a:off x="2049924" y="1478426"/>
            <a:ext cx="4140200" cy="736600"/>
          </a:xfrm>
          <a:prstGeom prst="rect">
            <a:avLst/>
          </a:pr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9" name="AutoShape 4">
            <a:extLst>
              <a:ext uri="{FF2B5EF4-FFF2-40B4-BE49-F238E27FC236}">
                <a16:creationId xmlns:a16="http://schemas.microsoft.com/office/drawing/2014/main" id="{E3C6D7F5-D444-12AC-2B52-8A4430DFCA9D}"/>
              </a:ext>
            </a:extLst>
          </p:cNvPr>
          <p:cNvSpPr>
            <a:spLocks noChangeArrowheads="1"/>
          </p:cNvSpPr>
          <p:nvPr/>
        </p:nvSpPr>
        <p:spPr bwMode="auto">
          <a:xfrm rot="10800000">
            <a:off x="6152024" y="1765764"/>
            <a:ext cx="495300" cy="457200"/>
          </a:xfrm>
          <a:custGeom>
            <a:avLst/>
            <a:gdLst>
              <a:gd name="T0" fmla="*/ 0 w 21600"/>
              <a:gd name="T1" fmla="*/ 102419150 h 21600"/>
              <a:gd name="T2" fmla="*/ 195325407 w 21600"/>
              <a:gd name="T3" fmla="*/ 102419150 h 21600"/>
              <a:gd name="T4" fmla="*/ 130216915 w 21600"/>
              <a:gd name="T5" fmla="*/ 102419150 h 21600"/>
              <a:gd name="T6" fmla="*/ 292987882 w 21600"/>
              <a:gd name="T7" fmla="*/ 102419150 h 21600"/>
              <a:gd name="T8" fmla="*/ 195325407 w 21600"/>
              <a:gd name="T9" fmla="*/ 179233513 h 21600"/>
              <a:gd name="T10" fmla="*/ 97662429 w 21600"/>
              <a:gd name="T11" fmla="*/ 10241915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30" name="AutoShape 5">
            <a:extLst>
              <a:ext uri="{FF2B5EF4-FFF2-40B4-BE49-F238E27FC236}">
                <a16:creationId xmlns:a16="http://schemas.microsoft.com/office/drawing/2014/main" id="{DB4AED0F-D0E3-4608-EE69-7D6C08876A76}"/>
              </a:ext>
            </a:extLst>
          </p:cNvPr>
          <p:cNvSpPr>
            <a:spLocks noChangeArrowheads="1"/>
          </p:cNvSpPr>
          <p:nvPr/>
        </p:nvSpPr>
        <p:spPr bwMode="auto">
          <a:xfrm>
            <a:off x="1567324" y="1453026"/>
            <a:ext cx="495300" cy="457200"/>
          </a:xfrm>
          <a:custGeom>
            <a:avLst/>
            <a:gdLst>
              <a:gd name="T0" fmla="*/ 0 w 21600"/>
              <a:gd name="T1" fmla="*/ 102419150 h 21600"/>
              <a:gd name="T2" fmla="*/ 195325407 w 21600"/>
              <a:gd name="T3" fmla="*/ 102419150 h 21600"/>
              <a:gd name="T4" fmla="*/ 130216915 w 21600"/>
              <a:gd name="T5" fmla="*/ 102419150 h 21600"/>
              <a:gd name="T6" fmla="*/ 292987882 w 21600"/>
              <a:gd name="T7" fmla="*/ 102419150 h 21600"/>
              <a:gd name="T8" fmla="*/ 195325407 w 21600"/>
              <a:gd name="T9" fmla="*/ 179233513 h 21600"/>
              <a:gd name="T10" fmla="*/ 97662429 w 21600"/>
              <a:gd name="T11" fmla="*/ 10241915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31" name="Rectangle 6">
            <a:extLst>
              <a:ext uri="{FF2B5EF4-FFF2-40B4-BE49-F238E27FC236}">
                <a16:creationId xmlns:a16="http://schemas.microsoft.com/office/drawing/2014/main" id="{9DA61628-D39F-7E4E-A2BB-0E5CD9996D14}"/>
              </a:ext>
            </a:extLst>
          </p:cNvPr>
          <p:cNvSpPr>
            <a:spLocks noChangeArrowheads="1"/>
          </p:cNvSpPr>
          <p:nvPr/>
        </p:nvSpPr>
        <p:spPr bwMode="auto">
          <a:xfrm>
            <a:off x="1567324" y="1897526"/>
            <a:ext cx="584200" cy="317500"/>
          </a:xfrm>
          <a:prstGeom prst="rect">
            <a:avLst/>
          </a:pr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4336" name="Rectangle 7">
            <a:extLst>
              <a:ext uri="{FF2B5EF4-FFF2-40B4-BE49-F238E27FC236}">
                <a16:creationId xmlns:a16="http://schemas.microsoft.com/office/drawing/2014/main" id="{9C996E4C-24C1-B308-9EDF-13E309DD4F61}"/>
              </a:ext>
            </a:extLst>
          </p:cNvPr>
          <p:cNvSpPr>
            <a:spLocks noChangeArrowheads="1"/>
          </p:cNvSpPr>
          <p:nvPr/>
        </p:nvSpPr>
        <p:spPr bwMode="auto">
          <a:xfrm>
            <a:off x="6063124" y="1465726"/>
            <a:ext cx="584200" cy="330200"/>
          </a:xfrm>
          <a:prstGeom prst="rect">
            <a:avLst/>
          </a:pr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4337" name="Rectangle 8">
            <a:extLst>
              <a:ext uri="{FF2B5EF4-FFF2-40B4-BE49-F238E27FC236}">
                <a16:creationId xmlns:a16="http://schemas.microsoft.com/office/drawing/2014/main" id="{ECBF156D-9D4C-781B-8152-16BD75661BCE}"/>
              </a:ext>
            </a:extLst>
          </p:cNvPr>
          <p:cNvSpPr>
            <a:spLocks noChangeArrowheads="1"/>
          </p:cNvSpPr>
          <p:nvPr/>
        </p:nvSpPr>
        <p:spPr bwMode="auto">
          <a:xfrm>
            <a:off x="1888186" y="1478426"/>
            <a:ext cx="43561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1300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3200" dirty="0">
                <a:solidFill>
                  <a:srgbClr val="FFFFFF"/>
                </a:solidFill>
                <a:latin typeface="Roboto" panose="02000000000000000000" pitchFamily="2" charset="0"/>
                <a:ea typeface="Roboto" panose="02000000000000000000" pitchFamily="2" charset="0"/>
                <a:cs typeface="Roboto" panose="02000000000000000000" pitchFamily="2" charset="0"/>
              </a:rPr>
              <a:t>Scrum en 100 mots</a:t>
            </a:r>
          </a:p>
        </p:txBody>
      </p:sp>
      <p:sp>
        <p:nvSpPr>
          <p:cNvPr id="14338" name="ZoneTexte 14337">
            <a:extLst>
              <a:ext uri="{FF2B5EF4-FFF2-40B4-BE49-F238E27FC236}">
                <a16:creationId xmlns:a16="http://schemas.microsoft.com/office/drawing/2014/main" id="{50614C59-3B04-5227-3B46-23414F26EEEB}"/>
              </a:ext>
            </a:extLst>
          </p:cNvPr>
          <p:cNvSpPr txBox="1"/>
          <p:nvPr/>
        </p:nvSpPr>
        <p:spPr>
          <a:xfrm>
            <a:off x="1680882" y="2253924"/>
            <a:ext cx="9063318" cy="3592009"/>
          </a:xfrm>
          <a:prstGeom prst="rect">
            <a:avLst/>
          </a:prstGeom>
          <a:noFill/>
        </p:spPr>
        <p:txBody>
          <a:bodyPr wrap="square" rtlCol="0">
            <a:spAutoFit/>
          </a:bodyPr>
          <a:lstStyle/>
          <a:p>
            <a:pPr marL="285750" indent="-285750" algn="just" eaLnBrk="1" hangingPunct="1">
              <a:lnSpc>
                <a:spcPct val="87000"/>
              </a:lnSpc>
              <a:spcAft>
                <a:spcPts val="600"/>
              </a:spcAft>
              <a:buFont typeface="Arial" panose="020B0604020202020204" pitchFamily="34" charset="0"/>
              <a:buChar char="•"/>
            </a:pPr>
            <a:r>
              <a:rPr lang="en-GB" altLang="fr-FR" sz="2200" dirty="0">
                <a:solidFill>
                  <a:srgbClr val="000000"/>
                </a:solidFill>
                <a:latin typeface="Roboto" panose="02000000000000000000" pitchFamily="2" charset="0"/>
                <a:ea typeface="Roboto" panose="02000000000000000000" pitchFamily="2" charset="0"/>
                <a:cs typeface="Roboto" panose="02000000000000000000" pitchFamily="2" charset="0"/>
              </a:rPr>
              <a:t>Scrum est un processus agile qui permet de produire la plus grande valeur métier dans la durée la plus courte. </a:t>
            </a:r>
          </a:p>
          <a:p>
            <a:pPr marL="285750" indent="-285750" algn="just" eaLnBrk="1" hangingPunct="1">
              <a:lnSpc>
                <a:spcPct val="87000"/>
              </a:lnSpc>
              <a:spcAft>
                <a:spcPts val="600"/>
              </a:spcAft>
              <a:buFont typeface="Arial" panose="020B0604020202020204" pitchFamily="34" charset="0"/>
              <a:buChar char="•"/>
            </a:pPr>
            <a:r>
              <a:rPr lang="en-GB" altLang="fr-FR" sz="2200" dirty="0">
                <a:solidFill>
                  <a:srgbClr val="000000"/>
                </a:solidFill>
                <a:latin typeface="Roboto" panose="02000000000000000000" pitchFamily="2" charset="0"/>
                <a:ea typeface="Roboto" panose="02000000000000000000" pitchFamily="2" charset="0"/>
                <a:cs typeface="Roboto" panose="02000000000000000000" pitchFamily="2" charset="0"/>
              </a:rPr>
              <a:t>Du logiciel qui fonctionne est produit à chaque sprint (</a:t>
            </a:r>
            <a:r>
              <a:rPr lang="en-GB" altLang="fr-FR" sz="2200" b="1" dirty="0">
                <a:solidFill>
                  <a:srgbClr val="000000"/>
                </a:solidFill>
                <a:latin typeface="Roboto" panose="02000000000000000000" pitchFamily="2" charset="0"/>
                <a:ea typeface="Roboto" panose="02000000000000000000" pitchFamily="2" charset="0"/>
                <a:cs typeface="Roboto" panose="02000000000000000000" pitchFamily="2" charset="0"/>
              </a:rPr>
              <a:t>toutes les 2 à 4 semaines</a:t>
            </a:r>
            <a:r>
              <a:rPr lang="en-GB" altLang="fr-FR" sz="2200" dirty="0">
                <a:solidFill>
                  <a:srgbClr val="000000"/>
                </a:solidFill>
                <a:latin typeface="Roboto" panose="02000000000000000000" pitchFamily="2" charset="0"/>
                <a:ea typeface="Roboto" panose="02000000000000000000" pitchFamily="2" charset="0"/>
                <a:cs typeface="Roboto" panose="02000000000000000000" pitchFamily="2" charset="0"/>
              </a:rPr>
              <a:t>).  </a:t>
            </a:r>
          </a:p>
          <a:p>
            <a:pPr marL="285750" indent="-285750" algn="just" eaLnBrk="1" hangingPunct="1">
              <a:lnSpc>
                <a:spcPct val="87000"/>
              </a:lnSpc>
              <a:spcAft>
                <a:spcPts val="600"/>
              </a:spcAft>
              <a:buFont typeface="Arial" panose="020B0604020202020204" pitchFamily="34" charset="0"/>
              <a:buChar char="•"/>
            </a:pPr>
            <a:r>
              <a:rPr lang="en-GB" altLang="fr-FR" sz="2200" dirty="0">
                <a:solidFill>
                  <a:srgbClr val="000000"/>
                </a:solidFill>
                <a:latin typeface="Roboto" panose="02000000000000000000" pitchFamily="2" charset="0"/>
                <a:ea typeface="Roboto" panose="02000000000000000000" pitchFamily="2" charset="0"/>
                <a:cs typeface="Roboto" panose="02000000000000000000" pitchFamily="2" charset="0"/>
              </a:rPr>
              <a:t>Le métier définit les priorités. L'équipe s'organise elle-même pour déterminer la meilleure façon de produire les exigences les plus prioritaires.</a:t>
            </a:r>
          </a:p>
          <a:p>
            <a:pPr marL="285750" indent="-285750" algn="just" eaLnBrk="1" hangingPunct="1">
              <a:lnSpc>
                <a:spcPct val="87000"/>
              </a:lnSpc>
              <a:spcAft>
                <a:spcPts val="600"/>
              </a:spcAft>
              <a:buFont typeface="Arial" panose="020B0604020202020204" pitchFamily="34" charset="0"/>
              <a:buChar char="•"/>
            </a:pPr>
            <a:r>
              <a:rPr lang="en-GB" altLang="fr-FR" sz="2200" dirty="0">
                <a:solidFill>
                  <a:srgbClr val="000000"/>
                </a:solidFill>
                <a:latin typeface="Roboto" panose="02000000000000000000" pitchFamily="2" charset="0"/>
                <a:ea typeface="Roboto" panose="02000000000000000000" pitchFamily="2" charset="0"/>
                <a:cs typeface="Roboto" panose="02000000000000000000" pitchFamily="2" charset="0"/>
              </a:rPr>
              <a:t>A chaque fin de sprint, tout le monde peut voir fonctionner le produit courant et décider soit de le livrer dans l'état, soit de continuer à l'améliorer pendant un sprint supplémentaire.</a:t>
            </a:r>
          </a:p>
          <a:p>
            <a:pPr marL="285750" indent="-285750" algn="just">
              <a:buFont typeface="Arial" panose="020B0604020202020204" pitchFamily="34" charset="0"/>
              <a:buChar char="•"/>
            </a:pPr>
            <a:endParaRPr lang="fr-FR" sz="1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50192568"/>
      </p:ext>
    </p:extLst>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buClr>
                <a:srgbClr val="C8C8C8"/>
              </a:buClr>
              <a:buSzPts val="1000"/>
            </a:pPr>
            <a:fld id="{00000000-1234-1234-1234-123412341234}" type="slidenum">
              <a:rPr lang="fr"/>
              <a:pPr>
                <a:buClr>
                  <a:srgbClr val="C8C8C8"/>
                </a:buClr>
                <a:buSzPts val="1000"/>
              </a:pPr>
              <a:t>56</a:t>
            </a:fld>
            <a:endParaRPr dirty="0"/>
          </a:p>
        </p:txBody>
      </p:sp>
      <p:pic>
        <p:nvPicPr>
          <p:cNvPr id="797" name="Google Shape;797;p79"/>
          <p:cNvPicPr preferRelativeResize="0"/>
          <p:nvPr/>
        </p:nvPicPr>
        <p:blipFill rotWithShape="1">
          <a:blip r:embed="rId3">
            <a:alphaModFix/>
          </a:blip>
          <a:srcRect b="24953"/>
          <a:stretch/>
        </p:blipFill>
        <p:spPr>
          <a:xfrm>
            <a:off x="11130001" y="6069333"/>
            <a:ext cx="775271" cy="695467"/>
          </a:xfrm>
          <a:prstGeom prst="rect">
            <a:avLst/>
          </a:prstGeom>
          <a:noFill/>
          <a:ln>
            <a:noFill/>
          </a:ln>
        </p:spPr>
      </p:pic>
      <p:sp>
        <p:nvSpPr>
          <p:cNvPr id="4" name="Titre 2">
            <a:extLst>
              <a:ext uri="{FF2B5EF4-FFF2-40B4-BE49-F238E27FC236}">
                <a16:creationId xmlns:a16="http://schemas.microsoft.com/office/drawing/2014/main" id="{7FD75D1A-6ECA-AE07-FFA3-DE42A9D5F5F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2" name="Sous-titre 1">
            <a:extLst>
              <a:ext uri="{FF2B5EF4-FFF2-40B4-BE49-F238E27FC236}">
                <a16:creationId xmlns:a16="http://schemas.microsoft.com/office/drawing/2014/main" id="{D1C19206-EAD7-E0A4-E430-96758CFE9434}"/>
              </a:ext>
            </a:extLst>
          </p:cNvPr>
          <p:cNvSpPr>
            <a:spLocks noGrp="1"/>
          </p:cNvSpPr>
          <p:nvPr>
            <p:ph type="subTitle" idx="1"/>
          </p:nvPr>
        </p:nvSpPr>
        <p:spPr>
          <a:xfrm>
            <a:off x="4055000" y="1103627"/>
            <a:ext cx="4082000" cy="267600"/>
          </a:xfrm>
        </p:spPr>
        <p:txBody>
          <a:bodyPr/>
          <a:lstStyle/>
          <a:p>
            <a:r>
              <a:rPr lang="fr-FR" dirty="0"/>
              <a:t>Les piliers de Scrum ?</a:t>
            </a:r>
          </a:p>
        </p:txBody>
      </p:sp>
      <p:pic>
        <p:nvPicPr>
          <p:cNvPr id="16386" name="Picture 2" descr="The Three Pillars of Scrum">
            <a:extLst>
              <a:ext uri="{FF2B5EF4-FFF2-40B4-BE49-F238E27FC236}">
                <a16:creationId xmlns:a16="http://schemas.microsoft.com/office/drawing/2014/main" id="{AF7F38C7-7B88-4F12-5F31-B4A2D51A80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954" y="1371227"/>
            <a:ext cx="9386047" cy="454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86218"/>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57</a:t>
            </a:fld>
            <a:endParaRPr sz="1733">
              <a:solidFill>
                <a:schemeClr val="dk1"/>
              </a:solidFill>
            </a:endParaRPr>
          </a:p>
        </p:txBody>
      </p:sp>
      <p:pic>
        <p:nvPicPr>
          <p:cNvPr id="692" name="Google Shape;692;p54"/>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93" name="Google Shape;693;p54"/>
          <p:cNvSpPr txBox="1"/>
          <p:nvPr/>
        </p:nvSpPr>
        <p:spPr>
          <a:xfrm>
            <a:off x="626233" y="1492167"/>
            <a:ext cx="10972800" cy="4640685"/>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3200" b="1">
                <a:solidFill>
                  <a:srgbClr val="263147"/>
                </a:solidFill>
                <a:latin typeface="Roboto"/>
                <a:ea typeface="Roboto"/>
                <a:cs typeface="Roboto"/>
                <a:sym typeface="Roboto"/>
              </a:rPr>
              <a:t>Transparence :</a:t>
            </a:r>
            <a:endParaRPr sz="3200" b="1">
              <a:solidFill>
                <a:srgbClr val="263147"/>
              </a:solidFill>
              <a:latin typeface="Roboto"/>
              <a:ea typeface="Roboto"/>
              <a:cs typeface="Roboto"/>
              <a:sym typeface="Roboto"/>
            </a:endParaRPr>
          </a:p>
          <a:p>
            <a:pPr>
              <a:buClr>
                <a:srgbClr val="000000"/>
              </a:buClr>
              <a:buSzPts val="2400"/>
            </a:pPr>
            <a:endParaRPr sz="3200" b="1">
              <a:solidFill>
                <a:srgbClr val="263147"/>
              </a:solidFill>
              <a:latin typeface="Roboto"/>
              <a:ea typeface="Roboto"/>
              <a:cs typeface="Roboto"/>
              <a:sym typeface="Roboto"/>
            </a:endParaRPr>
          </a:p>
          <a:p>
            <a:pPr marL="220128" indent="-203195">
              <a:buClr>
                <a:srgbClr val="0098C7"/>
              </a:buClr>
              <a:buSzPts val="2400"/>
              <a:buFont typeface="Roboto"/>
              <a:buChar char="▪"/>
            </a:pPr>
            <a:r>
              <a:rPr lang="fr" sz="3200">
                <a:solidFill>
                  <a:srgbClr val="4E4641"/>
                </a:solidFill>
                <a:latin typeface="Roboto"/>
                <a:ea typeface="Roboto"/>
                <a:cs typeface="Roboto"/>
                <a:sym typeface="Roboto"/>
              </a:rPr>
              <a:t>Les aspects importants du processus doivent être </a:t>
            </a:r>
            <a:r>
              <a:rPr lang="fr" sz="3200">
                <a:solidFill>
                  <a:srgbClr val="34C4FE"/>
                </a:solidFill>
                <a:latin typeface="Roboto"/>
                <a:ea typeface="Roboto"/>
                <a:cs typeface="Roboto"/>
                <a:sym typeface="Roboto"/>
              </a:rPr>
              <a:t>visibles</a:t>
            </a:r>
            <a:r>
              <a:rPr lang="fr" sz="3200">
                <a:solidFill>
                  <a:srgbClr val="4E4641"/>
                </a:solidFill>
                <a:latin typeface="Roboto"/>
                <a:ea typeface="Roboto"/>
                <a:cs typeface="Roboto"/>
                <a:sym typeface="Roboto"/>
              </a:rPr>
              <a:t>.</a:t>
            </a:r>
            <a:endParaRPr sz="3200">
              <a:solidFill>
                <a:srgbClr val="000000"/>
              </a:solidFill>
              <a:latin typeface="Roboto"/>
              <a:ea typeface="Roboto"/>
              <a:cs typeface="Roboto"/>
              <a:sym typeface="Roboto"/>
            </a:endParaRPr>
          </a:p>
          <a:p>
            <a:pPr marL="220128" indent="-203195">
              <a:buClr>
                <a:srgbClr val="0098C7"/>
              </a:buClr>
              <a:buSzPts val="2400"/>
              <a:buFont typeface="Roboto"/>
              <a:buChar char="▪"/>
            </a:pPr>
            <a:r>
              <a:rPr lang="fr" sz="3200">
                <a:solidFill>
                  <a:srgbClr val="4E4641"/>
                </a:solidFill>
                <a:latin typeface="Roboto"/>
                <a:ea typeface="Roboto"/>
                <a:cs typeface="Roboto"/>
                <a:sym typeface="Roboto"/>
              </a:rPr>
              <a:t>La transparence implique que soit défini un </a:t>
            </a:r>
            <a:r>
              <a:rPr lang="fr" sz="3200">
                <a:solidFill>
                  <a:srgbClr val="34C4FE"/>
                </a:solidFill>
                <a:latin typeface="Roboto"/>
                <a:ea typeface="Roboto"/>
                <a:cs typeface="Roboto"/>
                <a:sym typeface="Roboto"/>
              </a:rPr>
              <a:t>standard commun</a:t>
            </a:r>
            <a:r>
              <a:rPr lang="fr" sz="3200">
                <a:solidFill>
                  <a:srgbClr val="4E4641"/>
                </a:solidFill>
                <a:latin typeface="Roboto"/>
                <a:ea typeface="Roboto"/>
                <a:cs typeface="Roboto"/>
                <a:sym typeface="Roboto"/>
              </a:rPr>
              <a:t>, une définition commune de « Fini » (Definition of Done). </a:t>
            </a:r>
            <a:endParaRPr sz="3200">
              <a:solidFill>
                <a:srgbClr val="000000"/>
              </a:solidFill>
              <a:latin typeface="Roboto"/>
              <a:ea typeface="Roboto"/>
              <a:cs typeface="Roboto"/>
              <a:sym typeface="Roboto"/>
            </a:endParaRPr>
          </a:p>
          <a:p>
            <a:pPr marL="220128" indent="-203195">
              <a:buClr>
                <a:srgbClr val="0098C7"/>
              </a:buClr>
              <a:buSzPts val="2400"/>
              <a:buFont typeface="Roboto"/>
              <a:buChar char="▪"/>
            </a:pPr>
            <a:r>
              <a:rPr lang="fr" sz="3200">
                <a:solidFill>
                  <a:srgbClr val="4E4641"/>
                </a:solidFill>
                <a:latin typeface="Roboto"/>
                <a:ea typeface="Roboto"/>
                <a:cs typeface="Roboto"/>
                <a:sym typeface="Roboto"/>
              </a:rPr>
              <a:t>Scrum met l’accent sur le fait d’avoir un </a:t>
            </a:r>
            <a:r>
              <a:rPr lang="fr" sz="3200">
                <a:solidFill>
                  <a:srgbClr val="34C4FE"/>
                </a:solidFill>
                <a:latin typeface="Roboto"/>
                <a:ea typeface="Roboto"/>
                <a:cs typeface="Roboto"/>
                <a:sym typeface="Roboto"/>
              </a:rPr>
              <a:t>langage commun</a:t>
            </a:r>
            <a:r>
              <a:rPr lang="fr" sz="3200">
                <a:solidFill>
                  <a:srgbClr val="4E4641"/>
                </a:solidFill>
                <a:latin typeface="Roboto"/>
                <a:ea typeface="Roboto"/>
                <a:cs typeface="Roboto"/>
                <a:sym typeface="Roboto"/>
              </a:rPr>
              <a:t> entre l’équipe et le management.</a:t>
            </a:r>
            <a:endParaRPr sz="3200">
              <a:solidFill>
                <a:srgbClr val="000000"/>
              </a:solidFill>
              <a:latin typeface="Roboto"/>
              <a:ea typeface="Roboto"/>
              <a:cs typeface="Roboto"/>
              <a:sym typeface="Roboto"/>
            </a:endParaRPr>
          </a:p>
          <a:p>
            <a:pPr>
              <a:buClr>
                <a:srgbClr val="000000"/>
              </a:buClr>
              <a:buSzPts val="2600"/>
            </a:pPr>
            <a:endParaRPr sz="3467">
              <a:solidFill>
                <a:srgbClr val="263147"/>
              </a:solidFill>
              <a:latin typeface="Calibri"/>
              <a:ea typeface="Calibri"/>
              <a:cs typeface="Calibri"/>
              <a:sym typeface="Calibri"/>
            </a:endParaRPr>
          </a:p>
          <a:p>
            <a:pPr>
              <a:buClr>
                <a:srgbClr val="000000"/>
              </a:buClr>
              <a:buSzPts val="1400"/>
            </a:pPr>
            <a:endParaRPr sz="1867">
              <a:solidFill>
                <a:srgbClr val="000000"/>
              </a:solidFill>
              <a:latin typeface="Arial"/>
              <a:ea typeface="Arial"/>
              <a:cs typeface="Arial"/>
              <a:sym typeface="Arial"/>
            </a:endParaRPr>
          </a:p>
        </p:txBody>
      </p:sp>
      <p:sp>
        <p:nvSpPr>
          <p:cNvPr id="4" name="Titre 2">
            <a:extLst>
              <a:ext uri="{FF2B5EF4-FFF2-40B4-BE49-F238E27FC236}">
                <a16:creationId xmlns:a16="http://schemas.microsoft.com/office/drawing/2014/main" id="{FA61C8E0-02F2-79F7-334B-251E1C610AF0}"/>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50B94CD4-C334-6DB5-8DA7-DCF3FDA80B61}"/>
              </a:ext>
            </a:extLst>
          </p:cNvPr>
          <p:cNvSpPr>
            <a:spLocks noGrp="1"/>
          </p:cNvSpPr>
          <p:nvPr>
            <p:ph type="subTitle" idx="1"/>
          </p:nvPr>
        </p:nvSpPr>
        <p:spPr>
          <a:xfrm>
            <a:off x="4055000" y="1103627"/>
            <a:ext cx="4082000" cy="267600"/>
          </a:xfrm>
        </p:spPr>
        <p:txBody>
          <a:bodyPr/>
          <a:lstStyle/>
          <a:p>
            <a:r>
              <a:rPr lang="fr-FR" dirty="0"/>
              <a:t>Les piliers de Scrum ?</a:t>
            </a: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58</a:t>
            </a:fld>
            <a:endParaRPr sz="1733">
              <a:solidFill>
                <a:schemeClr val="dk1"/>
              </a:solidFill>
            </a:endParaRPr>
          </a:p>
        </p:txBody>
      </p:sp>
      <p:pic>
        <p:nvPicPr>
          <p:cNvPr id="701" name="Google Shape;701;p55"/>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02" name="Google Shape;702;p55"/>
          <p:cNvSpPr txBox="1"/>
          <p:nvPr/>
        </p:nvSpPr>
        <p:spPr>
          <a:xfrm>
            <a:off x="626233" y="1492167"/>
            <a:ext cx="10972800" cy="3894000"/>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3200" b="1" dirty="0">
                <a:solidFill>
                  <a:srgbClr val="263147"/>
                </a:solidFill>
                <a:latin typeface="Roboto"/>
                <a:ea typeface="Roboto"/>
                <a:cs typeface="Roboto"/>
                <a:sym typeface="Roboto"/>
              </a:rPr>
              <a:t>Inspection :</a:t>
            </a:r>
            <a:endParaRPr sz="3200" b="1" dirty="0">
              <a:solidFill>
                <a:srgbClr val="263147"/>
              </a:solidFill>
              <a:latin typeface="Roboto"/>
              <a:ea typeface="Roboto"/>
              <a:cs typeface="Roboto"/>
              <a:sym typeface="Roboto"/>
            </a:endParaRPr>
          </a:p>
          <a:p>
            <a:pPr>
              <a:buClr>
                <a:srgbClr val="000000"/>
              </a:buClr>
              <a:buSzPts val="2400"/>
            </a:pPr>
            <a:endParaRPr sz="3200" b="1" dirty="0">
              <a:solidFill>
                <a:srgbClr val="263147"/>
              </a:solidFill>
              <a:latin typeface="Roboto"/>
              <a:ea typeface="Roboto"/>
              <a:cs typeface="Roboto"/>
              <a:sym typeface="Roboto"/>
            </a:endParaRPr>
          </a:p>
          <a:p>
            <a:pPr marL="220128" indent="-203195">
              <a:buClr>
                <a:srgbClr val="0098C7"/>
              </a:buClr>
              <a:buSzPts val="2400"/>
              <a:buFont typeface="Roboto"/>
              <a:buChar char="▪"/>
            </a:pPr>
            <a:r>
              <a:rPr lang="fr" sz="3200" dirty="0">
                <a:solidFill>
                  <a:srgbClr val="4E4641"/>
                </a:solidFill>
                <a:latin typeface="Roboto"/>
                <a:ea typeface="Roboto"/>
                <a:cs typeface="Roboto"/>
                <a:sym typeface="Roboto"/>
              </a:rPr>
              <a:t>Les utilisateurs de Scrum doivent </a:t>
            </a:r>
            <a:r>
              <a:rPr lang="fr" sz="3200" dirty="0">
                <a:solidFill>
                  <a:srgbClr val="34C4FE"/>
                </a:solidFill>
                <a:latin typeface="Roboto"/>
                <a:ea typeface="Roboto"/>
                <a:cs typeface="Roboto"/>
                <a:sym typeface="Roboto"/>
              </a:rPr>
              <a:t>régulièrement passer en revue</a:t>
            </a:r>
            <a:r>
              <a:rPr lang="fr" sz="3200" dirty="0">
                <a:solidFill>
                  <a:srgbClr val="4E4641"/>
                </a:solidFill>
                <a:latin typeface="Roboto"/>
                <a:ea typeface="Roboto"/>
                <a:cs typeface="Roboto"/>
                <a:sym typeface="Roboto"/>
              </a:rPr>
              <a:t> les artéfacts et l’état d’avancement par rapport aux </a:t>
            </a:r>
            <a:r>
              <a:rPr lang="fr" sz="3200" dirty="0">
                <a:solidFill>
                  <a:srgbClr val="34C4FE"/>
                </a:solidFill>
                <a:latin typeface="Roboto"/>
                <a:ea typeface="Roboto"/>
                <a:cs typeface="Roboto"/>
                <a:sym typeface="Roboto"/>
              </a:rPr>
              <a:t>objectifs</a:t>
            </a:r>
            <a:r>
              <a:rPr lang="fr" sz="3200" dirty="0">
                <a:solidFill>
                  <a:srgbClr val="4E4641"/>
                </a:solidFill>
                <a:latin typeface="Roboto"/>
                <a:ea typeface="Roboto"/>
                <a:cs typeface="Roboto"/>
                <a:sym typeface="Roboto"/>
              </a:rPr>
              <a:t> afin de détecter les écarts indésirables.</a:t>
            </a:r>
            <a:endParaRPr sz="3200" dirty="0">
              <a:solidFill>
                <a:srgbClr val="000000"/>
              </a:solidFill>
              <a:latin typeface="Roboto"/>
              <a:ea typeface="Roboto"/>
              <a:cs typeface="Roboto"/>
              <a:sym typeface="Roboto"/>
            </a:endParaRPr>
          </a:p>
          <a:p>
            <a:pPr marL="220128">
              <a:buClr>
                <a:srgbClr val="000000"/>
              </a:buClr>
              <a:buSzPts val="2400"/>
            </a:pPr>
            <a:endParaRPr sz="3200" dirty="0">
              <a:solidFill>
                <a:srgbClr val="4E4641"/>
              </a:solidFill>
              <a:latin typeface="Roboto"/>
              <a:ea typeface="Roboto"/>
              <a:cs typeface="Roboto"/>
              <a:sym typeface="Roboto"/>
            </a:endParaRPr>
          </a:p>
          <a:p>
            <a:pPr>
              <a:buClr>
                <a:srgbClr val="000000"/>
              </a:buClr>
              <a:buSzPts val="2600"/>
            </a:pPr>
            <a:endParaRPr sz="3467" dirty="0">
              <a:solidFill>
                <a:srgbClr val="263147"/>
              </a:solidFill>
              <a:latin typeface="Calibri"/>
              <a:ea typeface="Calibri"/>
              <a:cs typeface="Calibri"/>
              <a:sym typeface="Calibri"/>
            </a:endParaRPr>
          </a:p>
          <a:p>
            <a:pPr>
              <a:buClr>
                <a:srgbClr val="000000"/>
              </a:buClr>
              <a:buSzPts val="1400"/>
            </a:pPr>
            <a:endParaRPr sz="1867" dirty="0">
              <a:solidFill>
                <a:srgbClr val="000000"/>
              </a:solidFill>
              <a:latin typeface="Arial"/>
              <a:ea typeface="Arial"/>
              <a:cs typeface="Arial"/>
              <a:sym typeface="Arial"/>
            </a:endParaRPr>
          </a:p>
        </p:txBody>
      </p:sp>
      <p:sp>
        <p:nvSpPr>
          <p:cNvPr id="4" name="Titre 2">
            <a:extLst>
              <a:ext uri="{FF2B5EF4-FFF2-40B4-BE49-F238E27FC236}">
                <a16:creationId xmlns:a16="http://schemas.microsoft.com/office/drawing/2014/main" id="{92083507-73BB-8A39-6E9A-ACD288CB42E7}"/>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041F999A-7CC1-717A-1663-37A632E82F8B}"/>
              </a:ext>
            </a:extLst>
          </p:cNvPr>
          <p:cNvSpPr>
            <a:spLocks noGrp="1"/>
          </p:cNvSpPr>
          <p:nvPr>
            <p:ph type="subTitle" idx="1"/>
          </p:nvPr>
        </p:nvSpPr>
        <p:spPr>
          <a:xfrm>
            <a:off x="4055000" y="1103627"/>
            <a:ext cx="4082000" cy="267600"/>
          </a:xfrm>
        </p:spPr>
        <p:txBody>
          <a:bodyPr/>
          <a:lstStyle/>
          <a:p>
            <a:r>
              <a:rPr lang="fr-FR" dirty="0"/>
              <a:t>Les piliers de Scrum ?</a:t>
            </a:r>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59</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11" name="Google Shape;711;p56"/>
          <p:cNvSpPr txBox="1"/>
          <p:nvPr/>
        </p:nvSpPr>
        <p:spPr>
          <a:xfrm>
            <a:off x="626233" y="1492167"/>
            <a:ext cx="10972800" cy="4262000"/>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3200" b="1" dirty="0">
                <a:solidFill>
                  <a:srgbClr val="263147"/>
                </a:solidFill>
                <a:latin typeface="Roboto"/>
                <a:ea typeface="Roboto"/>
                <a:cs typeface="Roboto"/>
                <a:sym typeface="Roboto"/>
              </a:rPr>
              <a:t>Adaptation :</a:t>
            </a:r>
            <a:endParaRPr sz="3200" b="1" dirty="0">
              <a:solidFill>
                <a:srgbClr val="263147"/>
              </a:solidFill>
              <a:latin typeface="Roboto"/>
              <a:ea typeface="Roboto"/>
              <a:cs typeface="Roboto"/>
              <a:sym typeface="Roboto"/>
            </a:endParaRPr>
          </a:p>
          <a:p>
            <a:pPr>
              <a:buClr>
                <a:srgbClr val="000000"/>
              </a:buClr>
              <a:buSzPts val="2400"/>
            </a:pPr>
            <a:endParaRPr sz="3200" b="1" dirty="0">
              <a:solidFill>
                <a:srgbClr val="263147"/>
              </a:solidFill>
              <a:latin typeface="Roboto"/>
              <a:ea typeface="Roboto"/>
              <a:cs typeface="Roboto"/>
              <a:sym typeface="Roboto"/>
            </a:endParaRPr>
          </a:p>
          <a:p>
            <a:pPr>
              <a:buClr>
                <a:srgbClr val="000000"/>
              </a:buClr>
              <a:buSzPts val="1800"/>
            </a:pPr>
            <a:r>
              <a:rPr lang="fr" sz="2400" dirty="0">
                <a:solidFill>
                  <a:srgbClr val="4E4641"/>
                </a:solidFill>
                <a:latin typeface="Roboto"/>
                <a:ea typeface="Roboto"/>
                <a:cs typeface="Roboto"/>
                <a:sym typeface="Roboto"/>
              </a:rPr>
              <a:t>Si une dérive est constatée pendant l’inspection, le processus / produit doit alors être </a:t>
            </a:r>
            <a:r>
              <a:rPr lang="fr" sz="2400" dirty="0">
                <a:solidFill>
                  <a:srgbClr val="34C4FE"/>
                </a:solidFill>
                <a:latin typeface="Roboto"/>
                <a:ea typeface="Roboto"/>
                <a:cs typeface="Roboto"/>
                <a:sym typeface="Roboto"/>
              </a:rPr>
              <a:t>adapté</a:t>
            </a:r>
            <a:r>
              <a:rPr lang="fr" sz="2400" dirty="0">
                <a:solidFill>
                  <a:srgbClr val="4E4641"/>
                </a:solidFill>
                <a:latin typeface="Roboto"/>
                <a:ea typeface="Roboto"/>
                <a:cs typeface="Roboto"/>
                <a:sym typeface="Roboto"/>
              </a:rPr>
              <a:t>.</a:t>
            </a:r>
            <a:endParaRPr sz="2400" dirty="0">
              <a:solidFill>
                <a:srgbClr val="000000"/>
              </a:solidFill>
              <a:latin typeface="Roboto"/>
              <a:ea typeface="Roboto"/>
              <a:cs typeface="Roboto"/>
              <a:sym typeface="Roboto"/>
            </a:endParaRPr>
          </a:p>
          <a:p>
            <a:pPr>
              <a:buClr>
                <a:srgbClr val="000000"/>
              </a:buClr>
              <a:buSzPts val="1800"/>
            </a:pPr>
            <a:r>
              <a:rPr lang="fr" sz="2400" dirty="0">
                <a:solidFill>
                  <a:srgbClr val="4E4641"/>
                </a:solidFill>
                <a:latin typeface="Roboto"/>
                <a:ea typeface="Roboto"/>
                <a:cs typeface="Roboto"/>
                <a:sym typeface="Roboto"/>
              </a:rPr>
              <a:t>Scrum fournit des rituels, durant lesquels cette adaptation est possible.</a:t>
            </a:r>
            <a:endParaRPr sz="2400" dirty="0">
              <a:solidFill>
                <a:srgbClr val="000000"/>
              </a:solidFill>
              <a:latin typeface="Roboto"/>
              <a:ea typeface="Roboto"/>
              <a:cs typeface="Roboto"/>
              <a:sym typeface="Roboto"/>
            </a:endParaRPr>
          </a:p>
          <a:p>
            <a:pPr>
              <a:buClr>
                <a:srgbClr val="000000"/>
              </a:buClr>
              <a:buSzPts val="1800"/>
            </a:pPr>
            <a:r>
              <a:rPr lang="fr" sz="2400" dirty="0">
                <a:solidFill>
                  <a:srgbClr val="4E4641"/>
                </a:solidFill>
                <a:latin typeface="Roboto"/>
                <a:ea typeface="Roboto"/>
                <a:cs typeface="Roboto"/>
                <a:sym typeface="Roboto"/>
              </a:rPr>
              <a:t>Il s’agit de :</a:t>
            </a:r>
            <a:endParaRPr sz="2400" dirty="0">
              <a:solidFill>
                <a:srgbClr val="000000"/>
              </a:solidFill>
              <a:latin typeface="Roboto"/>
              <a:ea typeface="Roboto"/>
              <a:cs typeface="Roboto"/>
              <a:sym typeface="Roboto"/>
            </a:endParaRPr>
          </a:p>
          <a:p>
            <a:pPr marL="457189" lvl="1" indent="-186262">
              <a:buClr>
                <a:srgbClr val="AC2B37"/>
              </a:buClr>
              <a:buSzPts val="1800"/>
              <a:buFont typeface="Roboto"/>
              <a:buChar char="▪"/>
            </a:pPr>
            <a:r>
              <a:rPr lang="fr" sz="2400" dirty="0">
                <a:solidFill>
                  <a:srgbClr val="4E4641"/>
                </a:solidFill>
                <a:latin typeface="Roboto"/>
                <a:ea typeface="Roboto"/>
                <a:cs typeface="Roboto"/>
                <a:sym typeface="Roboto"/>
              </a:rPr>
              <a:t>La réunion de </a:t>
            </a:r>
            <a:r>
              <a:rPr lang="fr" sz="2400" dirty="0">
                <a:solidFill>
                  <a:srgbClr val="34C4FE"/>
                </a:solidFill>
                <a:latin typeface="Roboto"/>
                <a:ea typeface="Roboto"/>
                <a:cs typeface="Roboto"/>
                <a:sym typeface="Roboto"/>
              </a:rPr>
              <a:t>planification de sprint </a:t>
            </a:r>
            <a:r>
              <a:rPr lang="fr" sz="2400" dirty="0">
                <a:solidFill>
                  <a:srgbClr val="000000"/>
                </a:solidFill>
                <a:latin typeface="Roboto"/>
                <a:ea typeface="Roboto"/>
                <a:cs typeface="Roboto"/>
                <a:sym typeface="Roboto"/>
              </a:rPr>
              <a:t>(sprint planning)</a:t>
            </a:r>
            <a:r>
              <a:rPr lang="fr" sz="2400" dirty="0">
                <a:solidFill>
                  <a:srgbClr val="4E4641"/>
                </a:solidFill>
                <a:latin typeface="Roboto"/>
                <a:ea typeface="Roboto"/>
                <a:cs typeface="Roboto"/>
                <a:sym typeface="Roboto"/>
              </a:rPr>
              <a:t>,</a:t>
            </a:r>
            <a:endParaRPr sz="2400" dirty="0">
              <a:solidFill>
                <a:srgbClr val="000000"/>
              </a:solidFill>
              <a:latin typeface="Roboto"/>
              <a:ea typeface="Roboto"/>
              <a:cs typeface="Roboto"/>
              <a:sym typeface="Roboto"/>
            </a:endParaRPr>
          </a:p>
          <a:p>
            <a:pPr marL="457189" lvl="1" indent="-186262">
              <a:buClr>
                <a:srgbClr val="AC2B37"/>
              </a:buClr>
              <a:buSzPts val="1800"/>
              <a:buFont typeface="Roboto"/>
              <a:buChar char="▪"/>
            </a:pPr>
            <a:r>
              <a:rPr lang="fr" sz="2400" dirty="0">
                <a:solidFill>
                  <a:srgbClr val="4E4641"/>
                </a:solidFill>
                <a:latin typeface="Roboto"/>
                <a:ea typeface="Roboto"/>
                <a:cs typeface="Roboto"/>
                <a:sym typeface="Roboto"/>
              </a:rPr>
              <a:t>La </a:t>
            </a:r>
            <a:r>
              <a:rPr lang="fr" sz="2400" dirty="0">
                <a:solidFill>
                  <a:srgbClr val="34C4FE"/>
                </a:solidFill>
                <a:latin typeface="Roboto"/>
                <a:ea typeface="Roboto"/>
                <a:cs typeface="Roboto"/>
                <a:sym typeface="Roboto"/>
              </a:rPr>
              <a:t>mêlée</a:t>
            </a:r>
            <a:r>
              <a:rPr lang="fr" sz="2400" dirty="0">
                <a:solidFill>
                  <a:srgbClr val="4E4641"/>
                </a:solidFill>
                <a:latin typeface="Roboto"/>
                <a:ea typeface="Roboto"/>
                <a:cs typeface="Roboto"/>
                <a:sym typeface="Roboto"/>
              </a:rPr>
              <a:t> quotidienne (daily scrum),</a:t>
            </a:r>
            <a:endParaRPr sz="2400" dirty="0">
              <a:solidFill>
                <a:srgbClr val="000000"/>
              </a:solidFill>
              <a:latin typeface="Roboto"/>
              <a:ea typeface="Roboto"/>
              <a:cs typeface="Roboto"/>
              <a:sym typeface="Roboto"/>
            </a:endParaRPr>
          </a:p>
          <a:p>
            <a:pPr marL="457189" lvl="1" indent="-186262">
              <a:buClr>
                <a:srgbClr val="AC2B37"/>
              </a:buClr>
              <a:buSzPts val="1800"/>
              <a:buFont typeface="Roboto"/>
              <a:buChar char="▪"/>
            </a:pPr>
            <a:r>
              <a:rPr lang="fr" sz="2400" dirty="0">
                <a:solidFill>
                  <a:srgbClr val="4E4641"/>
                </a:solidFill>
                <a:latin typeface="Roboto"/>
                <a:ea typeface="Roboto"/>
                <a:cs typeface="Roboto"/>
                <a:sym typeface="Roboto"/>
              </a:rPr>
              <a:t>La </a:t>
            </a:r>
            <a:r>
              <a:rPr lang="fr" sz="2400" dirty="0">
                <a:solidFill>
                  <a:srgbClr val="34C4FE"/>
                </a:solidFill>
                <a:latin typeface="Roboto"/>
                <a:ea typeface="Roboto"/>
                <a:cs typeface="Roboto"/>
                <a:sym typeface="Roboto"/>
              </a:rPr>
              <a:t>revue de sprint </a:t>
            </a:r>
            <a:r>
              <a:rPr lang="fr" sz="2400" dirty="0">
                <a:solidFill>
                  <a:srgbClr val="000000"/>
                </a:solidFill>
                <a:latin typeface="Roboto"/>
                <a:ea typeface="Roboto"/>
                <a:cs typeface="Roboto"/>
                <a:sym typeface="Roboto"/>
              </a:rPr>
              <a:t>(sprint review)</a:t>
            </a:r>
            <a:r>
              <a:rPr lang="fr" sz="2400" dirty="0">
                <a:solidFill>
                  <a:srgbClr val="4E4641"/>
                </a:solidFill>
                <a:latin typeface="Roboto"/>
                <a:ea typeface="Roboto"/>
                <a:cs typeface="Roboto"/>
                <a:sym typeface="Roboto"/>
              </a:rPr>
              <a:t>,</a:t>
            </a:r>
            <a:endParaRPr sz="2400" dirty="0">
              <a:solidFill>
                <a:srgbClr val="000000"/>
              </a:solidFill>
              <a:latin typeface="Roboto"/>
              <a:ea typeface="Roboto"/>
              <a:cs typeface="Roboto"/>
              <a:sym typeface="Roboto"/>
            </a:endParaRPr>
          </a:p>
          <a:p>
            <a:pPr marL="457189" lvl="1" indent="-186262">
              <a:buClr>
                <a:srgbClr val="AC2B37"/>
              </a:buClr>
              <a:buSzPts val="1800"/>
              <a:buFont typeface="Roboto"/>
              <a:buChar char="▪"/>
            </a:pPr>
            <a:r>
              <a:rPr lang="fr" sz="2400" dirty="0">
                <a:solidFill>
                  <a:srgbClr val="4E4641"/>
                </a:solidFill>
                <a:latin typeface="Roboto"/>
                <a:ea typeface="Roboto"/>
                <a:cs typeface="Roboto"/>
                <a:sym typeface="Roboto"/>
              </a:rPr>
              <a:t>La </a:t>
            </a:r>
            <a:r>
              <a:rPr lang="fr" sz="2400" dirty="0">
                <a:solidFill>
                  <a:srgbClr val="34C4FE"/>
                </a:solidFill>
                <a:latin typeface="Roboto"/>
                <a:ea typeface="Roboto"/>
                <a:cs typeface="Roboto"/>
                <a:sym typeface="Roboto"/>
              </a:rPr>
              <a:t>rétrospective</a:t>
            </a:r>
            <a:r>
              <a:rPr lang="fr" sz="2400" dirty="0">
                <a:solidFill>
                  <a:srgbClr val="4E4641"/>
                </a:solidFill>
                <a:latin typeface="Roboto"/>
                <a:ea typeface="Roboto"/>
                <a:cs typeface="Roboto"/>
                <a:sym typeface="Roboto"/>
              </a:rPr>
              <a:t> de sprint (sprint retrospective).</a:t>
            </a:r>
            <a:endParaRPr sz="2400" dirty="0">
              <a:solidFill>
                <a:srgbClr val="000000"/>
              </a:solidFill>
              <a:latin typeface="Roboto"/>
              <a:ea typeface="Roboto"/>
              <a:cs typeface="Roboto"/>
              <a:sym typeface="Roboto"/>
            </a:endParaRPr>
          </a:p>
          <a:p>
            <a:pPr marL="220128">
              <a:buClr>
                <a:srgbClr val="000000"/>
              </a:buClr>
              <a:buSzPts val="2600"/>
            </a:pPr>
            <a:endParaRPr sz="3467" dirty="0">
              <a:solidFill>
                <a:srgbClr val="4E4641"/>
              </a:solidFill>
              <a:latin typeface="Calibri"/>
              <a:ea typeface="Calibri"/>
              <a:cs typeface="Calibri"/>
              <a:sym typeface="Calibri"/>
            </a:endParaRPr>
          </a:p>
          <a:p>
            <a:pPr marL="220128">
              <a:buClr>
                <a:srgbClr val="000000"/>
              </a:buClr>
              <a:buSzPts val="2400"/>
            </a:pPr>
            <a:endParaRPr sz="3200" dirty="0">
              <a:solidFill>
                <a:srgbClr val="4E4641"/>
              </a:solidFill>
              <a:latin typeface="Roboto"/>
              <a:ea typeface="Roboto"/>
              <a:cs typeface="Roboto"/>
              <a:sym typeface="Roboto"/>
            </a:endParaRPr>
          </a:p>
          <a:p>
            <a:pPr>
              <a:buClr>
                <a:srgbClr val="000000"/>
              </a:buClr>
              <a:buSzPts val="2600"/>
            </a:pPr>
            <a:endParaRPr sz="3467" dirty="0">
              <a:solidFill>
                <a:srgbClr val="263147"/>
              </a:solidFill>
              <a:latin typeface="Calibri"/>
              <a:ea typeface="Calibri"/>
              <a:cs typeface="Calibri"/>
              <a:sym typeface="Calibri"/>
            </a:endParaRPr>
          </a:p>
          <a:p>
            <a:pPr>
              <a:buClr>
                <a:srgbClr val="000000"/>
              </a:buClr>
              <a:buSzPts val="1400"/>
            </a:pPr>
            <a:endParaRPr sz="1867" dirty="0">
              <a:solidFill>
                <a:srgbClr val="000000"/>
              </a:solidFill>
              <a:latin typeface="Arial"/>
              <a:ea typeface="Arial"/>
              <a:cs typeface="Arial"/>
              <a:sym typeface="Arial"/>
            </a:endParaRPr>
          </a:p>
        </p:txBody>
      </p:sp>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piliers de Scrum ?</a:t>
            </a: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6</a:t>
            </a:fld>
            <a:endParaRPr sz="1733">
              <a:solidFill>
                <a:schemeClr val="dk1"/>
              </a:solidFill>
            </a:endParaRPr>
          </a:p>
        </p:txBody>
      </p:sp>
      <p:sp>
        <p:nvSpPr>
          <p:cNvPr id="238" name="Google Shape;238;p42"/>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239" name="Google Shape;239;p42"/>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240" name="Google Shape;240;p42"/>
          <p:cNvSpPr txBox="1"/>
          <p:nvPr/>
        </p:nvSpPr>
        <p:spPr>
          <a:xfrm>
            <a:off x="209033" y="1491667"/>
            <a:ext cx="11507200" cy="631600"/>
          </a:xfrm>
          <a:prstGeom prst="rect">
            <a:avLst/>
          </a:prstGeom>
          <a:noFill/>
          <a:ln>
            <a:noFill/>
          </a:ln>
        </p:spPr>
        <p:txBody>
          <a:bodyPr spcFirstLastPara="1" wrap="square" lIns="121900" tIns="121900" rIns="121900" bIns="121900" anchor="t" anchorCtr="0">
            <a:noAutofit/>
          </a:bodyPr>
          <a:lstStyle/>
          <a:p>
            <a:r>
              <a:rPr lang="fr" sz="2667" dirty="0"/>
              <a:t>Le modèle en cascade se compose de 7 phases, qui se succèdent : </a:t>
            </a:r>
            <a:endParaRPr sz="2667" dirty="0"/>
          </a:p>
        </p:txBody>
      </p:sp>
      <p:pic>
        <p:nvPicPr>
          <p:cNvPr id="241" name="Google Shape;241;p42"/>
          <p:cNvPicPr preferRelativeResize="0"/>
          <p:nvPr/>
        </p:nvPicPr>
        <p:blipFill>
          <a:blip r:embed="rId4">
            <a:alphaModFix/>
          </a:blip>
          <a:stretch>
            <a:fillRect/>
          </a:stretch>
        </p:blipFill>
        <p:spPr>
          <a:xfrm>
            <a:off x="3924837" y="2065534"/>
            <a:ext cx="5237299" cy="4315533"/>
          </a:xfrm>
          <a:prstGeom prst="rect">
            <a:avLst/>
          </a:prstGeom>
          <a:noFill/>
          <a:ln>
            <a:noFill/>
          </a:ln>
        </p:spPr>
      </p:pic>
      <p:sp>
        <p:nvSpPr>
          <p:cNvPr id="3" name="Sous-titre 1">
            <a:extLst>
              <a:ext uri="{FF2B5EF4-FFF2-40B4-BE49-F238E27FC236}">
                <a16:creationId xmlns:a16="http://schemas.microsoft.com/office/drawing/2014/main" id="{E0EBAD3B-F546-9598-846E-52F5FC8087EE}"/>
              </a:ext>
            </a:extLst>
          </p:cNvPr>
          <p:cNvSpPr>
            <a:spLocks noGrp="1"/>
          </p:cNvSpPr>
          <p:nvPr>
            <p:ph type="subTitle" idx="1"/>
          </p:nvPr>
        </p:nvSpPr>
        <p:spPr>
          <a:xfrm>
            <a:off x="4054475" y="1041400"/>
            <a:ext cx="4083050" cy="266700"/>
          </a:xfrm>
        </p:spPr>
        <p:txBody>
          <a:bodyPr/>
          <a:lstStyle/>
          <a:p>
            <a:r>
              <a:rPr lang="fr" sz="1600" dirty="0"/>
              <a:t>Cycle en cascade</a:t>
            </a:r>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60</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Cycle Scrum</a:t>
            </a:r>
          </a:p>
        </p:txBody>
      </p:sp>
      <p:pic>
        <p:nvPicPr>
          <p:cNvPr id="27650" name="Picture 2" descr="What is Scrum? | Scrum.org">
            <a:extLst>
              <a:ext uri="{FF2B5EF4-FFF2-40B4-BE49-F238E27FC236}">
                <a16:creationId xmlns:a16="http://schemas.microsoft.com/office/drawing/2014/main" id="{68B223C4-B06D-39F6-E321-B354FDDBB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00" y="1491544"/>
            <a:ext cx="10070432" cy="4739941"/>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68F8064-D4B3-5965-E149-91BBF99F66EA}"/>
              </a:ext>
            </a:extLst>
          </p:cNvPr>
          <p:cNvSpPr txBox="1"/>
          <p:nvPr/>
        </p:nvSpPr>
        <p:spPr>
          <a:xfrm>
            <a:off x="7149765" y="1841940"/>
            <a:ext cx="2535656" cy="400110"/>
          </a:xfrm>
          <a:prstGeom prst="rect">
            <a:avLst/>
          </a:prstGeom>
          <a:noFill/>
        </p:spPr>
        <p:txBody>
          <a:bodyPr wrap="square">
            <a:spAutoFit/>
          </a:bodyPr>
          <a:lstStyle/>
          <a:p>
            <a:pPr algn="ctr"/>
            <a:r>
              <a:rPr lang="en-GB" altLang="ja-JP" sz="2000" b="1" dirty="0">
                <a:latin typeface="Roboto" panose="02000000000000000000" pitchFamily="2" charset="0"/>
                <a:ea typeface="Roboto" panose="02000000000000000000" pitchFamily="2" charset="0"/>
                <a:cs typeface="Roboto" panose="02000000000000000000" pitchFamily="2" charset="0"/>
              </a:rPr>
              <a:t>2 à 4 semaines</a:t>
            </a:r>
            <a:endParaRPr lang="fr-FR" sz="20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60699184"/>
      </p:ext>
    </p:extLst>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61</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Rappel User Story</a:t>
            </a:r>
          </a:p>
        </p:txBody>
      </p:sp>
      <p:pic>
        <p:nvPicPr>
          <p:cNvPr id="29698" name="Picture 2" descr="20 Useful user story examples to get you started - Justinmind">
            <a:extLst>
              <a:ext uri="{FF2B5EF4-FFF2-40B4-BE49-F238E27FC236}">
                <a16:creationId xmlns:a16="http://schemas.microsoft.com/office/drawing/2014/main" id="{27D7484B-4EB5-2B3A-81D9-31E63110D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204" y="1830966"/>
            <a:ext cx="5743975" cy="357560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2CB1DB4-6A8A-8C49-8249-F1E2F8855864}"/>
              </a:ext>
            </a:extLst>
          </p:cNvPr>
          <p:cNvSpPr txBox="1"/>
          <p:nvPr/>
        </p:nvSpPr>
        <p:spPr>
          <a:xfrm>
            <a:off x="5916349" y="1968714"/>
            <a:ext cx="6175388" cy="2893100"/>
          </a:xfrm>
          <a:prstGeom prst="rect">
            <a:avLst/>
          </a:prstGeom>
          <a:noFill/>
        </p:spPr>
        <p:txBody>
          <a:bodyPr wrap="square">
            <a:spAutoFit/>
          </a:bodyPr>
          <a:lstStyle/>
          <a:p>
            <a:pPr marL="285750" indent="-285750" algn="just">
              <a:spcBef>
                <a:spcPts val="1200"/>
              </a:spcBef>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Une </a:t>
            </a:r>
            <a:r>
              <a:rPr lang="fr-FR" b="1" dirty="0">
                <a:latin typeface="Roboto" panose="02000000000000000000" pitchFamily="2" charset="0"/>
                <a:ea typeface="Roboto" panose="02000000000000000000" pitchFamily="2" charset="0"/>
                <a:cs typeface="Roboto" panose="02000000000000000000" pitchFamily="2" charset="0"/>
              </a:rPr>
              <a:t>User Story</a:t>
            </a:r>
            <a:r>
              <a:rPr lang="fr-FR" dirty="0">
                <a:latin typeface="Roboto" panose="02000000000000000000" pitchFamily="2" charset="0"/>
                <a:ea typeface="Roboto" panose="02000000000000000000" pitchFamily="2" charset="0"/>
                <a:cs typeface="Roboto" panose="02000000000000000000" pitchFamily="2" charset="0"/>
              </a:rPr>
              <a:t> (ou "histoire utilisateur") est une description </a:t>
            </a:r>
            <a:r>
              <a:rPr lang="fr-FR" b="1" dirty="0">
                <a:latin typeface="Roboto" panose="02000000000000000000" pitchFamily="2" charset="0"/>
                <a:ea typeface="Roboto" panose="02000000000000000000" pitchFamily="2" charset="0"/>
                <a:cs typeface="Roboto" panose="02000000000000000000" pitchFamily="2" charset="0"/>
              </a:rPr>
              <a:t>simple</a:t>
            </a:r>
            <a:r>
              <a:rPr lang="fr-FR" dirty="0">
                <a:latin typeface="Roboto" panose="02000000000000000000" pitchFamily="2" charset="0"/>
                <a:ea typeface="Roboto" panose="02000000000000000000" pitchFamily="2" charset="0"/>
                <a:cs typeface="Roboto" panose="02000000000000000000" pitchFamily="2" charset="0"/>
              </a:rPr>
              <a:t> et </a:t>
            </a:r>
            <a:r>
              <a:rPr lang="fr-FR" b="1" dirty="0">
                <a:latin typeface="Roboto" panose="02000000000000000000" pitchFamily="2" charset="0"/>
                <a:ea typeface="Roboto" panose="02000000000000000000" pitchFamily="2" charset="0"/>
                <a:cs typeface="Roboto" panose="02000000000000000000" pitchFamily="2" charset="0"/>
              </a:rPr>
              <a:t>concise</a:t>
            </a:r>
            <a:r>
              <a:rPr lang="fr-FR" dirty="0">
                <a:latin typeface="Roboto" panose="02000000000000000000" pitchFamily="2" charset="0"/>
                <a:ea typeface="Roboto" panose="02000000000000000000" pitchFamily="2" charset="0"/>
                <a:cs typeface="Roboto" panose="02000000000000000000" pitchFamily="2" charset="0"/>
              </a:rPr>
              <a:t> d'une fonctionnalité ou d'un besoin du point de vue de l'utilisateur final</a:t>
            </a:r>
          </a:p>
          <a:p>
            <a:pPr marL="285750" indent="-285750" algn="just">
              <a:spcBef>
                <a:spcPts val="1200"/>
              </a:spcBef>
              <a:buFont typeface="Arial" panose="020B0604020202020204" pitchFamily="34" charset="0"/>
              <a:buChar char="•"/>
            </a:pPr>
            <a:r>
              <a:rPr lang="fr-FR" dirty="0"/>
              <a:t>Elle est utilisée dans les méthodologies agiles, notamment </a:t>
            </a:r>
            <a:r>
              <a:rPr lang="fr-FR" b="1" dirty="0"/>
              <a:t>Scrum</a:t>
            </a:r>
            <a:r>
              <a:rPr lang="fr-FR" dirty="0"/>
              <a:t>, pour capturer ce que l'utilisateur souhaite accomplir avec le produit</a:t>
            </a:r>
          </a:p>
          <a:p>
            <a:pPr marL="285750" indent="-285750" algn="just">
              <a:spcBef>
                <a:spcPts val="1200"/>
              </a:spcBef>
              <a:buFont typeface="Arial" panose="020B0604020202020204" pitchFamily="34" charset="0"/>
              <a:buChar char="•"/>
            </a:pPr>
            <a:r>
              <a:rPr lang="fr-FR" dirty="0"/>
              <a:t>Les user stories sont généralement écrites dans un format standard suivant cette structure : "En tant que </a:t>
            </a:r>
            <a:r>
              <a:rPr lang="fr-FR" b="1" dirty="0"/>
              <a:t>[rôle d'utilisateur]</a:t>
            </a:r>
            <a:r>
              <a:rPr lang="fr-FR" dirty="0"/>
              <a:t>, je veux </a:t>
            </a:r>
            <a:r>
              <a:rPr lang="fr-FR" b="1" dirty="0"/>
              <a:t>[objectif] </a:t>
            </a:r>
            <a:r>
              <a:rPr lang="fr-FR" dirty="0"/>
              <a:t>afin de </a:t>
            </a:r>
            <a:r>
              <a:rPr lang="fr-FR" b="1" dirty="0"/>
              <a:t>[bénéfice]</a:t>
            </a:r>
            <a:endParaRPr lang="fr-FR" b="1" dirty="0">
              <a:latin typeface="Roboto" panose="02000000000000000000" pitchFamily="2" charset="0"/>
              <a:ea typeface="Roboto" panose="02000000000000000000" pitchFamily="2" charset="0"/>
              <a:cs typeface="Roboto" panose="02000000000000000000" pitchFamily="2" charset="0"/>
            </a:endParaRPr>
          </a:p>
        </p:txBody>
      </p:sp>
      <p:sp>
        <p:nvSpPr>
          <p:cNvPr id="8" name="ZoneTexte 7">
            <a:extLst>
              <a:ext uri="{FF2B5EF4-FFF2-40B4-BE49-F238E27FC236}">
                <a16:creationId xmlns:a16="http://schemas.microsoft.com/office/drawing/2014/main" id="{389AA638-41F1-4076-6CB3-8EF03CA26AE2}"/>
              </a:ext>
            </a:extLst>
          </p:cNvPr>
          <p:cNvSpPr txBox="1"/>
          <p:nvPr/>
        </p:nvSpPr>
        <p:spPr>
          <a:xfrm>
            <a:off x="6158179" y="4997636"/>
            <a:ext cx="6033821" cy="923330"/>
          </a:xfrm>
          <a:prstGeom prst="rect">
            <a:avLst/>
          </a:prstGeom>
          <a:noFill/>
        </p:spPr>
        <p:txBody>
          <a:bodyPr wrap="square">
            <a:spAutoFit/>
          </a:bodyPr>
          <a:lstStyle/>
          <a:p>
            <a:r>
              <a:rPr lang="fr-FR" b="1" dirty="0"/>
              <a:t>Exemple :</a:t>
            </a:r>
          </a:p>
          <a:p>
            <a:r>
              <a:rPr lang="fr-FR" dirty="0"/>
              <a:t>"En tant qu’utilisateur enregistré, je veux pouvoir changer mon mot de passe afin de sécuriser mon compte."</a:t>
            </a:r>
          </a:p>
        </p:txBody>
      </p:sp>
    </p:spTree>
    <p:extLst>
      <p:ext uri="{BB962C8B-B14F-4D97-AF65-F5344CB8AC3E}">
        <p14:creationId xmlns:p14="http://schemas.microsoft.com/office/powerpoint/2010/main" val="100758559"/>
      </p:ext>
    </p:extLst>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62</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 cadre Scrum</a:t>
            </a:r>
          </a:p>
        </p:txBody>
      </p:sp>
      <p:grpSp>
        <p:nvGrpSpPr>
          <p:cNvPr id="722" name="Group 2">
            <a:extLst>
              <a:ext uri="{FF2B5EF4-FFF2-40B4-BE49-F238E27FC236}">
                <a16:creationId xmlns:a16="http://schemas.microsoft.com/office/drawing/2014/main" id="{05DBE4F6-920C-57B4-44E3-F1459118DA6A}"/>
              </a:ext>
            </a:extLst>
          </p:cNvPr>
          <p:cNvGrpSpPr>
            <a:grpSpLocks/>
          </p:cNvGrpSpPr>
          <p:nvPr/>
        </p:nvGrpSpPr>
        <p:grpSpPr bwMode="auto">
          <a:xfrm>
            <a:off x="778925" y="1466425"/>
            <a:ext cx="4082000" cy="1764000"/>
            <a:chOff x="456" y="680"/>
            <a:chExt cx="2606" cy="1286"/>
          </a:xfrm>
        </p:grpSpPr>
        <p:sp>
          <p:nvSpPr>
            <p:cNvPr id="723" name="AutoShape 3">
              <a:extLst>
                <a:ext uri="{FF2B5EF4-FFF2-40B4-BE49-F238E27FC236}">
                  <a16:creationId xmlns:a16="http://schemas.microsoft.com/office/drawing/2014/main" id="{4FC416A8-AD0A-CE5F-3501-7BD37A519904}"/>
                </a:ext>
              </a:extLst>
            </p:cNvPr>
            <p:cNvSpPr>
              <a:spLocks noChangeArrowheads="1"/>
            </p:cNvSpPr>
            <p:nvPr/>
          </p:nvSpPr>
          <p:spPr bwMode="auto">
            <a:xfrm>
              <a:off x="464" y="680"/>
              <a:ext cx="2599" cy="1287"/>
            </a:xfrm>
            <a:prstGeom prst="roundRect">
              <a:avLst>
                <a:gd name="adj" fmla="val 14903"/>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a:latin typeface="Gill Sans" pitchFamily="80" charset="0"/>
                <a:ea typeface="+mn-ea"/>
              </a:endParaRPr>
            </a:p>
          </p:txBody>
        </p:sp>
        <p:sp>
          <p:nvSpPr>
            <p:cNvPr id="724" name="Rectangle 4">
              <a:extLst>
                <a:ext uri="{FF2B5EF4-FFF2-40B4-BE49-F238E27FC236}">
                  <a16:creationId xmlns:a16="http://schemas.microsoft.com/office/drawing/2014/main" id="{17D81197-E50D-5962-E4A9-2097025A3817}"/>
                </a:ext>
              </a:extLst>
            </p:cNvPr>
            <p:cNvSpPr>
              <a:spLocks noChangeArrowheads="1"/>
            </p:cNvSpPr>
            <p:nvPr/>
          </p:nvSpPr>
          <p:spPr bwMode="auto">
            <a:xfrm>
              <a:off x="552" y="1071"/>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Product Owner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Scrum Master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Dev Team</a:t>
              </a:r>
            </a:p>
          </p:txBody>
        </p:sp>
        <p:sp>
          <p:nvSpPr>
            <p:cNvPr id="725" name="Rectangle 5">
              <a:extLst>
                <a:ext uri="{FF2B5EF4-FFF2-40B4-BE49-F238E27FC236}">
                  <a16:creationId xmlns:a16="http://schemas.microsoft.com/office/drawing/2014/main" id="{0EA5FCDB-7FE8-3FD4-D1E5-774CD445F71A}"/>
                </a:ext>
              </a:extLst>
            </p:cNvPr>
            <p:cNvSpPr>
              <a:spLocks noChangeArrowheads="1"/>
            </p:cNvSpPr>
            <p:nvPr/>
          </p:nvSpPr>
          <p:spPr bwMode="auto">
            <a:xfrm>
              <a:off x="760" y="680"/>
              <a:ext cx="1200" cy="376"/>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6" name="AutoShape 6">
              <a:extLst>
                <a:ext uri="{FF2B5EF4-FFF2-40B4-BE49-F238E27FC236}">
                  <a16:creationId xmlns:a16="http://schemas.microsoft.com/office/drawing/2014/main" id="{A97692E9-3B95-63DA-048D-2446E9AE4A62}"/>
                </a:ext>
              </a:extLst>
            </p:cNvPr>
            <p:cNvSpPr>
              <a:spLocks noChangeArrowheads="1"/>
            </p:cNvSpPr>
            <p:nvPr/>
          </p:nvSpPr>
          <p:spPr bwMode="auto">
            <a:xfrm rot="10800000">
              <a:off x="1886" y="771"/>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7" name="AutoShape 7">
              <a:extLst>
                <a:ext uri="{FF2B5EF4-FFF2-40B4-BE49-F238E27FC236}">
                  <a16:creationId xmlns:a16="http://schemas.microsoft.com/office/drawing/2014/main" id="{61B26284-E26B-E17B-AB79-324399FD2339}"/>
                </a:ext>
              </a:extLst>
            </p:cNvPr>
            <p:cNvSpPr>
              <a:spLocks noChangeArrowheads="1"/>
            </p:cNvSpPr>
            <p:nvPr/>
          </p:nvSpPr>
          <p:spPr bwMode="auto">
            <a:xfrm>
              <a:off x="456" y="68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8" name="Rectangle 8">
              <a:extLst>
                <a:ext uri="{FF2B5EF4-FFF2-40B4-BE49-F238E27FC236}">
                  <a16:creationId xmlns:a16="http://schemas.microsoft.com/office/drawing/2014/main" id="{5D0476C0-3E30-66E7-02D6-2B8CC6B363AF}"/>
                </a:ext>
              </a:extLst>
            </p:cNvPr>
            <p:cNvSpPr>
              <a:spLocks noChangeArrowheads="1"/>
            </p:cNvSpPr>
            <p:nvPr/>
          </p:nvSpPr>
          <p:spPr bwMode="auto">
            <a:xfrm>
              <a:off x="456" y="896"/>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9" name="Rectangle 9">
              <a:extLst>
                <a:ext uri="{FF2B5EF4-FFF2-40B4-BE49-F238E27FC236}">
                  <a16:creationId xmlns:a16="http://schemas.microsoft.com/office/drawing/2014/main" id="{A2B44512-95E9-F5F0-DB07-79040DB2C47C}"/>
                </a:ext>
              </a:extLst>
            </p:cNvPr>
            <p:cNvSpPr>
              <a:spLocks noChangeArrowheads="1"/>
            </p:cNvSpPr>
            <p:nvPr/>
          </p:nvSpPr>
          <p:spPr bwMode="auto">
            <a:xfrm>
              <a:off x="1807" y="680"/>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30" name="Rectangle 10">
              <a:extLst>
                <a:ext uri="{FF2B5EF4-FFF2-40B4-BE49-F238E27FC236}">
                  <a16:creationId xmlns:a16="http://schemas.microsoft.com/office/drawing/2014/main" id="{69246CDC-AF20-A262-29AE-F1BCCFF81619}"/>
                </a:ext>
              </a:extLst>
            </p:cNvPr>
            <p:cNvSpPr>
              <a:spLocks noChangeArrowheads="1"/>
            </p:cNvSpPr>
            <p:nvPr/>
          </p:nvSpPr>
          <p:spPr bwMode="auto">
            <a:xfrm>
              <a:off x="560" y="68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Rôles</a:t>
              </a:r>
            </a:p>
          </p:txBody>
        </p:sp>
      </p:grpSp>
      <p:grpSp>
        <p:nvGrpSpPr>
          <p:cNvPr id="731" name="Group 11">
            <a:extLst>
              <a:ext uri="{FF2B5EF4-FFF2-40B4-BE49-F238E27FC236}">
                <a16:creationId xmlns:a16="http://schemas.microsoft.com/office/drawing/2014/main" id="{3E2B9C51-728F-02FA-ADE6-B60DED350ECE}"/>
              </a:ext>
            </a:extLst>
          </p:cNvPr>
          <p:cNvGrpSpPr>
            <a:grpSpLocks/>
          </p:cNvGrpSpPr>
          <p:nvPr/>
        </p:nvGrpSpPr>
        <p:grpSpPr bwMode="auto">
          <a:xfrm>
            <a:off x="3389726" y="2360613"/>
            <a:ext cx="4441928" cy="2483356"/>
            <a:chOff x="1971" y="1650"/>
            <a:chExt cx="2732" cy="1809"/>
          </a:xfrm>
        </p:grpSpPr>
        <p:sp>
          <p:nvSpPr>
            <p:cNvPr id="732" name="AutoShape 12">
              <a:extLst>
                <a:ext uri="{FF2B5EF4-FFF2-40B4-BE49-F238E27FC236}">
                  <a16:creationId xmlns:a16="http://schemas.microsoft.com/office/drawing/2014/main" id="{84CA15AA-0E25-C7F1-467D-3D1DABF28EE1}"/>
                </a:ext>
              </a:extLst>
            </p:cNvPr>
            <p:cNvSpPr>
              <a:spLocks noChangeArrowheads="1"/>
            </p:cNvSpPr>
            <p:nvPr/>
          </p:nvSpPr>
          <p:spPr bwMode="auto">
            <a:xfrm>
              <a:off x="1980" y="1650"/>
              <a:ext cx="2723" cy="1809"/>
            </a:xfrm>
            <a:prstGeom prst="roundRect">
              <a:avLst>
                <a:gd name="adj" fmla="val 12060"/>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a:latin typeface="Gill Sans" pitchFamily="80" charset="0"/>
                <a:ea typeface="+mn-ea"/>
              </a:endParaRPr>
            </a:p>
          </p:txBody>
        </p:sp>
        <p:sp>
          <p:nvSpPr>
            <p:cNvPr id="733" name="Rectangle 13">
              <a:extLst>
                <a:ext uri="{FF2B5EF4-FFF2-40B4-BE49-F238E27FC236}">
                  <a16:creationId xmlns:a16="http://schemas.microsoft.com/office/drawing/2014/main" id="{A835EAAC-B45F-9BA3-2CDC-9B6FB0EA1183}"/>
                </a:ext>
              </a:extLst>
            </p:cNvPr>
            <p:cNvSpPr>
              <a:spLocks noChangeArrowheads="1"/>
            </p:cNvSpPr>
            <p:nvPr/>
          </p:nvSpPr>
          <p:spPr bwMode="auto">
            <a:xfrm>
              <a:off x="2051" y="2039"/>
              <a:ext cx="2598" cy="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Planning</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Daily Scrum</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Review</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Retrospective</a:t>
              </a:r>
            </a:p>
          </p:txBody>
        </p:sp>
        <p:sp>
          <p:nvSpPr>
            <p:cNvPr id="734" name="Rectangle 14">
              <a:extLst>
                <a:ext uri="{FF2B5EF4-FFF2-40B4-BE49-F238E27FC236}">
                  <a16:creationId xmlns:a16="http://schemas.microsoft.com/office/drawing/2014/main" id="{C954F7EB-3E01-C46E-9FDF-EDEF05552E37}"/>
                </a:ext>
              </a:extLst>
            </p:cNvPr>
            <p:cNvSpPr>
              <a:spLocks noChangeArrowheads="1"/>
            </p:cNvSpPr>
            <p:nvPr/>
          </p:nvSpPr>
          <p:spPr bwMode="auto">
            <a:xfrm>
              <a:off x="2293" y="1650"/>
              <a:ext cx="1267" cy="398"/>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35" name="AutoShape 15">
              <a:extLst>
                <a:ext uri="{FF2B5EF4-FFF2-40B4-BE49-F238E27FC236}">
                  <a16:creationId xmlns:a16="http://schemas.microsoft.com/office/drawing/2014/main" id="{03C89868-914A-A367-7371-DB45DC5DA5CE}"/>
                </a:ext>
              </a:extLst>
            </p:cNvPr>
            <p:cNvSpPr>
              <a:spLocks noChangeArrowheads="1"/>
            </p:cNvSpPr>
            <p:nvPr/>
          </p:nvSpPr>
          <p:spPr bwMode="auto">
            <a:xfrm rot="10800000">
              <a:off x="3484" y="1748"/>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24" name="AutoShape 16">
              <a:extLst>
                <a:ext uri="{FF2B5EF4-FFF2-40B4-BE49-F238E27FC236}">
                  <a16:creationId xmlns:a16="http://schemas.microsoft.com/office/drawing/2014/main" id="{584B8856-CC64-E2F9-EC83-FFFD12F62D58}"/>
                </a:ext>
              </a:extLst>
            </p:cNvPr>
            <p:cNvSpPr>
              <a:spLocks noChangeArrowheads="1"/>
            </p:cNvSpPr>
            <p:nvPr/>
          </p:nvSpPr>
          <p:spPr bwMode="auto">
            <a:xfrm>
              <a:off x="1971" y="1650"/>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25" name="Rectangle 17">
              <a:extLst>
                <a:ext uri="{FF2B5EF4-FFF2-40B4-BE49-F238E27FC236}">
                  <a16:creationId xmlns:a16="http://schemas.microsoft.com/office/drawing/2014/main" id="{76091554-C7F9-83FE-76BA-03E511CED2B8}"/>
                </a:ext>
              </a:extLst>
            </p:cNvPr>
            <p:cNvSpPr>
              <a:spLocks noChangeArrowheads="1"/>
            </p:cNvSpPr>
            <p:nvPr/>
          </p:nvSpPr>
          <p:spPr bwMode="auto">
            <a:xfrm>
              <a:off x="1971" y="1879"/>
              <a:ext cx="415" cy="169"/>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6" name="Rectangle 18">
              <a:extLst>
                <a:ext uri="{FF2B5EF4-FFF2-40B4-BE49-F238E27FC236}">
                  <a16:creationId xmlns:a16="http://schemas.microsoft.com/office/drawing/2014/main" id="{B0B8A6C7-C196-3965-2467-01906EC3BB82}"/>
                </a:ext>
              </a:extLst>
            </p:cNvPr>
            <p:cNvSpPr>
              <a:spLocks noChangeArrowheads="1"/>
            </p:cNvSpPr>
            <p:nvPr/>
          </p:nvSpPr>
          <p:spPr bwMode="auto">
            <a:xfrm>
              <a:off x="3400" y="1650"/>
              <a:ext cx="414" cy="169"/>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7" name="Rectangle 19">
              <a:extLst>
                <a:ext uri="{FF2B5EF4-FFF2-40B4-BE49-F238E27FC236}">
                  <a16:creationId xmlns:a16="http://schemas.microsoft.com/office/drawing/2014/main" id="{6932E81E-16BB-AD33-23BD-8761480027DA}"/>
                </a:ext>
              </a:extLst>
            </p:cNvPr>
            <p:cNvSpPr>
              <a:spLocks noChangeArrowheads="1"/>
            </p:cNvSpPr>
            <p:nvPr/>
          </p:nvSpPr>
          <p:spPr bwMode="auto">
            <a:xfrm>
              <a:off x="2081" y="1659"/>
              <a:ext cx="1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Cérémonies</a:t>
              </a:r>
            </a:p>
          </p:txBody>
        </p:sp>
      </p:grpSp>
      <p:grpSp>
        <p:nvGrpSpPr>
          <p:cNvPr id="26629" name="Group 20">
            <a:extLst>
              <a:ext uri="{FF2B5EF4-FFF2-40B4-BE49-F238E27FC236}">
                <a16:creationId xmlns:a16="http://schemas.microsoft.com/office/drawing/2014/main" id="{ED53D153-E2B5-E23F-7CFC-60DE3329D829}"/>
              </a:ext>
            </a:extLst>
          </p:cNvPr>
          <p:cNvGrpSpPr>
            <a:grpSpLocks/>
          </p:cNvGrpSpPr>
          <p:nvPr/>
        </p:nvGrpSpPr>
        <p:grpSpPr bwMode="auto">
          <a:xfrm>
            <a:off x="7363635" y="4109487"/>
            <a:ext cx="4138613" cy="2043113"/>
            <a:chOff x="3216" y="3216"/>
            <a:chExt cx="2607" cy="1287"/>
          </a:xfrm>
        </p:grpSpPr>
        <p:sp>
          <p:nvSpPr>
            <p:cNvPr id="26630" name="AutoShape 21">
              <a:extLst>
                <a:ext uri="{FF2B5EF4-FFF2-40B4-BE49-F238E27FC236}">
                  <a16:creationId xmlns:a16="http://schemas.microsoft.com/office/drawing/2014/main" id="{037AEBA6-0B95-962F-0296-AA509F1DCCC0}"/>
                </a:ext>
              </a:extLst>
            </p:cNvPr>
            <p:cNvSpPr>
              <a:spLocks noChangeArrowheads="1"/>
            </p:cNvSpPr>
            <p:nvPr/>
          </p:nvSpPr>
          <p:spPr bwMode="auto">
            <a:xfrm>
              <a:off x="3224" y="3216"/>
              <a:ext cx="2599" cy="1287"/>
            </a:xfrm>
            <a:prstGeom prst="roundRect">
              <a:avLst>
                <a:gd name="adj" fmla="val 14903"/>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26631" name="Rectangle 22">
              <a:extLst>
                <a:ext uri="{FF2B5EF4-FFF2-40B4-BE49-F238E27FC236}">
                  <a16:creationId xmlns:a16="http://schemas.microsoft.com/office/drawing/2014/main" id="{54123219-ABEC-9231-16FC-D5136656267C}"/>
                </a:ext>
              </a:extLst>
            </p:cNvPr>
            <p:cNvSpPr>
              <a:spLocks noChangeArrowheads="1"/>
            </p:cNvSpPr>
            <p:nvPr/>
          </p:nvSpPr>
          <p:spPr bwMode="auto">
            <a:xfrm>
              <a:off x="3312" y="3607"/>
              <a:ext cx="2375"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de produit</a:t>
              </a:r>
            </a:p>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du sprint</a:t>
              </a:r>
            </a:p>
            <a:p>
              <a:pPr marL="342900" indent="-342900" eaLnBrk="1" hangingPunct="1">
                <a:lnSpc>
                  <a:spcPct val="87000"/>
                </a:lnSpc>
                <a:spcBef>
                  <a:spcPts val="600"/>
                </a:spcBef>
                <a:buClr>
                  <a:srgbClr val="FFFFFF"/>
                </a:buClr>
                <a:buFont typeface="Arial" panose="020B0604020202020204" pitchFamily="34" charset="0"/>
                <a:buChar char="•"/>
              </a:pPr>
              <a:r>
                <a:rPr lang="fr-FR" sz="2100" dirty="0">
                  <a:latin typeface="Roboto"/>
                  <a:ea typeface="Roboto"/>
                  <a:cs typeface="Roboto"/>
                  <a:sym typeface="Roboto"/>
                </a:rPr>
                <a:t>Incrément du produit</a:t>
              </a:r>
              <a:endParaRPr lang="en-GB" altLang="fr-FR" sz="2100" dirty="0">
                <a:latin typeface="Roboto" panose="02000000000000000000" pitchFamily="2" charset="0"/>
                <a:ea typeface="Roboto" panose="02000000000000000000" pitchFamily="2" charset="0"/>
                <a:cs typeface="Roboto" panose="02000000000000000000" pitchFamily="2" charset="0"/>
              </a:endParaRPr>
            </a:p>
          </p:txBody>
        </p:sp>
        <p:sp>
          <p:nvSpPr>
            <p:cNvPr id="26632" name="Rectangle 23">
              <a:extLst>
                <a:ext uri="{FF2B5EF4-FFF2-40B4-BE49-F238E27FC236}">
                  <a16:creationId xmlns:a16="http://schemas.microsoft.com/office/drawing/2014/main" id="{3C5A7944-79A5-1E3E-E53F-C837D3B66148}"/>
                </a:ext>
              </a:extLst>
            </p:cNvPr>
            <p:cNvSpPr>
              <a:spLocks noChangeArrowheads="1"/>
            </p:cNvSpPr>
            <p:nvPr/>
          </p:nvSpPr>
          <p:spPr bwMode="auto">
            <a:xfrm>
              <a:off x="3520" y="3216"/>
              <a:ext cx="1200" cy="376"/>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3" name="AutoShape 24">
              <a:extLst>
                <a:ext uri="{FF2B5EF4-FFF2-40B4-BE49-F238E27FC236}">
                  <a16:creationId xmlns:a16="http://schemas.microsoft.com/office/drawing/2014/main" id="{8DBBBAAA-7035-6998-9082-E20431C95554}"/>
                </a:ext>
              </a:extLst>
            </p:cNvPr>
            <p:cNvSpPr>
              <a:spLocks noChangeArrowheads="1"/>
            </p:cNvSpPr>
            <p:nvPr/>
          </p:nvSpPr>
          <p:spPr bwMode="auto">
            <a:xfrm rot="10800000">
              <a:off x="4646" y="3307"/>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34" name="AutoShape 25">
              <a:extLst>
                <a:ext uri="{FF2B5EF4-FFF2-40B4-BE49-F238E27FC236}">
                  <a16:creationId xmlns:a16="http://schemas.microsoft.com/office/drawing/2014/main" id="{323A9205-5C20-C7C8-9E1E-9F6933468E89}"/>
                </a:ext>
              </a:extLst>
            </p:cNvPr>
            <p:cNvSpPr>
              <a:spLocks noChangeArrowheads="1"/>
            </p:cNvSpPr>
            <p:nvPr/>
          </p:nvSpPr>
          <p:spPr bwMode="auto">
            <a:xfrm>
              <a:off x="3216" y="3216"/>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35" name="Rectangle 26">
              <a:extLst>
                <a:ext uri="{FF2B5EF4-FFF2-40B4-BE49-F238E27FC236}">
                  <a16:creationId xmlns:a16="http://schemas.microsoft.com/office/drawing/2014/main" id="{CCC93E5E-FCD6-5D41-A169-B4A514094BD5}"/>
                </a:ext>
              </a:extLst>
            </p:cNvPr>
            <p:cNvSpPr>
              <a:spLocks noChangeArrowheads="1"/>
            </p:cNvSpPr>
            <p:nvPr/>
          </p:nvSpPr>
          <p:spPr bwMode="auto">
            <a:xfrm>
              <a:off x="3216" y="3432"/>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6" name="Rectangle 27">
              <a:extLst>
                <a:ext uri="{FF2B5EF4-FFF2-40B4-BE49-F238E27FC236}">
                  <a16:creationId xmlns:a16="http://schemas.microsoft.com/office/drawing/2014/main" id="{5DA1F05D-7907-6298-BE85-F812AAC60142}"/>
                </a:ext>
              </a:extLst>
            </p:cNvPr>
            <p:cNvSpPr>
              <a:spLocks noChangeArrowheads="1"/>
            </p:cNvSpPr>
            <p:nvPr/>
          </p:nvSpPr>
          <p:spPr bwMode="auto">
            <a:xfrm>
              <a:off x="4567" y="3216"/>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7" name="Rectangle 28">
              <a:extLst>
                <a:ext uri="{FF2B5EF4-FFF2-40B4-BE49-F238E27FC236}">
                  <a16:creationId xmlns:a16="http://schemas.microsoft.com/office/drawing/2014/main" id="{F43E7CD8-C330-4DAD-E628-E6AEE84727F5}"/>
                </a:ext>
              </a:extLst>
            </p:cNvPr>
            <p:cNvSpPr>
              <a:spLocks noChangeArrowheads="1"/>
            </p:cNvSpPr>
            <p:nvPr/>
          </p:nvSpPr>
          <p:spPr bwMode="auto">
            <a:xfrm>
              <a:off x="3320" y="3224"/>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Artefacts</a:t>
              </a:r>
            </a:p>
          </p:txBody>
        </p:sp>
      </p:grpSp>
    </p:spTree>
    <p:extLst>
      <p:ext uri="{BB962C8B-B14F-4D97-AF65-F5344CB8AC3E}">
        <p14:creationId xmlns:p14="http://schemas.microsoft.com/office/powerpoint/2010/main" val="2584062670"/>
      </p:ext>
    </p:extLst>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31" name="Group 11">
            <a:extLst>
              <a:ext uri="{FF2B5EF4-FFF2-40B4-BE49-F238E27FC236}">
                <a16:creationId xmlns:a16="http://schemas.microsoft.com/office/drawing/2014/main" id="{3E2B9C51-728F-02FA-ADE6-B60DED350ECE}"/>
              </a:ext>
            </a:extLst>
          </p:cNvPr>
          <p:cNvGrpSpPr>
            <a:grpSpLocks/>
          </p:cNvGrpSpPr>
          <p:nvPr/>
        </p:nvGrpSpPr>
        <p:grpSpPr bwMode="auto">
          <a:xfrm>
            <a:off x="3389726" y="2360613"/>
            <a:ext cx="4441928" cy="2483356"/>
            <a:chOff x="1971" y="1650"/>
            <a:chExt cx="2732" cy="1809"/>
          </a:xfrm>
        </p:grpSpPr>
        <p:sp>
          <p:nvSpPr>
            <p:cNvPr id="732" name="AutoShape 12">
              <a:extLst>
                <a:ext uri="{FF2B5EF4-FFF2-40B4-BE49-F238E27FC236}">
                  <a16:creationId xmlns:a16="http://schemas.microsoft.com/office/drawing/2014/main" id="{84CA15AA-0E25-C7F1-467D-3D1DABF28EE1}"/>
                </a:ext>
              </a:extLst>
            </p:cNvPr>
            <p:cNvSpPr>
              <a:spLocks noChangeArrowheads="1"/>
            </p:cNvSpPr>
            <p:nvPr/>
          </p:nvSpPr>
          <p:spPr bwMode="auto">
            <a:xfrm>
              <a:off x="1980" y="1650"/>
              <a:ext cx="2723" cy="1809"/>
            </a:xfrm>
            <a:prstGeom prst="roundRect">
              <a:avLst>
                <a:gd name="adj" fmla="val 12060"/>
              </a:avLst>
            </a:prstGeom>
            <a:solidFill>
              <a:schemeClr val="bg1">
                <a:lumMod val="85000"/>
              </a:schemeClr>
            </a:solid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733" name="Rectangle 13">
              <a:extLst>
                <a:ext uri="{FF2B5EF4-FFF2-40B4-BE49-F238E27FC236}">
                  <a16:creationId xmlns:a16="http://schemas.microsoft.com/office/drawing/2014/main" id="{A835EAAC-B45F-9BA3-2CDC-9B6FB0EA1183}"/>
                </a:ext>
              </a:extLst>
            </p:cNvPr>
            <p:cNvSpPr>
              <a:spLocks noChangeArrowheads="1"/>
            </p:cNvSpPr>
            <p:nvPr/>
          </p:nvSpPr>
          <p:spPr bwMode="auto">
            <a:xfrm>
              <a:off x="2051" y="2039"/>
              <a:ext cx="2598" cy="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Planning</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Daily Scrum</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Review</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Retrospective</a:t>
              </a:r>
            </a:p>
          </p:txBody>
        </p:sp>
        <p:sp>
          <p:nvSpPr>
            <p:cNvPr id="734" name="Rectangle 14">
              <a:extLst>
                <a:ext uri="{FF2B5EF4-FFF2-40B4-BE49-F238E27FC236}">
                  <a16:creationId xmlns:a16="http://schemas.microsoft.com/office/drawing/2014/main" id="{C954F7EB-3E01-C46E-9FDF-EDEF05552E37}"/>
                </a:ext>
              </a:extLst>
            </p:cNvPr>
            <p:cNvSpPr>
              <a:spLocks noChangeArrowheads="1"/>
            </p:cNvSpPr>
            <p:nvPr/>
          </p:nvSpPr>
          <p:spPr bwMode="auto">
            <a:xfrm>
              <a:off x="2293" y="1650"/>
              <a:ext cx="1267" cy="398"/>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dirty="0"/>
            </a:p>
          </p:txBody>
        </p:sp>
        <p:sp>
          <p:nvSpPr>
            <p:cNvPr id="735" name="AutoShape 15">
              <a:extLst>
                <a:ext uri="{FF2B5EF4-FFF2-40B4-BE49-F238E27FC236}">
                  <a16:creationId xmlns:a16="http://schemas.microsoft.com/office/drawing/2014/main" id="{03C89868-914A-A367-7371-DB45DC5DA5CE}"/>
                </a:ext>
              </a:extLst>
            </p:cNvPr>
            <p:cNvSpPr>
              <a:spLocks noChangeArrowheads="1"/>
            </p:cNvSpPr>
            <p:nvPr/>
          </p:nvSpPr>
          <p:spPr bwMode="auto">
            <a:xfrm rot="10800000">
              <a:off x="3484" y="1748"/>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dirty="0"/>
            </a:p>
          </p:txBody>
        </p:sp>
        <p:sp>
          <p:nvSpPr>
            <p:cNvPr id="26624" name="AutoShape 16">
              <a:extLst>
                <a:ext uri="{FF2B5EF4-FFF2-40B4-BE49-F238E27FC236}">
                  <a16:creationId xmlns:a16="http://schemas.microsoft.com/office/drawing/2014/main" id="{584B8856-CC64-E2F9-EC83-FFFD12F62D58}"/>
                </a:ext>
              </a:extLst>
            </p:cNvPr>
            <p:cNvSpPr>
              <a:spLocks noChangeArrowheads="1"/>
            </p:cNvSpPr>
            <p:nvPr/>
          </p:nvSpPr>
          <p:spPr bwMode="auto">
            <a:xfrm>
              <a:off x="1971" y="1650"/>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25" name="Rectangle 17">
              <a:extLst>
                <a:ext uri="{FF2B5EF4-FFF2-40B4-BE49-F238E27FC236}">
                  <a16:creationId xmlns:a16="http://schemas.microsoft.com/office/drawing/2014/main" id="{76091554-C7F9-83FE-76BA-03E511CED2B8}"/>
                </a:ext>
              </a:extLst>
            </p:cNvPr>
            <p:cNvSpPr>
              <a:spLocks noChangeArrowheads="1"/>
            </p:cNvSpPr>
            <p:nvPr/>
          </p:nvSpPr>
          <p:spPr bwMode="auto">
            <a:xfrm>
              <a:off x="1971" y="1879"/>
              <a:ext cx="415" cy="16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6" name="Rectangle 18">
              <a:extLst>
                <a:ext uri="{FF2B5EF4-FFF2-40B4-BE49-F238E27FC236}">
                  <a16:creationId xmlns:a16="http://schemas.microsoft.com/office/drawing/2014/main" id="{B0B8A6C7-C196-3965-2467-01906EC3BB82}"/>
                </a:ext>
              </a:extLst>
            </p:cNvPr>
            <p:cNvSpPr>
              <a:spLocks noChangeArrowheads="1"/>
            </p:cNvSpPr>
            <p:nvPr/>
          </p:nvSpPr>
          <p:spPr bwMode="auto">
            <a:xfrm>
              <a:off x="3400" y="1650"/>
              <a:ext cx="414" cy="16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7" name="Rectangle 19">
              <a:extLst>
                <a:ext uri="{FF2B5EF4-FFF2-40B4-BE49-F238E27FC236}">
                  <a16:creationId xmlns:a16="http://schemas.microsoft.com/office/drawing/2014/main" id="{6932E81E-16BB-AD33-23BD-8761480027DA}"/>
                </a:ext>
              </a:extLst>
            </p:cNvPr>
            <p:cNvSpPr>
              <a:spLocks noChangeArrowheads="1"/>
            </p:cNvSpPr>
            <p:nvPr/>
          </p:nvSpPr>
          <p:spPr bwMode="auto">
            <a:xfrm>
              <a:off x="2081" y="1659"/>
              <a:ext cx="1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Cérémonies</a:t>
              </a:r>
            </a:p>
          </p:txBody>
        </p:sp>
      </p:grpSp>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63</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 cadre Scrum</a:t>
            </a:r>
          </a:p>
        </p:txBody>
      </p:sp>
      <p:grpSp>
        <p:nvGrpSpPr>
          <p:cNvPr id="722" name="Group 2">
            <a:extLst>
              <a:ext uri="{FF2B5EF4-FFF2-40B4-BE49-F238E27FC236}">
                <a16:creationId xmlns:a16="http://schemas.microsoft.com/office/drawing/2014/main" id="{05DBE4F6-920C-57B4-44E3-F1459118DA6A}"/>
              </a:ext>
            </a:extLst>
          </p:cNvPr>
          <p:cNvGrpSpPr>
            <a:grpSpLocks/>
          </p:cNvGrpSpPr>
          <p:nvPr/>
        </p:nvGrpSpPr>
        <p:grpSpPr bwMode="auto">
          <a:xfrm>
            <a:off x="778925" y="1466425"/>
            <a:ext cx="4082000" cy="1764000"/>
            <a:chOff x="456" y="680"/>
            <a:chExt cx="2606" cy="1286"/>
          </a:xfrm>
        </p:grpSpPr>
        <p:sp>
          <p:nvSpPr>
            <p:cNvPr id="723" name="AutoShape 3">
              <a:extLst>
                <a:ext uri="{FF2B5EF4-FFF2-40B4-BE49-F238E27FC236}">
                  <a16:creationId xmlns:a16="http://schemas.microsoft.com/office/drawing/2014/main" id="{4FC416A8-AD0A-CE5F-3501-7BD37A519904}"/>
                </a:ext>
              </a:extLst>
            </p:cNvPr>
            <p:cNvSpPr>
              <a:spLocks noChangeArrowheads="1"/>
            </p:cNvSpPr>
            <p:nvPr/>
          </p:nvSpPr>
          <p:spPr bwMode="auto">
            <a:xfrm>
              <a:off x="464" y="680"/>
              <a:ext cx="2599" cy="1287"/>
            </a:xfrm>
            <a:prstGeom prst="roundRect">
              <a:avLst>
                <a:gd name="adj" fmla="val 14903"/>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a:latin typeface="Gill Sans" pitchFamily="80" charset="0"/>
                <a:ea typeface="+mn-ea"/>
              </a:endParaRPr>
            </a:p>
          </p:txBody>
        </p:sp>
        <p:sp>
          <p:nvSpPr>
            <p:cNvPr id="724" name="Rectangle 4">
              <a:extLst>
                <a:ext uri="{FF2B5EF4-FFF2-40B4-BE49-F238E27FC236}">
                  <a16:creationId xmlns:a16="http://schemas.microsoft.com/office/drawing/2014/main" id="{17D81197-E50D-5962-E4A9-2097025A3817}"/>
                </a:ext>
              </a:extLst>
            </p:cNvPr>
            <p:cNvSpPr>
              <a:spLocks noChangeArrowheads="1"/>
            </p:cNvSpPr>
            <p:nvPr/>
          </p:nvSpPr>
          <p:spPr bwMode="auto">
            <a:xfrm>
              <a:off x="552" y="1071"/>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Product Owner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Scrum Master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Dev Team</a:t>
              </a:r>
            </a:p>
          </p:txBody>
        </p:sp>
        <p:sp>
          <p:nvSpPr>
            <p:cNvPr id="725" name="Rectangle 5">
              <a:extLst>
                <a:ext uri="{FF2B5EF4-FFF2-40B4-BE49-F238E27FC236}">
                  <a16:creationId xmlns:a16="http://schemas.microsoft.com/office/drawing/2014/main" id="{0EA5FCDB-7FE8-3FD4-D1E5-774CD445F71A}"/>
                </a:ext>
              </a:extLst>
            </p:cNvPr>
            <p:cNvSpPr>
              <a:spLocks noChangeArrowheads="1"/>
            </p:cNvSpPr>
            <p:nvPr/>
          </p:nvSpPr>
          <p:spPr bwMode="auto">
            <a:xfrm>
              <a:off x="760" y="680"/>
              <a:ext cx="1200" cy="376"/>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6" name="AutoShape 6">
              <a:extLst>
                <a:ext uri="{FF2B5EF4-FFF2-40B4-BE49-F238E27FC236}">
                  <a16:creationId xmlns:a16="http://schemas.microsoft.com/office/drawing/2014/main" id="{A97692E9-3B95-63DA-048D-2446E9AE4A62}"/>
                </a:ext>
              </a:extLst>
            </p:cNvPr>
            <p:cNvSpPr>
              <a:spLocks noChangeArrowheads="1"/>
            </p:cNvSpPr>
            <p:nvPr/>
          </p:nvSpPr>
          <p:spPr bwMode="auto">
            <a:xfrm rot="10800000">
              <a:off x="1886" y="771"/>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7" name="AutoShape 7">
              <a:extLst>
                <a:ext uri="{FF2B5EF4-FFF2-40B4-BE49-F238E27FC236}">
                  <a16:creationId xmlns:a16="http://schemas.microsoft.com/office/drawing/2014/main" id="{61B26284-E26B-E17B-AB79-324399FD2339}"/>
                </a:ext>
              </a:extLst>
            </p:cNvPr>
            <p:cNvSpPr>
              <a:spLocks noChangeArrowheads="1"/>
            </p:cNvSpPr>
            <p:nvPr/>
          </p:nvSpPr>
          <p:spPr bwMode="auto">
            <a:xfrm>
              <a:off x="456" y="68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8" name="Rectangle 8">
              <a:extLst>
                <a:ext uri="{FF2B5EF4-FFF2-40B4-BE49-F238E27FC236}">
                  <a16:creationId xmlns:a16="http://schemas.microsoft.com/office/drawing/2014/main" id="{5D0476C0-3E30-66E7-02D6-2B8CC6B363AF}"/>
                </a:ext>
              </a:extLst>
            </p:cNvPr>
            <p:cNvSpPr>
              <a:spLocks noChangeArrowheads="1"/>
            </p:cNvSpPr>
            <p:nvPr/>
          </p:nvSpPr>
          <p:spPr bwMode="auto">
            <a:xfrm>
              <a:off x="456" y="896"/>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9" name="Rectangle 9">
              <a:extLst>
                <a:ext uri="{FF2B5EF4-FFF2-40B4-BE49-F238E27FC236}">
                  <a16:creationId xmlns:a16="http://schemas.microsoft.com/office/drawing/2014/main" id="{A2B44512-95E9-F5F0-DB07-79040DB2C47C}"/>
                </a:ext>
              </a:extLst>
            </p:cNvPr>
            <p:cNvSpPr>
              <a:spLocks noChangeArrowheads="1"/>
            </p:cNvSpPr>
            <p:nvPr/>
          </p:nvSpPr>
          <p:spPr bwMode="auto">
            <a:xfrm>
              <a:off x="1807" y="680"/>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30" name="Rectangle 10">
              <a:extLst>
                <a:ext uri="{FF2B5EF4-FFF2-40B4-BE49-F238E27FC236}">
                  <a16:creationId xmlns:a16="http://schemas.microsoft.com/office/drawing/2014/main" id="{69246CDC-AF20-A262-29AE-F1BCCFF81619}"/>
                </a:ext>
              </a:extLst>
            </p:cNvPr>
            <p:cNvSpPr>
              <a:spLocks noChangeArrowheads="1"/>
            </p:cNvSpPr>
            <p:nvPr/>
          </p:nvSpPr>
          <p:spPr bwMode="auto">
            <a:xfrm>
              <a:off x="560" y="68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Rôles</a:t>
              </a:r>
            </a:p>
          </p:txBody>
        </p:sp>
      </p:grpSp>
      <p:grpSp>
        <p:nvGrpSpPr>
          <p:cNvPr id="26629" name="Group 20">
            <a:extLst>
              <a:ext uri="{FF2B5EF4-FFF2-40B4-BE49-F238E27FC236}">
                <a16:creationId xmlns:a16="http://schemas.microsoft.com/office/drawing/2014/main" id="{ED53D153-E2B5-E23F-7CFC-60DE3329D829}"/>
              </a:ext>
            </a:extLst>
          </p:cNvPr>
          <p:cNvGrpSpPr>
            <a:grpSpLocks/>
          </p:cNvGrpSpPr>
          <p:nvPr/>
        </p:nvGrpSpPr>
        <p:grpSpPr bwMode="auto">
          <a:xfrm>
            <a:off x="7363635" y="4109487"/>
            <a:ext cx="4138613" cy="2043113"/>
            <a:chOff x="3216" y="3216"/>
            <a:chExt cx="2607" cy="1287"/>
          </a:xfrm>
          <a:solidFill>
            <a:schemeClr val="bg1">
              <a:lumMod val="85000"/>
            </a:schemeClr>
          </a:solidFill>
        </p:grpSpPr>
        <p:sp>
          <p:nvSpPr>
            <p:cNvPr id="26630" name="AutoShape 21">
              <a:extLst>
                <a:ext uri="{FF2B5EF4-FFF2-40B4-BE49-F238E27FC236}">
                  <a16:creationId xmlns:a16="http://schemas.microsoft.com/office/drawing/2014/main" id="{037AEBA6-0B95-962F-0296-AA509F1DCCC0}"/>
                </a:ext>
              </a:extLst>
            </p:cNvPr>
            <p:cNvSpPr>
              <a:spLocks noChangeArrowheads="1"/>
            </p:cNvSpPr>
            <p:nvPr/>
          </p:nvSpPr>
          <p:spPr bwMode="auto">
            <a:xfrm>
              <a:off x="3224" y="3216"/>
              <a:ext cx="2599" cy="1287"/>
            </a:xfrm>
            <a:prstGeom prst="roundRect">
              <a:avLst>
                <a:gd name="adj" fmla="val 14903"/>
              </a:avLst>
            </a:prstGeom>
            <a:gr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26631" name="Rectangle 22">
              <a:extLst>
                <a:ext uri="{FF2B5EF4-FFF2-40B4-BE49-F238E27FC236}">
                  <a16:creationId xmlns:a16="http://schemas.microsoft.com/office/drawing/2014/main" id="{54123219-ABEC-9231-16FC-D5136656267C}"/>
                </a:ext>
              </a:extLst>
            </p:cNvPr>
            <p:cNvSpPr>
              <a:spLocks noChangeArrowheads="1"/>
            </p:cNvSpPr>
            <p:nvPr/>
          </p:nvSpPr>
          <p:spPr bwMode="auto">
            <a:xfrm>
              <a:off x="3312" y="3607"/>
              <a:ext cx="2375" cy="83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de produit</a:t>
              </a:r>
            </a:p>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du sprint</a:t>
              </a:r>
            </a:p>
            <a:p>
              <a:pPr marL="342900" indent="-342900" eaLnBrk="1" hangingPunct="1">
                <a:lnSpc>
                  <a:spcPct val="87000"/>
                </a:lnSpc>
                <a:spcBef>
                  <a:spcPts val="600"/>
                </a:spcBef>
                <a:buClr>
                  <a:srgbClr val="FFFFFF"/>
                </a:buClr>
                <a:buFont typeface="Arial" panose="020B0604020202020204" pitchFamily="34" charset="0"/>
                <a:buChar char="•"/>
              </a:pPr>
              <a:r>
                <a:rPr lang="fr-FR" sz="2100" dirty="0">
                  <a:latin typeface="Roboto"/>
                  <a:ea typeface="Roboto"/>
                  <a:cs typeface="Roboto"/>
                  <a:sym typeface="Roboto"/>
                </a:rPr>
                <a:t>Incrément du produit</a:t>
              </a:r>
              <a:endParaRPr lang="en-GB" altLang="fr-FR" sz="2100" dirty="0">
                <a:latin typeface="Roboto" panose="02000000000000000000" pitchFamily="2" charset="0"/>
                <a:ea typeface="Roboto" panose="02000000000000000000" pitchFamily="2" charset="0"/>
                <a:cs typeface="Roboto" panose="02000000000000000000" pitchFamily="2" charset="0"/>
              </a:endParaRPr>
            </a:p>
          </p:txBody>
        </p:sp>
        <p:sp>
          <p:nvSpPr>
            <p:cNvPr id="26632" name="Rectangle 23">
              <a:extLst>
                <a:ext uri="{FF2B5EF4-FFF2-40B4-BE49-F238E27FC236}">
                  <a16:creationId xmlns:a16="http://schemas.microsoft.com/office/drawing/2014/main" id="{3C5A7944-79A5-1E3E-E53F-C837D3B66148}"/>
                </a:ext>
              </a:extLst>
            </p:cNvPr>
            <p:cNvSpPr>
              <a:spLocks noChangeArrowheads="1"/>
            </p:cNvSpPr>
            <p:nvPr/>
          </p:nvSpPr>
          <p:spPr bwMode="auto">
            <a:xfrm>
              <a:off x="3520" y="3216"/>
              <a:ext cx="1200" cy="37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3" name="AutoShape 24">
              <a:extLst>
                <a:ext uri="{FF2B5EF4-FFF2-40B4-BE49-F238E27FC236}">
                  <a16:creationId xmlns:a16="http://schemas.microsoft.com/office/drawing/2014/main" id="{8DBBBAAA-7035-6998-9082-E20431C95554}"/>
                </a:ext>
              </a:extLst>
            </p:cNvPr>
            <p:cNvSpPr>
              <a:spLocks noChangeArrowheads="1"/>
            </p:cNvSpPr>
            <p:nvPr/>
          </p:nvSpPr>
          <p:spPr bwMode="auto">
            <a:xfrm rot="10800000">
              <a:off x="4646" y="3299"/>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dirty="0"/>
            </a:p>
          </p:txBody>
        </p:sp>
        <p:sp>
          <p:nvSpPr>
            <p:cNvPr id="26634" name="AutoShape 25">
              <a:extLst>
                <a:ext uri="{FF2B5EF4-FFF2-40B4-BE49-F238E27FC236}">
                  <a16:creationId xmlns:a16="http://schemas.microsoft.com/office/drawing/2014/main" id="{323A9205-5C20-C7C8-9E1E-9F6933468E89}"/>
                </a:ext>
              </a:extLst>
            </p:cNvPr>
            <p:cNvSpPr>
              <a:spLocks noChangeArrowheads="1"/>
            </p:cNvSpPr>
            <p:nvPr/>
          </p:nvSpPr>
          <p:spPr bwMode="auto">
            <a:xfrm>
              <a:off x="3216" y="3216"/>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35" name="Rectangle 26">
              <a:extLst>
                <a:ext uri="{FF2B5EF4-FFF2-40B4-BE49-F238E27FC236}">
                  <a16:creationId xmlns:a16="http://schemas.microsoft.com/office/drawing/2014/main" id="{CCC93E5E-FCD6-5D41-A169-B4A514094BD5}"/>
                </a:ext>
              </a:extLst>
            </p:cNvPr>
            <p:cNvSpPr>
              <a:spLocks noChangeArrowheads="1"/>
            </p:cNvSpPr>
            <p:nvPr/>
          </p:nvSpPr>
          <p:spPr bwMode="auto">
            <a:xfrm>
              <a:off x="3216" y="3432"/>
              <a:ext cx="392" cy="16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6" name="Rectangle 27">
              <a:extLst>
                <a:ext uri="{FF2B5EF4-FFF2-40B4-BE49-F238E27FC236}">
                  <a16:creationId xmlns:a16="http://schemas.microsoft.com/office/drawing/2014/main" id="{5DA1F05D-7907-6298-BE85-F812AAC60142}"/>
                </a:ext>
              </a:extLst>
            </p:cNvPr>
            <p:cNvSpPr>
              <a:spLocks noChangeArrowheads="1"/>
            </p:cNvSpPr>
            <p:nvPr/>
          </p:nvSpPr>
          <p:spPr bwMode="auto">
            <a:xfrm>
              <a:off x="4567" y="3216"/>
              <a:ext cx="392" cy="16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7" name="Rectangle 28">
              <a:extLst>
                <a:ext uri="{FF2B5EF4-FFF2-40B4-BE49-F238E27FC236}">
                  <a16:creationId xmlns:a16="http://schemas.microsoft.com/office/drawing/2014/main" id="{F43E7CD8-C330-4DAD-E628-E6AEE84727F5}"/>
                </a:ext>
              </a:extLst>
            </p:cNvPr>
            <p:cNvSpPr>
              <a:spLocks noChangeArrowheads="1"/>
            </p:cNvSpPr>
            <p:nvPr/>
          </p:nvSpPr>
          <p:spPr bwMode="auto">
            <a:xfrm>
              <a:off x="3320" y="3224"/>
              <a:ext cx="1336" cy="363"/>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Artefacts</a:t>
              </a:r>
            </a:p>
          </p:txBody>
        </p:sp>
      </p:grpSp>
    </p:spTree>
    <p:extLst>
      <p:ext uri="{BB962C8B-B14F-4D97-AF65-F5344CB8AC3E}">
        <p14:creationId xmlns:p14="http://schemas.microsoft.com/office/powerpoint/2010/main" val="2039952534"/>
      </p:ext>
    </p:extLst>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5"/>
          <p:cNvSpPr txBox="1"/>
          <p:nvPr/>
        </p:nvSpPr>
        <p:spPr>
          <a:xfrm>
            <a:off x="2423017" y="2490708"/>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T1 2017</a:t>
            </a:r>
            <a:endParaRPr sz="1867">
              <a:solidFill>
                <a:srgbClr val="000000"/>
              </a:solidFill>
              <a:latin typeface="Arial"/>
              <a:ea typeface="Arial"/>
              <a:cs typeface="Arial"/>
              <a:sym typeface="Arial"/>
            </a:endParaRPr>
          </a:p>
        </p:txBody>
      </p:sp>
      <p:sp>
        <p:nvSpPr>
          <p:cNvPr id="793" name="Google Shape;793;p65"/>
          <p:cNvSpPr txBox="1"/>
          <p:nvPr/>
        </p:nvSpPr>
        <p:spPr>
          <a:xfrm>
            <a:off x="5606152" y="2490700"/>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December</a:t>
            </a:r>
            <a:endParaRPr sz="1867">
              <a:solidFill>
                <a:srgbClr val="000000"/>
              </a:solidFill>
              <a:latin typeface="Arial"/>
              <a:ea typeface="Arial"/>
              <a:cs typeface="Arial"/>
              <a:sym typeface="Arial"/>
            </a:endParaRPr>
          </a:p>
        </p:txBody>
      </p:sp>
      <p:sp>
        <p:nvSpPr>
          <p:cNvPr id="794" name="Google Shape;794;p65"/>
          <p:cNvSpPr txBox="1"/>
          <p:nvPr/>
        </p:nvSpPr>
        <p:spPr>
          <a:xfrm>
            <a:off x="9001848" y="2490708"/>
            <a:ext cx="944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February</a:t>
            </a:r>
            <a:endParaRPr sz="1867">
              <a:solidFill>
                <a:srgbClr val="000000"/>
              </a:solidFill>
              <a:latin typeface="Arial"/>
              <a:ea typeface="Arial"/>
              <a:cs typeface="Arial"/>
              <a:sym typeface="Arial"/>
            </a:endParaRPr>
          </a:p>
        </p:txBody>
      </p:sp>
      <p:sp>
        <p:nvSpPr>
          <p:cNvPr id="795" name="Google Shape;795;p65"/>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 rôle de PO dans Scrum</a:t>
            </a:r>
            <a:endParaRPr dirty="0"/>
          </a:p>
        </p:txBody>
      </p:sp>
      <p:sp>
        <p:nvSpPr>
          <p:cNvPr id="796" name="Google Shape;796;p65"/>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2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sz="6000" dirty="0"/>
          </a:p>
        </p:txBody>
      </p:sp>
      <p:sp>
        <p:nvSpPr>
          <p:cNvPr id="797" name="Google Shape;797;p6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64</a:t>
            </a:fld>
            <a:endParaRPr/>
          </a:p>
        </p:txBody>
      </p:sp>
      <p:grpSp>
        <p:nvGrpSpPr>
          <p:cNvPr id="798" name="Google Shape;798;p65"/>
          <p:cNvGrpSpPr/>
          <p:nvPr/>
        </p:nvGrpSpPr>
        <p:grpSpPr>
          <a:xfrm>
            <a:off x="843279" y="1482169"/>
            <a:ext cx="10505467" cy="771721"/>
            <a:chOff x="3465513" y="3766750"/>
            <a:chExt cx="4403700" cy="578791"/>
          </a:xfrm>
        </p:grpSpPr>
        <p:sp>
          <p:nvSpPr>
            <p:cNvPr id="799" name="Google Shape;799;p65"/>
            <p:cNvSpPr txBox="1"/>
            <p:nvPr/>
          </p:nvSpPr>
          <p:spPr>
            <a:xfrm>
              <a:off x="3465513" y="3766750"/>
              <a:ext cx="4403700" cy="184800"/>
            </a:xfrm>
            <a:prstGeom prst="rect">
              <a:avLst/>
            </a:prstGeom>
            <a:noFill/>
            <a:ln>
              <a:noFill/>
            </a:ln>
          </p:spPr>
          <p:txBody>
            <a:bodyPr spcFirstLastPara="1" wrap="square" lIns="0" tIns="0" rIns="0" bIns="0" anchor="ctr" anchorCtr="0">
              <a:noAutofit/>
            </a:bodyPr>
            <a:lstStyle/>
            <a:p>
              <a:pPr algn="ctr">
                <a:buClr>
                  <a:schemeClr val="accent5"/>
                </a:buClr>
                <a:buSzPts val="1800"/>
              </a:pPr>
              <a:r>
                <a:rPr lang="fr" sz="2667" b="1" dirty="0">
                  <a:solidFill>
                    <a:schemeClr val="accent5"/>
                  </a:solidFill>
                  <a:latin typeface="Roboto"/>
                  <a:ea typeface="Roboto"/>
                  <a:cs typeface="Roboto"/>
                  <a:sym typeface="Roboto"/>
                </a:rPr>
                <a:t>Maximiser la valeur du produit et de ce qui sera fait par la DevTeam</a:t>
              </a:r>
              <a:endParaRPr sz="2667" dirty="0">
                <a:solidFill>
                  <a:srgbClr val="000000"/>
                </a:solidFill>
                <a:latin typeface="Arial"/>
                <a:ea typeface="Arial"/>
                <a:cs typeface="Arial"/>
                <a:sym typeface="Arial"/>
              </a:endParaRPr>
            </a:p>
          </p:txBody>
        </p:sp>
        <p:sp>
          <p:nvSpPr>
            <p:cNvPr id="800" name="Google Shape;800;p65"/>
            <p:cNvSpPr txBox="1"/>
            <p:nvPr/>
          </p:nvSpPr>
          <p:spPr>
            <a:xfrm>
              <a:off x="3465513" y="4060261"/>
              <a:ext cx="4403700" cy="285280"/>
            </a:xfrm>
            <a:prstGeom prst="rect">
              <a:avLst/>
            </a:prstGeom>
            <a:noFill/>
            <a:ln>
              <a:noFill/>
            </a:ln>
          </p:spPr>
          <p:txBody>
            <a:bodyPr spcFirstLastPara="1" wrap="square" lIns="0" tIns="0" rIns="0" bIns="0" anchor="t" anchorCtr="0">
              <a:noAutofit/>
            </a:bodyPr>
            <a:lstStyle/>
            <a:p>
              <a:pPr algn="ctr">
                <a:buClr>
                  <a:srgbClr val="929292"/>
                </a:buClr>
                <a:buSzPts val="1200"/>
              </a:pPr>
              <a:r>
                <a:rPr lang="fr" sz="1600" dirty="0">
                  <a:solidFill>
                    <a:srgbClr val="929292"/>
                  </a:solidFill>
                  <a:latin typeface="Roboto Condensed"/>
                  <a:ea typeface="Roboto Condensed"/>
                  <a:cs typeface="Roboto Condensed"/>
                  <a:sym typeface="Roboto Condensed"/>
                </a:rPr>
                <a:t>Cela se fait au travers </a:t>
              </a:r>
              <a:r>
                <a:rPr lang="fr" sz="1600" b="1" dirty="0">
                  <a:solidFill>
                    <a:srgbClr val="929292"/>
                  </a:solidFill>
                  <a:latin typeface="Roboto Condensed"/>
                  <a:ea typeface="Roboto Condensed"/>
                  <a:cs typeface="Roboto Condensed"/>
                  <a:sym typeface="Roboto Condensed"/>
                </a:rPr>
                <a:t>de la gestion du product backlog</a:t>
              </a:r>
              <a:r>
                <a:rPr lang="fr" sz="1600" dirty="0">
                  <a:solidFill>
                    <a:srgbClr val="929292"/>
                  </a:solidFill>
                  <a:latin typeface="Roboto Condensed"/>
                  <a:ea typeface="Roboto Condensed"/>
                  <a:cs typeface="Roboto Condensed"/>
                  <a:sym typeface="Roboto Condensed"/>
                </a:rPr>
                <a:t>, dont le PO est le </a:t>
              </a:r>
              <a:r>
                <a:rPr lang="fr" sz="1600" b="1" dirty="0">
                  <a:solidFill>
                    <a:srgbClr val="929292"/>
                  </a:solidFill>
                  <a:latin typeface="Roboto Condensed"/>
                  <a:ea typeface="Roboto Condensed"/>
                  <a:cs typeface="Roboto Condensed"/>
                  <a:sym typeface="Roboto Condensed"/>
                </a:rPr>
                <a:t>seul responsable</a:t>
              </a:r>
              <a:r>
                <a:rPr lang="fr" sz="1600" dirty="0">
                  <a:solidFill>
                    <a:srgbClr val="929292"/>
                  </a:solidFill>
                  <a:latin typeface="Roboto Condensed"/>
                  <a:ea typeface="Roboto Condensed"/>
                  <a:cs typeface="Roboto Condensed"/>
                  <a:sym typeface="Roboto Condensed"/>
                </a:rPr>
                <a:t>.</a:t>
              </a:r>
              <a:endParaRPr sz="1600" dirty="0">
                <a:solidFill>
                  <a:srgbClr val="929292"/>
                </a:solidFill>
                <a:latin typeface="Roboto Condensed"/>
                <a:ea typeface="Roboto Condensed"/>
                <a:cs typeface="Roboto Condensed"/>
                <a:sym typeface="Roboto Condensed"/>
              </a:endParaRPr>
            </a:p>
          </p:txBody>
        </p:sp>
      </p:grpSp>
      <p:sp>
        <p:nvSpPr>
          <p:cNvPr id="801" name="Google Shape;801;p65"/>
          <p:cNvSpPr/>
          <p:nvPr/>
        </p:nvSpPr>
        <p:spPr>
          <a:xfrm>
            <a:off x="259369" y="3732127"/>
            <a:ext cx="583911" cy="624116"/>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pic>
        <p:nvPicPr>
          <p:cNvPr id="803" name="Google Shape;803;p65"/>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804" name="Google Shape;804;p65"/>
          <p:cNvSpPr txBox="1"/>
          <p:nvPr/>
        </p:nvSpPr>
        <p:spPr>
          <a:xfrm>
            <a:off x="1219199" y="2300533"/>
            <a:ext cx="10686071" cy="3698000"/>
          </a:xfrm>
          <a:prstGeom prst="rect">
            <a:avLst/>
          </a:prstGeom>
          <a:noFill/>
          <a:ln>
            <a:noFill/>
          </a:ln>
        </p:spPr>
        <p:txBody>
          <a:bodyPr spcFirstLastPara="1" wrap="square" lIns="0" tIns="0" rIns="0" bIns="0" anchor="ctr" anchorCtr="0">
            <a:noAutofit/>
          </a:bodyPr>
          <a:lstStyle/>
          <a:p>
            <a:pPr>
              <a:buClr>
                <a:schemeClr val="accent1"/>
              </a:buClr>
              <a:buSzPts val="1400"/>
            </a:pPr>
            <a:r>
              <a:rPr lang="fr" sz="1867" b="1" dirty="0">
                <a:solidFill>
                  <a:schemeClr val="accent1"/>
                </a:solidFill>
                <a:latin typeface="Roboto Condensed"/>
                <a:ea typeface="Roboto Condensed"/>
                <a:cs typeface="Roboto Condensed"/>
                <a:sym typeface="Roboto Condensed"/>
              </a:rPr>
              <a:t>Que comprend la gestion du product backlog ?</a:t>
            </a:r>
            <a:endParaRPr sz="1867" b="1" dirty="0">
              <a:solidFill>
                <a:schemeClr val="accent1"/>
              </a:solidFill>
              <a:latin typeface="Roboto Condensed"/>
              <a:ea typeface="Roboto Condensed"/>
              <a:cs typeface="Roboto Condensed"/>
              <a:sym typeface="Roboto Condensed"/>
            </a:endParaRPr>
          </a:p>
          <a:p>
            <a:pPr>
              <a:buClr>
                <a:schemeClr val="accent1"/>
              </a:buClr>
              <a:buSzPts val="1000"/>
            </a:pPr>
            <a:br>
              <a:rPr lang="fr" sz="1333" b="1" dirty="0">
                <a:solidFill>
                  <a:srgbClr val="929292"/>
                </a:solidFill>
                <a:latin typeface="Roboto Condensed"/>
                <a:ea typeface="Roboto Condensed"/>
                <a:cs typeface="Roboto Condensed"/>
                <a:sym typeface="Roboto Condensed"/>
              </a:rPr>
            </a:br>
            <a:r>
              <a:rPr lang="fr" sz="2400" b="1" dirty="0">
                <a:solidFill>
                  <a:srgbClr val="929292"/>
                </a:solidFill>
                <a:latin typeface="Roboto Condensed"/>
                <a:ea typeface="Roboto Condensed"/>
                <a:cs typeface="Roboto Condensed"/>
                <a:sym typeface="Roboto Condensed"/>
              </a:rPr>
              <a:t>Exprimer clairement</a:t>
            </a:r>
            <a:r>
              <a:rPr lang="fr" sz="2400" dirty="0">
                <a:solidFill>
                  <a:srgbClr val="929292"/>
                </a:solidFill>
                <a:latin typeface="Roboto Condensed"/>
                <a:ea typeface="Roboto Condensed"/>
                <a:cs typeface="Roboto Condensed"/>
                <a:sym typeface="Roboto Condensed"/>
              </a:rPr>
              <a:t> les items.</a:t>
            </a:r>
            <a:endParaRPr sz="2400" dirty="0">
              <a:solidFill>
                <a:srgbClr val="929292"/>
              </a:solidFill>
              <a:latin typeface="Roboto Condensed"/>
              <a:ea typeface="Roboto Condensed"/>
              <a:cs typeface="Roboto Condensed"/>
              <a:sym typeface="Roboto Condensed"/>
            </a:endParaRPr>
          </a:p>
          <a:p>
            <a:pPr>
              <a:buClr>
                <a:schemeClr val="accent1"/>
              </a:buClr>
              <a:buSzPts val="1000"/>
            </a:pPr>
            <a:endParaRPr sz="1333" dirty="0">
              <a:solidFill>
                <a:srgbClr val="929292"/>
              </a:solidFill>
              <a:latin typeface="Roboto Condensed"/>
              <a:ea typeface="Roboto Condensed"/>
              <a:cs typeface="Roboto Condensed"/>
              <a:sym typeface="Roboto Condensed"/>
            </a:endParaRPr>
          </a:p>
          <a:p>
            <a:pPr>
              <a:buClr>
                <a:schemeClr val="accent1"/>
              </a:buClr>
              <a:buSzPts val="1000"/>
            </a:pPr>
            <a:r>
              <a:rPr lang="fr" sz="2400" b="1" dirty="0">
                <a:solidFill>
                  <a:srgbClr val="929292"/>
                </a:solidFill>
                <a:latin typeface="Roboto Condensed"/>
                <a:ea typeface="Roboto Condensed"/>
                <a:cs typeface="Roboto Condensed"/>
                <a:sym typeface="Roboto Condensed"/>
              </a:rPr>
              <a:t>Prioriser</a:t>
            </a:r>
            <a:r>
              <a:rPr lang="fr" sz="2400" dirty="0">
                <a:solidFill>
                  <a:srgbClr val="929292"/>
                </a:solidFill>
                <a:latin typeface="Roboto Condensed"/>
                <a:ea typeface="Roboto Condensed"/>
                <a:cs typeface="Roboto Condensed"/>
                <a:sym typeface="Roboto Condensed"/>
              </a:rPr>
              <a:t> les items de la meilleure manière pour atteindre les objectifs et missions.</a:t>
            </a:r>
            <a:endParaRPr sz="2400" dirty="0">
              <a:solidFill>
                <a:srgbClr val="929292"/>
              </a:solidFill>
              <a:latin typeface="Roboto Condensed"/>
              <a:ea typeface="Roboto Condensed"/>
              <a:cs typeface="Roboto Condensed"/>
              <a:sym typeface="Roboto Condensed"/>
            </a:endParaRPr>
          </a:p>
          <a:p>
            <a:pPr>
              <a:buClr>
                <a:schemeClr val="accent1"/>
              </a:buClr>
              <a:buSzPts val="1000"/>
            </a:pPr>
            <a:endParaRPr sz="1333" dirty="0">
              <a:solidFill>
                <a:srgbClr val="929292"/>
              </a:solidFill>
              <a:latin typeface="Roboto Condensed"/>
              <a:ea typeface="Roboto Condensed"/>
              <a:cs typeface="Roboto Condensed"/>
              <a:sym typeface="Roboto Condensed"/>
            </a:endParaRPr>
          </a:p>
          <a:p>
            <a:pPr>
              <a:buClr>
                <a:schemeClr val="accent1"/>
              </a:buClr>
              <a:buSzPts val="1000"/>
            </a:pPr>
            <a:r>
              <a:rPr lang="fr" sz="2400" dirty="0">
                <a:solidFill>
                  <a:srgbClr val="929292"/>
                </a:solidFill>
                <a:latin typeface="Roboto Condensed"/>
                <a:ea typeface="Roboto Condensed"/>
                <a:cs typeface="Roboto Condensed"/>
                <a:sym typeface="Roboto Condensed"/>
              </a:rPr>
              <a:t>S’assurer que le backlog est </a:t>
            </a:r>
            <a:r>
              <a:rPr lang="fr" sz="2400" b="1" dirty="0">
                <a:solidFill>
                  <a:srgbClr val="929292"/>
                </a:solidFill>
                <a:latin typeface="Roboto Condensed"/>
                <a:ea typeface="Roboto Condensed"/>
                <a:cs typeface="Roboto Condensed"/>
                <a:sym typeface="Roboto Condensed"/>
              </a:rPr>
              <a:t>visible, transparent et clair pour tous</a:t>
            </a:r>
            <a:r>
              <a:rPr lang="fr" sz="2400" dirty="0">
                <a:solidFill>
                  <a:srgbClr val="929292"/>
                </a:solidFill>
                <a:latin typeface="Roboto Condensed"/>
                <a:ea typeface="Roboto Condensed"/>
                <a:cs typeface="Roboto Condensed"/>
                <a:sym typeface="Roboto Condensed"/>
              </a:rPr>
              <a:t> et qu’il montre ce sur lequel l’équipe travaillera ensuite.</a:t>
            </a:r>
            <a:endParaRPr sz="2400" dirty="0">
              <a:solidFill>
                <a:srgbClr val="929292"/>
              </a:solidFill>
              <a:latin typeface="Roboto Condensed"/>
              <a:ea typeface="Roboto Condensed"/>
              <a:cs typeface="Roboto Condensed"/>
              <a:sym typeface="Roboto Condensed"/>
            </a:endParaRPr>
          </a:p>
          <a:p>
            <a:pPr>
              <a:buClr>
                <a:schemeClr val="accent1"/>
              </a:buClr>
              <a:buSzPts val="1000"/>
            </a:pPr>
            <a:endParaRPr sz="1333" dirty="0">
              <a:solidFill>
                <a:srgbClr val="929292"/>
              </a:solidFill>
              <a:latin typeface="Roboto Condensed"/>
              <a:ea typeface="Roboto Condensed"/>
              <a:cs typeface="Roboto Condensed"/>
              <a:sym typeface="Roboto Condensed"/>
            </a:endParaRPr>
          </a:p>
          <a:p>
            <a:pPr>
              <a:buClr>
                <a:schemeClr val="accent1"/>
              </a:buClr>
              <a:buSzPts val="1000"/>
            </a:pPr>
            <a:r>
              <a:rPr lang="fr" sz="2400" dirty="0">
                <a:solidFill>
                  <a:srgbClr val="929292"/>
                </a:solidFill>
                <a:latin typeface="Roboto Condensed"/>
                <a:ea typeface="Roboto Condensed"/>
                <a:cs typeface="Roboto Condensed"/>
                <a:sym typeface="Roboto Condensed"/>
              </a:rPr>
              <a:t>S’assurer que la DevTeam a un niveau de compréhension suffisant des items du backlog.</a:t>
            </a:r>
            <a:endParaRPr sz="2400" dirty="0">
              <a:solidFill>
                <a:srgbClr val="929292"/>
              </a:solidFill>
              <a:latin typeface="Roboto Condensed"/>
              <a:ea typeface="Roboto Condensed"/>
              <a:cs typeface="Roboto Condensed"/>
              <a:sym typeface="Roboto Condensed"/>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fade">
                                      <p:cBhvr>
                                        <p:cTn id="7" dur="500"/>
                                        <p:tgtEl>
                                          <p:spTgt spid="792"/>
                                        </p:tgtEl>
                                      </p:cBhvr>
                                    </p:animEffect>
                                  </p:childTnLst>
                                </p:cTn>
                              </p:par>
                              <p:par>
                                <p:cTn id="8" presetID="10" presetClass="entr" presetSubtype="0" fill="hold" nodeType="withEffect">
                                  <p:stCondLst>
                                    <p:cond delay="0"/>
                                  </p:stCondLst>
                                  <p:childTnLst>
                                    <p:set>
                                      <p:cBhvr>
                                        <p:cTn id="9" dur="1" fill="hold">
                                          <p:stCondLst>
                                            <p:cond delay="0"/>
                                          </p:stCondLst>
                                        </p:cTn>
                                        <p:tgtEl>
                                          <p:spTgt spid="801"/>
                                        </p:tgtEl>
                                        <p:attrNameLst>
                                          <p:attrName>style.visibility</p:attrName>
                                        </p:attrNameLst>
                                      </p:cBhvr>
                                      <p:to>
                                        <p:strVal val="visible"/>
                                      </p:to>
                                    </p:set>
                                    <p:animEffect transition="in" filter="fade">
                                      <p:cBhvr>
                                        <p:cTn id="10" dur="10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6"/>
          <p:cNvSpPr txBox="1"/>
          <p:nvPr/>
        </p:nvSpPr>
        <p:spPr>
          <a:xfrm>
            <a:off x="2423017" y="2490708"/>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T1 2017</a:t>
            </a:r>
            <a:endParaRPr sz="1867">
              <a:solidFill>
                <a:srgbClr val="000000"/>
              </a:solidFill>
              <a:latin typeface="Arial"/>
              <a:ea typeface="Arial"/>
              <a:cs typeface="Arial"/>
              <a:sym typeface="Arial"/>
            </a:endParaRPr>
          </a:p>
        </p:txBody>
      </p:sp>
      <p:sp>
        <p:nvSpPr>
          <p:cNvPr id="811" name="Google Shape;811;p66"/>
          <p:cNvSpPr txBox="1"/>
          <p:nvPr/>
        </p:nvSpPr>
        <p:spPr>
          <a:xfrm>
            <a:off x="5606152" y="2490700"/>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December</a:t>
            </a:r>
            <a:endParaRPr sz="1867">
              <a:solidFill>
                <a:srgbClr val="000000"/>
              </a:solidFill>
              <a:latin typeface="Arial"/>
              <a:ea typeface="Arial"/>
              <a:cs typeface="Arial"/>
              <a:sym typeface="Arial"/>
            </a:endParaRPr>
          </a:p>
        </p:txBody>
      </p:sp>
      <p:sp>
        <p:nvSpPr>
          <p:cNvPr id="812" name="Google Shape;812;p66"/>
          <p:cNvSpPr txBox="1"/>
          <p:nvPr/>
        </p:nvSpPr>
        <p:spPr>
          <a:xfrm>
            <a:off x="9001848" y="2490708"/>
            <a:ext cx="944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February</a:t>
            </a:r>
            <a:endParaRPr sz="1867">
              <a:solidFill>
                <a:srgbClr val="000000"/>
              </a:solidFill>
              <a:latin typeface="Arial"/>
              <a:ea typeface="Arial"/>
              <a:cs typeface="Arial"/>
              <a:sym typeface="Arial"/>
            </a:endParaRPr>
          </a:p>
        </p:txBody>
      </p:sp>
      <p:sp>
        <p:nvSpPr>
          <p:cNvPr id="815" name="Google Shape;815;p6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65</a:t>
            </a:fld>
            <a:endParaRPr/>
          </a:p>
        </p:txBody>
      </p:sp>
      <p:grpSp>
        <p:nvGrpSpPr>
          <p:cNvPr id="816" name="Google Shape;816;p66"/>
          <p:cNvGrpSpPr/>
          <p:nvPr/>
        </p:nvGrpSpPr>
        <p:grpSpPr>
          <a:xfrm>
            <a:off x="1012169" y="1670266"/>
            <a:ext cx="10505467" cy="834967"/>
            <a:chOff x="3542950" y="3695438"/>
            <a:chExt cx="4403700" cy="626225"/>
          </a:xfrm>
        </p:grpSpPr>
        <p:sp>
          <p:nvSpPr>
            <p:cNvPr id="817" name="Google Shape;817;p66"/>
            <p:cNvSpPr txBox="1"/>
            <p:nvPr/>
          </p:nvSpPr>
          <p:spPr>
            <a:xfrm>
              <a:off x="3542950" y="3695438"/>
              <a:ext cx="4403700" cy="184800"/>
            </a:xfrm>
            <a:prstGeom prst="rect">
              <a:avLst/>
            </a:prstGeom>
            <a:noFill/>
            <a:ln>
              <a:noFill/>
            </a:ln>
          </p:spPr>
          <p:txBody>
            <a:bodyPr spcFirstLastPara="1" wrap="square" lIns="0" tIns="0" rIns="0" bIns="0" anchor="ctr" anchorCtr="0">
              <a:noAutofit/>
            </a:bodyPr>
            <a:lstStyle/>
            <a:p>
              <a:pPr algn="ctr">
                <a:buClr>
                  <a:schemeClr val="accent5"/>
                </a:buClr>
                <a:buSzPts val="1800"/>
              </a:pPr>
              <a:r>
                <a:rPr lang="fr" sz="2400" b="1">
                  <a:solidFill>
                    <a:schemeClr val="accent5"/>
                  </a:solidFill>
                  <a:latin typeface="Roboto"/>
                  <a:ea typeface="Roboto"/>
                  <a:cs typeface="Roboto"/>
                  <a:sym typeface="Roboto"/>
                </a:rPr>
                <a:t>Le PO est responsable du “Quoi”, pas du “Comment”</a:t>
              </a:r>
              <a:endParaRPr sz="2400">
                <a:solidFill>
                  <a:srgbClr val="000000"/>
                </a:solidFill>
                <a:latin typeface="Arial"/>
                <a:ea typeface="Arial"/>
                <a:cs typeface="Arial"/>
                <a:sym typeface="Arial"/>
              </a:endParaRPr>
            </a:p>
          </p:txBody>
        </p:sp>
        <p:sp>
          <p:nvSpPr>
            <p:cNvPr id="818" name="Google Shape;818;p66"/>
            <p:cNvSpPr txBox="1"/>
            <p:nvPr/>
          </p:nvSpPr>
          <p:spPr>
            <a:xfrm>
              <a:off x="3542950" y="3950263"/>
              <a:ext cx="4403700" cy="371400"/>
            </a:xfrm>
            <a:prstGeom prst="rect">
              <a:avLst/>
            </a:prstGeom>
            <a:noFill/>
            <a:ln>
              <a:noFill/>
            </a:ln>
          </p:spPr>
          <p:txBody>
            <a:bodyPr spcFirstLastPara="1" wrap="square" lIns="0" tIns="0" rIns="0" bIns="0" anchor="t" anchorCtr="0">
              <a:noAutofit/>
            </a:bodyPr>
            <a:lstStyle/>
            <a:p>
              <a:pPr algn="ctr">
                <a:buClr>
                  <a:srgbClr val="929292"/>
                </a:buClr>
                <a:buSzPts val="1200"/>
              </a:pPr>
              <a:r>
                <a:rPr lang="fr" sz="1600">
                  <a:solidFill>
                    <a:srgbClr val="929292"/>
                  </a:solidFill>
                  <a:latin typeface="Roboto Condensed"/>
                  <a:ea typeface="Roboto Condensed"/>
                  <a:cs typeface="Roboto Condensed"/>
                  <a:sym typeface="Roboto Condensed"/>
                </a:rPr>
                <a:t>C’est la DevTeam qui est pleinement compétente pour assumer le “comment”.</a:t>
              </a:r>
              <a:endParaRPr sz="1600">
                <a:solidFill>
                  <a:srgbClr val="929292"/>
                </a:solidFill>
                <a:latin typeface="Roboto Condensed"/>
                <a:ea typeface="Roboto Condensed"/>
                <a:cs typeface="Roboto Condensed"/>
                <a:sym typeface="Roboto Condensed"/>
              </a:endParaRPr>
            </a:p>
          </p:txBody>
        </p:sp>
      </p:grpSp>
      <p:pic>
        <p:nvPicPr>
          <p:cNvPr id="820" name="Google Shape;820;p66"/>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821" name="Google Shape;821;p66"/>
          <p:cNvSpPr txBox="1"/>
          <p:nvPr/>
        </p:nvSpPr>
        <p:spPr>
          <a:xfrm>
            <a:off x="1233766" y="2300533"/>
            <a:ext cx="10465073" cy="3698000"/>
          </a:xfrm>
          <a:prstGeom prst="rect">
            <a:avLst/>
          </a:prstGeom>
          <a:noFill/>
          <a:ln>
            <a:noFill/>
          </a:ln>
        </p:spPr>
        <p:txBody>
          <a:bodyPr spcFirstLastPara="1" wrap="square" lIns="0" tIns="0" rIns="0" bIns="0" anchor="ctr" anchorCtr="0">
            <a:noAutofit/>
          </a:bodyPr>
          <a:lstStyle/>
          <a:p>
            <a:pPr>
              <a:lnSpc>
                <a:spcPct val="80000"/>
              </a:lnSpc>
              <a:buClr>
                <a:schemeClr val="accent1"/>
              </a:buClr>
              <a:buSzPts val="1400"/>
            </a:pPr>
            <a:r>
              <a:rPr lang="fr" sz="2400" b="1" dirty="0">
                <a:solidFill>
                  <a:schemeClr val="accent1"/>
                </a:solidFill>
                <a:latin typeface="Roboto Condensed"/>
                <a:ea typeface="Roboto Condensed"/>
                <a:cs typeface="Roboto Condensed"/>
                <a:sym typeface="Roboto Condensed"/>
              </a:rPr>
              <a:t>Par conséquent, en tant que PO, </a:t>
            </a:r>
            <a:r>
              <a:rPr lang="fr" sz="2400" b="1" u="sng" dirty="0">
                <a:solidFill>
                  <a:schemeClr val="accent1"/>
                </a:solidFill>
                <a:latin typeface="Roboto Condensed"/>
                <a:ea typeface="Roboto Condensed"/>
                <a:cs typeface="Roboto Condensed"/>
                <a:sym typeface="Roboto Condensed"/>
              </a:rPr>
              <a:t>il ne faut pas</a:t>
            </a:r>
            <a:r>
              <a:rPr lang="fr" sz="2400" b="1" dirty="0">
                <a:solidFill>
                  <a:schemeClr val="accent1"/>
                </a:solidFill>
                <a:latin typeface="Roboto Condensed"/>
                <a:ea typeface="Roboto Condensed"/>
                <a:cs typeface="Roboto Condensed"/>
                <a:sym typeface="Roboto Condensed"/>
              </a:rPr>
              <a:t>…</a:t>
            </a:r>
            <a:endParaRPr sz="2400" b="1" dirty="0">
              <a:solidFill>
                <a:srgbClr val="929292"/>
              </a:solidFill>
              <a:latin typeface="Roboto Condensed"/>
              <a:ea typeface="Roboto Condensed"/>
              <a:cs typeface="Roboto Condensed"/>
              <a:sym typeface="Roboto Condensed"/>
            </a:endParaRPr>
          </a:p>
          <a:p>
            <a:pPr>
              <a:lnSpc>
                <a:spcPct val="80000"/>
              </a:lnSpc>
              <a:buClr>
                <a:schemeClr val="accent1"/>
              </a:buClr>
              <a:buSzPts val="1400"/>
            </a:pPr>
            <a:br>
              <a:rPr lang="fr" sz="2400" b="1" dirty="0">
                <a:solidFill>
                  <a:srgbClr val="929292"/>
                </a:solidFill>
                <a:latin typeface="Roboto Condensed"/>
                <a:ea typeface="Roboto Condensed"/>
                <a:cs typeface="Roboto Condensed"/>
                <a:sym typeface="Roboto Condensed"/>
              </a:rPr>
            </a:br>
            <a:r>
              <a:rPr lang="fr" sz="2400" b="1" dirty="0">
                <a:solidFill>
                  <a:srgbClr val="929292"/>
                </a:solidFill>
                <a:latin typeface="Roboto Condensed"/>
                <a:ea typeface="Roboto Condensed"/>
                <a:cs typeface="Roboto Condensed"/>
                <a:sym typeface="Roboto Condensed"/>
              </a:rPr>
              <a:t>Estimer les items</a:t>
            </a:r>
            <a:r>
              <a:rPr lang="fr" sz="2400" dirty="0">
                <a:solidFill>
                  <a:srgbClr val="929292"/>
                </a:solidFill>
                <a:latin typeface="Roboto Condensed"/>
                <a:ea typeface="Roboto Condensed"/>
                <a:cs typeface="Roboto Condensed"/>
                <a:sym typeface="Roboto Condensed"/>
              </a:rPr>
              <a:t> à la place de la devTeam .</a:t>
            </a:r>
            <a:endParaRPr sz="2400"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endParaRPr sz="1867"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r>
              <a:rPr lang="fr" sz="2400" b="1" dirty="0">
                <a:solidFill>
                  <a:srgbClr val="929292"/>
                </a:solidFill>
                <a:latin typeface="Roboto Condensed"/>
                <a:ea typeface="Roboto Condensed"/>
                <a:cs typeface="Roboto Condensed"/>
                <a:sym typeface="Roboto Condensed"/>
              </a:rPr>
              <a:t>Décider de la conception technique / du découpage en tâches</a:t>
            </a:r>
            <a:r>
              <a:rPr lang="fr" sz="2400" dirty="0">
                <a:solidFill>
                  <a:srgbClr val="929292"/>
                </a:solidFill>
                <a:latin typeface="Roboto Condensed"/>
                <a:ea typeface="Roboto Condensed"/>
                <a:cs typeface="Roboto Condensed"/>
                <a:sym typeface="Roboto Condensed"/>
              </a:rPr>
              <a:t> à la place de la devTeam.</a:t>
            </a:r>
            <a:endParaRPr sz="2400"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endParaRPr sz="2400"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r>
              <a:rPr lang="fr" sz="2400" b="1" dirty="0">
                <a:solidFill>
                  <a:srgbClr val="929292"/>
                </a:solidFill>
                <a:latin typeface="Roboto Condensed"/>
                <a:ea typeface="Roboto Condensed"/>
                <a:cs typeface="Roboto Condensed"/>
                <a:sym typeface="Roboto Condensed"/>
              </a:rPr>
              <a:t>Décider de l’ordre </a:t>
            </a:r>
            <a:r>
              <a:rPr lang="fr" sz="2400" dirty="0">
                <a:solidFill>
                  <a:srgbClr val="929292"/>
                </a:solidFill>
                <a:latin typeface="Roboto Condensed"/>
                <a:ea typeface="Roboto Condensed"/>
                <a:cs typeface="Roboto Condensed"/>
                <a:sym typeface="Roboto Condensed"/>
              </a:rPr>
              <a:t>dans lequel les tâches du sprint seront réalisées (elles appartiennent au </a:t>
            </a:r>
            <a:r>
              <a:rPr lang="fr" sz="2400" b="1" dirty="0">
                <a:solidFill>
                  <a:srgbClr val="929292"/>
                </a:solidFill>
                <a:latin typeface="Roboto Condensed"/>
                <a:ea typeface="Roboto Condensed"/>
                <a:cs typeface="Roboto Condensed"/>
                <a:sym typeface="Roboto Condensed"/>
              </a:rPr>
              <a:t>Sprint Backlog</a:t>
            </a:r>
            <a:r>
              <a:rPr lang="fr" sz="2400" dirty="0">
                <a:solidFill>
                  <a:srgbClr val="929292"/>
                </a:solidFill>
                <a:latin typeface="Roboto Condensed"/>
                <a:ea typeface="Roboto Condensed"/>
                <a:cs typeface="Roboto Condensed"/>
                <a:sym typeface="Roboto Condensed"/>
              </a:rPr>
              <a:t>).</a:t>
            </a:r>
            <a:endParaRPr sz="2400"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endParaRPr sz="2400" dirty="0">
              <a:solidFill>
                <a:srgbClr val="929292"/>
              </a:solidFill>
              <a:latin typeface="Roboto Condensed"/>
              <a:ea typeface="Roboto Condensed"/>
              <a:cs typeface="Roboto Condensed"/>
              <a:sym typeface="Roboto Condensed"/>
            </a:endParaRPr>
          </a:p>
          <a:p>
            <a:pPr>
              <a:lnSpc>
                <a:spcPct val="80000"/>
              </a:lnSpc>
              <a:buClr>
                <a:schemeClr val="accent1"/>
              </a:buClr>
              <a:buSzPts val="1000"/>
            </a:pPr>
            <a:r>
              <a:rPr lang="fr" sz="2400" b="1" dirty="0">
                <a:solidFill>
                  <a:srgbClr val="929292"/>
                </a:solidFill>
                <a:latin typeface="Roboto Condensed"/>
                <a:ea typeface="Roboto Condensed"/>
                <a:cs typeface="Roboto Condensed"/>
                <a:sym typeface="Roboto Condensed"/>
              </a:rPr>
              <a:t>Manager l’équipe</a:t>
            </a:r>
            <a:r>
              <a:rPr lang="fr" sz="2400" dirty="0">
                <a:solidFill>
                  <a:srgbClr val="929292"/>
                </a:solidFill>
                <a:latin typeface="Roboto Condensed"/>
                <a:ea typeface="Roboto Condensed"/>
                <a:cs typeface="Roboto Condensed"/>
                <a:sym typeface="Roboto Condensed"/>
              </a:rPr>
              <a:t> (elle est auto-organisée !).</a:t>
            </a:r>
            <a:endParaRPr sz="2400" dirty="0">
              <a:solidFill>
                <a:srgbClr val="929292"/>
              </a:solidFill>
              <a:latin typeface="Roboto Condensed"/>
              <a:ea typeface="Roboto Condensed"/>
              <a:cs typeface="Roboto Condensed"/>
              <a:sym typeface="Roboto Condensed"/>
            </a:endParaRPr>
          </a:p>
        </p:txBody>
      </p:sp>
      <p:grpSp>
        <p:nvGrpSpPr>
          <p:cNvPr id="822" name="Google Shape;822;p66"/>
          <p:cNvGrpSpPr/>
          <p:nvPr/>
        </p:nvGrpSpPr>
        <p:grpSpPr>
          <a:xfrm>
            <a:off x="108992" y="3691525"/>
            <a:ext cx="744797" cy="834952"/>
            <a:chOff x="1258675" y="2463850"/>
            <a:chExt cx="297000" cy="315600"/>
          </a:xfrm>
        </p:grpSpPr>
        <p:sp>
          <p:nvSpPr>
            <p:cNvPr id="823" name="Google Shape;823;p66"/>
            <p:cNvSpPr/>
            <p:nvPr/>
          </p:nvSpPr>
          <p:spPr>
            <a:xfrm>
              <a:off x="1258675" y="2463850"/>
              <a:ext cx="297000" cy="315600"/>
            </a:xfrm>
            <a:prstGeom prst="ellipse">
              <a:avLst/>
            </a:prstGeom>
            <a:solidFill>
              <a:srgbClr val="FF000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24" name="Google Shape;824;p66"/>
            <p:cNvSpPr/>
            <p:nvPr/>
          </p:nvSpPr>
          <p:spPr>
            <a:xfrm>
              <a:off x="1281325" y="2498500"/>
              <a:ext cx="251700" cy="246300"/>
            </a:xfrm>
            <a:prstGeom prst="mathMultiply">
              <a:avLst>
                <a:gd name="adj1" fmla="val 23520"/>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sp>
        <p:nvSpPr>
          <p:cNvPr id="6" name="Google Shape;795;p65">
            <a:extLst>
              <a:ext uri="{FF2B5EF4-FFF2-40B4-BE49-F238E27FC236}">
                <a16:creationId xmlns:a16="http://schemas.microsoft.com/office/drawing/2014/main" id="{53ACB94E-1F8C-10D9-167B-DF6139AB3D69}"/>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 rôle de PO dans Scrum</a:t>
            </a:r>
            <a:endParaRPr dirty="0"/>
          </a:p>
        </p:txBody>
      </p:sp>
      <p:sp>
        <p:nvSpPr>
          <p:cNvPr id="7" name="Google Shape;796;p65">
            <a:extLst>
              <a:ext uri="{FF2B5EF4-FFF2-40B4-BE49-F238E27FC236}">
                <a16:creationId xmlns:a16="http://schemas.microsoft.com/office/drawing/2014/main" id="{53814229-98CB-8A9B-5F49-9E4A11A711A7}"/>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2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sz="6000" dirty="0"/>
          </a:p>
        </p:txBody>
      </p:sp>
    </p:spTree>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6"/>
          <p:cNvSpPr txBox="1"/>
          <p:nvPr/>
        </p:nvSpPr>
        <p:spPr>
          <a:xfrm>
            <a:off x="2423017" y="2490708"/>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T1 2017</a:t>
            </a:r>
            <a:endParaRPr sz="1867">
              <a:solidFill>
                <a:srgbClr val="000000"/>
              </a:solidFill>
              <a:latin typeface="Arial"/>
              <a:ea typeface="Arial"/>
              <a:cs typeface="Arial"/>
              <a:sym typeface="Arial"/>
            </a:endParaRPr>
          </a:p>
        </p:txBody>
      </p:sp>
      <p:sp>
        <p:nvSpPr>
          <p:cNvPr id="811" name="Google Shape;811;p66"/>
          <p:cNvSpPr txBox="1"/>
          <p:nvPr/>
        </p:nvSpPr>
        <p:spPr>
          <a:xfrm>
            <a:off x="5606152" y="2490700"/>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December</a:t>
            </a:r>
            <a:endParaRPr sz="1867">
              <a:solidFill>
                <a:srgbClr val="000000"/>
              </a:solidFill>
              <a:latin typeface="Arial"/>
              <a:ea typeface="Arial"/>
              <a:cs typeface="Arial"/>
              <a:sym typeface="Arial"/>
            </a:endParaRPr>
          </a:p>
        </p:txBody>
      </p:sp>
      <p:sp>
        <p:nvSpPr>
          <p:cNvPr id="812" name="Google Shape;812;p66"/>
          <p:cNvSpPr txBox="1"/>
          <p:nvPr/>
        </p:nvSpPr>
        <p:spPr>
          <a:xfrm>
            <a:off x="9001848" y="2490708"/>
            <a:ext cx="944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February</a:t>
            </a:r>
            <a:endParaRPr sz="1867">
              <a:solidFill>
                <a:srgbClr val="000000"/>
              </a:solidFill>
              <a:latin typeface="Arial"/>
              <a:ea typeface="Arial"/>
              <a:cs typeface="Arial"/>
              <a:sym typeface="Arial"/>
            </a:endParaRPr>
          </a:p>
        </p:txBody>
      </p:sp>
      <p:sp>
        <p:nvSpPr>
          <p:cNvPr id="815" name="Google Shape;815;p6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66</a:t>
            </a:fld>
            <a:endParaRPr/>
          </a:p>
        </p:txBody>
      </p:sp>
      <p:pic>
        <p:nvPicPr>
          <p:cNvPr id="820" name="Google Shape;820;p66"/>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6" name="Google Shape;795;p65">
            <a:extLst>
              <a:ext uri="{FF2B5EF4-FFF2-40B4-BE49-F238E27FC236}">
                <a16:creationId xmlns:a16="http://schemas.microsoft.com/office/drawing/2014/main" id="{53ACB94E-1F8C-10D9-167B-DF6139AB3D69}"/>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 rôle </a:t>
            </a:r>
            <a:r>
              <a:rPr lang="fr-FR" sz="1800" dirty="0">
                <a:latin typeface="Roboto" panose="02000000000000000000" pitchFamily="2" charset="0"/>
                <a:ea typeface="Roboto" panose="02000000000000000000" pitchFamily="2" charset="0"/>
                <a:cs typeface="Roboto" panose="02000000000000000000" pitchFamily="2" charset="0"/>
              </a:rPr>
              <a:t>du Scrum Master </a:t>
            </a:r>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dans Scrum</a:t>
            </a:r>
            <a:endParaRPr dirty="0"/>
          </a:p>
        </p:txBody>
      </p:sp>
      <p:sp>
        <p:nvSpPr>
          <p:cNvPr id="7" name="Google Shape;796;p65">
            <a:extLst>
              <a:ext uri="{FF2B5EF4-FFF2-40B4-BE49-F238E27FC236}">
                <a16:creationId xmlns:a16="http://schemas.microsoft.com/office/drawing/2014/main" id="{53814229-98CB-8A9B-5F49-9E4A11A711A7}"/>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2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sz="6000" dirty="0"/>
          </a:p>
        </p:txBody>
      </p:sp>
      <p:sp>
        <p:nvSpPr>
          <p:cNvPr id="4" name="ZoneTexte 3">
            <a:extLst>
              <a:ext uri="{FF2B5EF4-FFF2-40B4-BE49-F238E27FC236}">
                <a16:creationId xmlns:a16="http://schemas.microsoft.com/office/drawing/2014/main" id="{2B78F6AA-08CA-C87F-22DC-8E037A3152C6}"/>
              </a:ext>
            </a:extLst>
          </p:cNvPr>
          <p:cNvSpPr txBox="1"/>
          <p:nvPr/>
        </p:nvSpPr>
        <p:spPr>
          <a:xfrm>
            <a:off x="311843" y="1402997"/>
            <a:ext cx="6718143" cy="5262979"/>
          </a:xfrm>
          <a:prstGeom prst="rect">
            <a:avLst/>
          </a:prstGeom>
          <a:noFill/>
        </p:spPr>
        <p:txBody>
          <a:bodyPr wrap="square">
            <a:spAutoFit/>
          </a:bodyPr>
          <a:lstStyle/>
          <a:p>
            <a:pPr marL="285750" indent="-285750" algn="just">
              <a:spcBef>
                <a:spcPts val="1200"/>
              </a:spcBef>
              <a:buFont typeface="Arial" panose="020B0604020202020204" pitchFamily="34" charset="0"/>
              <a:buChar char="•"/>
            </a:pPr>
            <a:r>
              <a:rPr lang="fr-FR" sz="1600" dirty="0">
                <a:solidFill>
                  <a:srgbClr val="0032CC"/>
                </a:solidFill>
                <a:latin typeface="Roboto"/>
                <a:ea typeface="Roboto"/>
                <a:cs typeface="Roboto"/>
                <a:sym typeface="Roboto"/>
              </a:rPr>
              <a:t>Il comprend complètement l’agile et Scrum (La référence )</a:t>
            </a:r>
            <a:endParaRPr lang="fr-FR" sz="1600" dirty="0">
              <a:solidFill>
                <a:srgbClr val="0032CC"/>
              </a:solidFill>
              <a:latin typeface="Roboto"/>
              <a:ea typeface="Roboto"/>
              <a:cs typeface="Roboto"/>
              <a:sym typeface="Arial"/>
            </a:endParaRP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Représente le management du projet, </a:t>
            </a:r>
            <a:r>
              <a:rPr lang="fr" sz="1600" dirty="0">
                <a:solidFill>
                  <a:srgbClr val="929292"/>
                </a:solidFill>
                <a:latin typeface="Roboto" panose="02000000000000000000" pitchFamily="2" charset="0"/>
                <a:ea typeface="Roboto" panose="02000000000000000000" pitchFamily="2" charset="0"/>
                <a:cs typeface="Roboto" panose="02000000000000000000" pitchFamily="2" charset="0"/>
                <a:sym typeface="Roboto"/>
              </a:rPr>
              <a:t>il manage le process Scrum. Il ne manage pas la Dev team (il n’est donc pas hiérarchiquement supérieur).</a:t>
            </a:r>
            <a:endParaRPr lang="fr-FR" sz="1600" dirty="0">
              <a:solidFill>
                <a:srgbClr val="929292"/>
              </a:solidFill>
              <a:latin typeface="Roboto" panose="02000000000000000000" pitchFamily="2" charset="0"/>
              <a:ea typeface="Roboto" panose="02000000000000000000" pitchFamily="2" charset="0"/>
              <a:cs typeface="Roboto" panose="02000000000000000000" pitchFamily="2" charset="0"/>
            </a:endParaRP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Responsable de faire appliquer par l’équipe les valeurs et les pratiques de Scrum </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Élimine les obstacles </a:t>
            </a:r>
            <a:r>
              <a:rPr lang="fr" sz="1600" dirty="0">
                <a:solidFill>
                  <a:srgbClr val="929292"/>
                </a:solidFill>
                <a:latin typeface="Roboto" panose="02000000000000000000" pitchFamily="2" charset="0"/>
                <a:ea typeface="Roboto" panose="02000000000000000000" pitchFamily="2" charset="0"/>
                <a:cs typeface="Roboto" panose="02000000000000000000" pitchFamily="2" charset="0"/>
                <a:sym typeface="Roboto"/>
              </a:rPr>
              <a:t>qui empêchent la Dev Team d’aller à sa vitesse optimale</a:t>
            </a:r>
            <a:endParaRPr lang="fr-FR" sz="1600" dirty="0">
              <a:solidFill>
                <a:srgbClr val="929292"/>
              </a:solidFill>
              <a:latin typeface="Roboto" panose="02000000000000000000" pitchFamily="2" charset="0"/>
              <a:ea typeface="Roboto" panose="02000000000000000000" pitchFamily="2" charset="0"/>
              <a:cs typeface="Roboto" panose="02000000000000000000" pitchFamily="2" charset="0"/>
            </a:endParaRP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S'assure que l'équipe est complètement fonctionnelle et productive</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Facilite une coopération poussée entre tous les rôles et fonctions</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Protège l'équipe des interférences extérieures</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Le Scrum Master veille à ce que la Dev Team réalise les cérémonies agiles correctement, en respectant le time-box, et s’assure que celles-ci ont lieu et se déroulent dans de bonnes conditions. (Animateur des cérémonies agiles)</a:t>
            </a:r>
          </a:p>
          <a:p>
            <a:pPr marL="285750" indent="-285750" algn="just">
              <a:spcBef>
                <a:spcPts val="1200"/>
              </a:spcBef>
              <a:buFont typeface="Arial" panose="020B0604020202020204" pitchFamily="34" charset="0"/>
              <a:buChar char="•"/>
            </a:pPr>
            <a:endParaRPr lang="fr-FR" sz="1600" dirty="0">
              <a:solidFill>
                <a:srgbClr val="929292"/>
              </a:solidFill>
              <a:latin typeface="Roboto" panose="02000000000000000000" pitchFamily="2" charset="0"/>
              <a:ea typeface="Roboto" panose="02000000000000000000" pitchFamily="2" charset="0"/>
              <a:cs typeface="Roboto" panose="02000000000000000000" pitchFamily="2" charset="0"/>
            </a:endParaRPr>
          </a:p>
        </p:txBody>
      </p:sp>
      <p:pic>
        <p:nvPicPr>
          <p:cNvPr id="30724" name="Picture 4" descr="My Journey as a Scrum Master. My personal journey as a Scrum Master… | by  Barry Overeem | The Liberators | Medium">
            <a:extLst>
              <a:ext uri="{FF2B5EF4-FFF2-40B4-BE49-F238E27FC236}">
                <a16:creationId xmlns:a16="http://schemas.microsoft.com/office/drawing/2014/main" id="{7C9D4106-340C-596D-2E60-A6CA177B4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986" y="1966898"/>
            <a:ext cx="4984779" cy="385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22491"/>
      </p:ext>
    </p:extLst>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6"/>
          <p:cNvSpPr txBox="1"/>
          <p:nvPr/>
        </p:nvSpPr>
        <p:spPr>
          <a:xfrm>
            <a:off x="2423017" y="2490708"/>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T1 2017</a:t>
            </a:r>
            <a:endParaRPr sz="1867">
              <a:solidFill>
                <a:srgbClr val="000000"/>
              </a:solidFill>
              <a:latin typeface="Arial"/>
              <a:ea typeface="Arial"/>
              <a:cs typeface="Arial"/>
              <a:sym typeface="Arial"/>
            </a:endParaRPr>
          </a:p>
        </p:txBody>
      </p:sp>
      <p:sp>
        <p:nvSpPr>
          <p:cNvPr id="811" name="Google Shape;811;p66"/>
          <p:cNvSpPr txBox="1"/>
          <p:nvPr/>
        </p:nvSpPr>
        <p:spPr>
          <a:xfrm>
            <a:off x="5606152" y="2490700"/>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December</a:t>
            </a:r>
            <a:endParaRPr sz="1867">
              <a:solidFill>
                <a:srgbClr val="000000"/>
              </a:solidFill>
              <a:latin typeface="Arial"/>
              <a:ea typeface="Arial"/>
              <a:cs typeface="Arial"/>
              <a:sym typeface="Arial"/>
            </a:endParaRPr>
          </a:p>
        </p:txBody>
      </p:sp>
      <p:sp>
        <p:nvSpPr>
          <p:cNvPr id="812" name="Google Shape;812;p66"/>
          <p:cNvSpPr txBox="1"/>
          <p:nvPr/>
        </p:nvSpPr>
        <p:spPr>
          <a:xfrm>
            <a:off x="9001848" y="2490708"/>
            <a:ext cx="944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February</a:t>
            </a:r>
            <a:endParaRPr sz="1867">
              <a:solidFill>
                <a:srgbClr val="000000"/>
              </a:solidFill>
              <a:latin typeface="Arial"/>
              <a:ea typeface="Arial"/>
              <a:cs typeface="Arial"/>
              <a:sym typeface="Arial"/>
            </a:endParaRPr>
          </a:p>
        </p:txBody>
      </p:sp>
      <p:sp>
        <p:nvSpPr>
          <p:cNvPr id="815" name="Google Shape;815;p6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67</a:t>
            </a:fld>
            <a:endParaRPr/>
          </a:p>
        </p:txBody>
      </p:sp>
      <p:pic>
        <p:nvPicPr>
          <p:cNvPr id="820" name="Google Shape;820;p66"/>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6" name="Google Shape;795;p65">
            <a:extLst>
              <a:ext uri="{FF2B5EF4-FFF2-40B4-BE49-F238E27FC236}">
                <a16:creationId xmlns:a16="http://schemas.microsoft.com/office/drawing/2014/main" id="{53ACB94E-1F8C-10D9-167B-DF6139AB3D69}"/>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FR" sz="1800" dirty="0">
                <a:latin typeface="Roboto" panose="02000000000000000000" pitchFamily="2" charset="0"/>
                <a:ea typeface="Roboto" panose="02000000000000000000" pitchFamily="2" charset="0"/>
                <a:cs typeface="Roboto" panose="02000000000000000000" pitchFamily="2" charset="0"/>
              </a:rPr>
              <a:t>La dev team </a:t>
            </a:r>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dans Scrum</a:t>
            </a:r>
            <a:endParaRPr dirty="0"/>
          </a:p>
        </p:txBody>
      </p:sp>
      <p:sp>
        <p:nvSpPr>
          <p:cNvPr id="7" name="Google Shape;796;p65">
            <a:extLst>
              <a:ext uri="{FF2B5EF4-FFF2-40B4-BE49-F238E27FC236}">
                <a16:creationId xmlns:a16="http://schemas.microsoft.com/office/drawing/2014/main" id="{53814229-98CB-8A9B-5F49-9E4A11A711A7}"/>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2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sz="6000" dirty="0"/>
          </a:p>
        </p:txBody>
      </p:sp>
      <p:sp>
        <p:nvSpPr>
          <p:cNvPr id="4" name="ZoneTexte 3">
            <a:extLst>
              <a:ext uri="{FF2B5EF4-FFF2-40B4-BE49-F238E27FC236}">
                <a16:creationId xmlns:a16="http://schemas.microsoft.com/office/drawing/2014/main" id="{2B78F6AA-08CA-C87F-22DC-8E037A3152C6}"/>
              </a:ext>
            </a:extLst>
          </p:cNvPr>
          <p:cNvSpPr txBox="1"/>
          <p:nvPr/>
        </p:nvSpPr>
        <p:spPr>
          <a:xfrm>
            <a:off x="54810" y="2238253"/>
            <a:ext cx="6718142" cy="2616101"/>
          </a:xfrm>
          <a:prstGeom prst="rect">
            <a:avLst/>
          </a:prstGeom>
          <a:noFill/>
        </p:spPr>
        <p:txBody>
          <a:bodyPr wrap="square">
            <a:spAutoFit/>
          </a:bodyPr>
          <a:lstStyle/>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L’équipe de développement est composée de professionnels qui livrent un incrément « Fini » et potentiellement publiable à la fin de chaque Sprint.</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Un incrément « Fini » est requis pour la revue de Sprint, et seuls les membres de l’équipe de développement sont responsables de sa création.</a:t>
            </a:r>
          </a:p>
          <a:p>
            <a:pPr marL="285750" indent="-285750" algn="just">
              <a:spcBef>
                <a:spcPts val="1200"/>
              </a:spcBef>
              <a:buFont typeface="Arial" panose="020B0604020202020204" pitchFamily="34" charset="0"/>
              <a:buChar char="•"/>
            </a:pPr>
            <a:r>
              <a:rPr lang="fr-FR" sz="1600" dirty="0">
                <a:solidFill>
                  <a:srgbClr val="929292"/>
                </a:solidFill>
                <a:latin typeface="Roboto" panose="02000000000000000000" pitchFamily="2" charset="0"/>
                <a:ea typeface="Roboto" panose="02000000000000000000" pitchFamily="2" charset="0"/>
                <a:cs typeface="Roboto" panose="02000000000000000000" pitchFamily="2" charset="0"/>
              </a:rPr>
              <a:t>L’équipe est autonome, structurée et habilitée à s’organiser et à gérer son propre travail, ce qui permet d’optimiser son efficacité et son efficience.</a:t>
            </a:r>
          </a:p>
        </p:txBody>
      </p:sp>
      <p:pic>
        <p:nvPicPr>
          <p:cNvPr id="33797" name="Picture 5" descr="A Deep Dive into Scrum Team Roles | Atlassian">
            <a:extLst>
              <a:ext uri="{FF2B5EF4-FFF2-40B4-BE49-F238E27FC236}">
                <a16:creationId xmlns:a16="http://schemas.microsoft.com/office/drawing/2014/main" id="{A3F5145D-35D2-F65E-6669-9CA34163E6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927"/>
          <a:stretch/>
        </p:blipFill>
        <p:spPr bwMode="auto">
          <a:xfrm>
            <a:off x="6638634" y="1269211"/>
            <a:ext cx="5533990" cy="431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04396"/>
      </p:ext>
    </p:extLst>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6"/>
          <p:cNvSpPr txBox="1"/>
          <p:nvPr/>
        </p:nvSpPr>
        <p:spPr>
          <a:xfrm>
            <a:off x="2423017" y="2490708"/>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T1 2017</a:t>
            </a:r>
            <a:endParaRPr sz="1867">
              <a:solidFill>
                <a:srgbClr val="000000"/>
              </a:solidFill>
              <a:latin typeface="Arial"/>
              <a:ea typeface="Arial"/>
              <a:cs typeface="Arial"/>
              <a:sym typeface="Arial"/>
            </a:endParaRPr>
          </a:p>
        </p:txBody>
      </p:sp>
      <p:sp>
        <p:nvSpPr>
          <p:cNvPr id="811" name="Google Shape;811;p66"/>
          <p:cNvSpPr txBox="1"/>
          <p:nvPr/>
        </p:nvSpPr>
        <p:spPr>
          <a:xfrm>
            <a:off x="5606152" y="2490700"/>
            <a:ext cx="1166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December</a:t>
            </a:r>
            <a:endParaRPr sz="1867">
              <a:solidFill>
                <a:srgbClr val="000000"/>
              </a:solidFill>
              <a:latin typeface="Arial"/>
              <a:ea typeface="Arial"/>
              <a:cs typeface="Arial"/>
              <a:sym typeface="Arial"/>
            </a:endParaRPr>
          </a:p>
        </p:txBody>
      </p:sp>
      <p:sp>
        <p:nvSpPr>
          <p:cNvPr id="812" name="Google Shape;812;p66"/>
          <p:cNvSpPr txBox="1"/>
          <p:nvPr/>
        </p:nvSpPr>
        <p:spPr>
          <a:xfrm>
            <a:off x="9001848" y="2490708"/>
            <a:ext cx="944800" cy="328400"/>
          </a:xfrm>
          <a:prstGeom prst="rect">
            <a:avLst/>
          </a:prstGeom>
          <a:noFill/>
          <a:ln>
            <a:noFill/>
          </a:ln>
        </p:spPr>
        <p:txBody>
          <a:bodyPr spcFirstLastPara="1" wrap="square" lIns="0" tIns="0" rIns="0" bIns="0" anchor="ctr" anchorCtr="0">
            <a:noAutofit/>
          </a:bodyPr>
          <a:lstStyle/>
          <a:p>
            <a:pPr algn="ctr">
              <a:buClr>
                <a:schemeClr val="lt1"/>
              </a:buClr>
              <a:buSzPts val="1600"/>
            </a:pPr>
            <a:r>
              <a:rPr lang="fr" sz="2133">
                <a:solidFill>
                  <a:schemeClr val="lt1"/>
                </a:solidFill>
                <a:latin typeface="Roboto Condensed"/>
                <a:ea typeface="Roboto Condensed"/>
                <a:cs typeface="Roboto Condensed"/>
                <a:sym typeface="Roboto Condensed"/>
              </a:rPr>
              <a:t>February</a:t>
            </a:r>
            <a:endParaRPr sz="1867">
              <a:solidFill>
                <a:srgbClr val="000000"/>
              </a:solidFill>
              <a:latin typeface="Arial"/>
              <a:ea typeface="Arial"/>
              <a:cs typeface="Arial"/>
              <a:sym typeface="Arial"/>
            </a:endParaRPr>
          </a:p>
        </p:txBody>
      </p:sp>
      <p:sp>
        <p:nvSpPr>
          <p:cNvPr id="815" name="Google Shape;815;p6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68</a:t>
            </a:fld>
            <a:endParaRPr/>
          </a:p>
        </p:txBody>
      </p:sp>
      <p:pic>
        <p:nvPicPr>
          <p:cNvPr id="820" name="Google Shape;820;p66"/>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6" name="Google Shape;795;p65">
            <a:extLst>
              <a:ext uri="{FF2B5EF4-FFF2-40B4-BE49-F238E27FC236}">
                <a16:creationId xmlns:a16="http://schemas.microsoft.com/office/drawing/2014/main" id="{53ACB94E-1F8C-10D9-167B-DF6139AB3D69}"/>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FR" sz="1800" dirty="0">
                <a:latin typeface="Roboto" panose="02000000000000000000" pitchFamily="2" charset="0"/>
                <a:ea typeface="Roboto" panose="02000000000000000000" pitchFamily="2" charset="0"/>
                <a:cs typeface="Roboto" panose="02000000000000000000" pitchFamily="2" charset="0"/>
              </a:rPr>
              <a:t>La dev team </a:t>
            </a:r>
            <a:r>
              <a:rPr lang="fr-FR" sz="18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dans Scrum</a:t>
            </a:r>
            <a:endParaRPr dirty="0"/>
          </a:p>
        </p:txBody>
      </p:sp>
      <p:sp>
        <p:nvSpPr>
          <p:cNvPr id="7" name="Google Shape;796;p65">
            <a:extLst>
              <a:ext uri="{FF2B5EF4-FFF2-40B4-BE49-F238E27FC236}">
                <a16:creationId xmlns:a16="http://schemas.microsoft.com/office/drawing/2014/main" id="{53814229-98CB-8A9B-5F49-9E4A11A711A7}"/>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2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sz="6000" dirty="0"/>
          </a:p>
        </p:txBody>
      </p:sp>
      <p:sp>
        <p:nvSpPr>
          <p:cNvPr id="4" name="ZoneTexte 3">
            <a:extLst>
              <a:ext uri="{FF2B5EF4-FFF2-40B4-BE49-F238E27FC236}">
                <a16:creationId xmlns:a16="http://schemas.microsoft.com/office/drawing/2014/main" id="{2B78F6AA-08CA-C87F-22DC-8E037A3152C6}"/>
              </a:ext>
            </a:extLst>
          </p:cNvPr>
          <p:cNvSpPr txBox="1"/>
          <p:nvPr/>
        </p:nvSpPr>
        <p:spPr>
          <a:xfrm>
            <a:off x="109004" y="2051013"/>
            <a:ext cx="6718143" cy="3375283"/>
          </a:xfrm>
          <a:prstGeom prst="rect">
            <a:avLst/>
          </a:prstGeom>
          <a:noFill/>
        </p:spPr>
        <p:txBody>
          <a:bodyPr wrap="square">
            <a:spAutoFit/>
          </a:bodyPr>
          <a:lstStyle/>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Elle se partage la responsabilité de la partie technique du projet</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Cross fonctionnelle &amp; Pluridisciplinaires</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Auto-organisée</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Effectue les estimations des fonctionnalités</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Sollicite le Product Owner dès que nécessaire</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Résout ses propres conflits</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Pas de hiérarchie , pas de structure , pas de rôle prédéfinis</a:t>
            </a:r>
            <a:endParaRPr lang="fr-FR" sz="1600" b="0" i="0" u="none" strike="noStrike" cap="none" dirty="0">
              <a:solidFill>
                <a:srgbClr val="000000"/>
              </a:solidFill>
              <a:latin typeface="Roboto"/>
              <a:ea typeface="Roboto"/>
              <a:cs typeface="Roboto"/>
              <a:sym typeface="Roboto"/>
            </a:endParaRPr>
          </a:p>
          <a:p>
            <a:pPr marL="285750" marR="12700" lvl="0" indent="-285750" algn="just" rtl="0">
              <a:lnSpc>
                <a:spcPct val="150000"/>
              </a:lnSpc>
              <a:spcBef>
                <a:spcPts val="0"/>
              </a:spcBef>
              <a:spcAft>
                <a:spcPts val="0"/>
              </a:spcAft>
              <a:buClr>
                <a:srgbClr val="263147"/>
              </a:buClr>
              <a:buSzPts val="1800"/>
              <a:buFont typeface="Arial" panose="020B0604020202020204" pitchFamily="34" charset="0"/>
              <a:buChar char="•"/>
            </a:pPr>
            <a:r>
              <a:rPr lang="fr-FR" sz="1600" b="0" i="0" u="none" strike="noStrike" cap="none" dirty="0">
                <a:solidFill>
                  <a:srgbClr val="263147"/>
                </a:solidFill>
                <a:latin typeface="Roboto"/>
                <a:ea typeface="Roboto"/>
                <a:cs typeface="Roboto"/>
                <a:sym typeface="Roboto"/>
              </a:rPr>
              <a:t>Chaque membre peut potentiellement être amené à effectué toutes les activités de l’équipe</a:t>
            </a:r>
          </a:p>
        </p:txBody>
      </p:sp>
      <p:pic>
        <p:nvPicPr>
          <p:cNvPr id="2" name="Picture 5" descr="A Deep Dive into Scrum Team Roles | Atlassian">
            <a:extLst>
              <a:ext uri="{FF2B5EF4-FFF2-40B4-BE49-F238E27FC236}">
                <a16:creationId xmlns:a16="http://schemas.microsoft.com/office/drawing/2014/main" id="{E38B46F3-D83F-C7A0-6580-3C2FB22A05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927"/>
          <a:stretch/>
        </p:blipFill>
        <p:spPr bwMode="auto">
          <a:xfrm>
            <a:off x="6638634" y="1269211"/>
            <a:ext cx="5533990" cy="431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93267"/>
      </p:ext>
    </p:extLst>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6AF88F2C-31D7-80A2-EC51-B2A2554BD034}"/>
              </a:ext>
            </a:extLst>
          </p:cNvPr>
          <p:cNvSpPr>
            <a:spLocks noGrp="1"/>
          </p:cNvSpPr>
          <p:nvPr>
            <p:ph type="subTitle" idx="1"/>
          </p:nvPr>
        </p:nvSpPr>
        <p:spPr/>
        <p:txBody>
          <a:bodyPr/>
          <a:lstStyle/>
          <a:p>
            <a:r>
              <a:rPr lang="fr-FR" dirty="0"/>
              <a:t>Spécificités de l’équipe agile</a:t>
            </a:r>
          </a:p>
        </p:txBody>
      </p:sp>
      <p:sp>
        <p:nvSpPr>
          <p:cNvPr id="3" name="Titre 2">
            <a:extLst>
              <a:ext uri="{FF2B5EF4-FFF2-40B4-BE49-F238E27FC236}">
                <a16:creationId xmlns:a16="http://schemas.microsoft.com/office/drawing/2014/main" id="{A24F9B49-2617-9B0E-B392-074B02310278}"/>
              </a:ext>
            </a:extLst>
          </p:cNvPr>
          <p:cNvSpPr>
            <a:spLocks noGrp="1"/>
          </p:cNvSpPr>
          <p:nvPr>
            <p:ph type="title"/>
          </p:nvPr>
        </p:nvSpPr>
        <p:spPr/>
        <p:txBody>
          <a:bodyPr/>
          <a:lstStyle/>
          <a:p>
            <a:r>
              <a:rPr lang="fr-FR" sz="4000" b="0" i="0" kern="1200" dirty="0">
                <a:solidFill>
                  <a:srgbClr val="999999"/>
                </a:solidFill>
                <a:effectLst/>
                <a:latin typeface="Roboto" panose="02000000000000000000" pitchFamily="2" charset="0"/>
                <a:ea typeface="Roboto" panose="02000000000000000000" pitchFamily="2" charset="0"/>
                <a:cs typeface="Roboto" panose="02000000000000000000" pitchFamily="2" charset="0"/>
              </a:rPr>
              <a:t>Les principales approches agiles</a:t>
            </a:r>
            <a:endParaRPr lang="fr-FR" dirty="0"/>
          </a:p>
        </p:txBody>
      </p:sp>
      <p:sp>
        <p:nvSpPr>
          <p:cNvPr id="5" name="ZoneTexte 4">
            <a:extLst>
              <a:ext uri="{FF2B5EF4-FFF2-40B4-BE49-F238E27FC236}">
                <a16:creationId xmlns:a16="http://schemas.microsoft.com/office/drawing/2014/main" id="{036235D7-BD60-1B28-9D8F-BACDBCA91589}"/>
              </a:ext>
            </a:extLst>
          </p:cNvPr>
          <p:cNvSpPr txBox="1"/>
          <p:nvPr/>
        </p:nvSpPr>
        <p:spPr>
          <a:xfrm>
            <a:off x="312821" y="1720839"/>
            <a:ext cx="6749716" cy="3837749"/>
          </a:xfrm>
          <a:prstGeom prst="rect">
            <a:avLst/>
          </a:prstGeom>
          <a:noFill/>
        </p:spPr>
        <p:txBody>
          <a:bodyPr wrap="square">
            <a:spAutoFit/>
          </a:bodyPr>
          <a:lstStyle/>
          <a:p>
            <a:pPr marL="285750" marR="12700" indent="-285750" algn="just">
              <a:lnSpc>
                <a:spcPct val="150000"/>
              </a:lnSpc>
              <a:buClr>
                <a:srgbClr val="263147"/>
              </a:buClr>
              <a:buSzPts val="1800"/>
              <a:buFont typeface="Arial" panose="020B0604020202020204" pitchFamily="34" charset="0"/>
              <a:buChar char="•"/>
            </a:pPr>
            <a:r>
              <a:rPr lang="fr-FR" dirty="0">
                <a:solidFill>
                  <a:srgbClr val="263147"/>
                </a:solidFill>
                <a:latin typeface="Roboto"/>
                <a:ea typeface="Roboto"/>
                <a:cs typeface="Roboto"/>
              </a:rPr>
              <a:t>De 5 à 10 personnes</a:t>
            </a:r>
          </a:p>
          <a:p>
            <a:pPr marL="285750" marR="12700" indent="-285750" algn="just">
              <a:lnSpc>
                <a:spcPct val="150000"/>
              </a:lnSpc>
              <a:buClr>
                <a:srgbClr val="263147"/>
              </a:buClr>
              <a:buSzPts val="1800"/>
              <a:buFont typeface="Arial" panose="020B0604020202020204" pitchFamily="34" charset="0"/>
              <a:buChar char="•"/>
            </a:pPr>
            <a:r>
              <a:rPr lang="fr-FR" dirty="0">
                <a:solidFill>
                  <a:srgbClr val="263147"/>
                </a:solidFill>
                <a:latin typeface="Roboto"/>
                <a:ea typeface="Roboto"/>
                <a:cs typeface="Roboto"/>
              </a:rPr>
              <a:t>Regroupant tous les rôles </a:t>
            </a:r>
          </a:p>
          <a:p>
            <a:pPr marL="285750" marR="12700" indent="-285750" algn="just">
              <a:lnSpc>
                <a:spcPct val="150000"/>
              </a:lnSpc>
              <a:buClr>
                <a:srgbClr val="263147"/>
              </a:buClr>
              <a:buSzPts val="1800"/>
              <a:buFont typeface="Arial" panose="020B0604020202020204" pitchFamily="34" charset="0"/>
              <a:buChar char="•"/>
            </a:pPr>
            <a:r>
              <a:rPr lang="fr-FR" dirty="0">
                <a:solidFill>
                  <a:srgbClr val="263147"/>
                </a:solidFill>
                <a:latin typeface="Roboto"/>
                <a:ea typeface="Roboto"/>
                <a:cs typeface="Roboto"/>
              </a:rPr>
              <a:t>Architecte, concepteur, développeur, spécialiste IHM, testeur, etc.</a:t>
            </a:r>
          </a:p>
          <a:p>
            <a:pPr marL="285750" marR="12700" indent="-285750" algn="just">
              <a:lnSpc>
                <a:spcPct val="150000"/>
              </a:lnSpc>
              <a:buClr>
                <a:srgbClr val="263147"/>
              </a:buClr>
              <a:buSzPts val="1800"/>
              <a:buFont typeface="Arial" panose="020B0604020202020204" pitchFamily="34" charset="0"/>
              <a:buChar char="•"/>
            </a:pPr>
            <a:r>
              <a:rPr lang="fr-FR" dirty="0">
                <a:solidFill>
                  <a:srgbClr val="263147"/>
                </a:solidFill>
                <a:latin typeface="Roboto"/>
                <a:ea typeface="Roboto"/>
                <a:cs typeface="Roboto"/>
              </a:rPr>
              <a:t>A plein temps sur le projet, de préférence</a:t>
            </a:r>
          </a:p>
          <a:p>
            <a:pPr marL="285750" marR="12700" indent="-285750" algn="just">
              <a:lnSpc>
                <a:spcPct val="150000"/>
              </a:lnSpc>
              <a:buClr>
                <a:srgbClr val="263147"/>
              </a:buClr>
              <a:buSzPts val="1800"/>
              <a:buFont typeface="Arial" panose="020B0604020202020204" pitchFamily="34" charset="0"/>
              <a:buChar char="•"/>
            </a:pPr>
            <a:r>
              <a:rPr lang="en-GB" altLang="fr-FR" dirty="0">
                <a:solidFill>
                  <a:srgbClr val="263147"/>
                </a:solidFill>
                <a:latin typeface="Roboto"/>
                <a:ea typeface="Roboto"/>
                <a:cs typeface="Roboto"/>
              </a:rPr>
              <a:t>L</a:t>
            </a:r>
            <a:r>
              <a:rPr lang="ja-JP" altLang="en-GB" dirty="0">
                <a:solidFill>
                  <a:srgbClr val="263147"/>
                </a:solidFill>
                <a:latin typeface="Roboto"/>
                <a:cs typeface="Roboto"/>
              </a:rPr>
              <a:t>’</a:t>
            </a:r>
            <a:r>
              <a:rPr lang="en-GB" altLang="ja-JP" dirty="0">
                <a:solidFill>
                  <a:srgbClr val="263147"/>
                </a:solidFill>
                <a:latin typeface="Roboto"/>
                <a:ea typeface="Roboto"/>
                <a:cs typeface="Roboto"/>
              </a:rPr>
              <a:t>équipe s</a:t>
            </a:r>
            <a:r>
              <a:rPr lang="ja-JP" altLang="en-GB" dirty="0">
                <a:solidFill>
                  <a:srgbClr val="263147"/>
                </a:solidFill>
                <a:latin typeface="Roboto"/>
                <a:cs typeface="Roboto"/>
              </a:rPr>
              <a:t>’</a:t>
            </a:r>
            <a:r>
              <a:rPr lang="en-GB" altLang="ja-JP" dirty="0">
                <a:solidFill>
                  <a:srgbClr val="263147"/>
                </a:solidFill>
                <a:latin typeface="Roboto"/>
                <a:ea typeface="Roboto"/>
                <a:cs typeface="Roboto"/>
              </a:rPr>
              <a:t>organise par elle-même</a:t>
            </a:r>
          </a:p>
          <a:p>
            <a:pPr marL="285750" marR="12700" indent="-285750" algn="just">
              <a:lnSpc>
                <a:spcPct val="150000"/>
              </a:lnSpc>
              <a:buClr>
                <a:srgbClr val="263147"/>
              </a:buClr>
              <a:buSzPts val="1800"/>
              <a:buFont typeface="Arial" panose="020B0604020202020204" pitchFamily="34" charset="0"/>
              <a:buChar char="•"/>
            </a:pPr>
            <a:r>
              <a:rPr lang="en-GB" altLang="fr-FR" dirty="0">
                <a:solidFill>
                  <a:srgbClr val="263147"/>
                </a:solidFill>
                <a:latin typeface="Roboto"/>
                <a:ea typeface="Roboto"/>
                <a:cs typeface="Roboto"/>
              </a:rPr>
              <a:t>La composition de l</a:t>
            </a:r>
            <a:r>
              <a:rPr lang="ja-JP" altLang="en-GB" dirty="0">
                <a:solidFill>
                  <a:srgbClr val="263147"/>
                </a:solidFill>
                <a:latin typeface="Roboto"/>
                <a:cs typeface="Roboto"/>
              </a:rPr>
              <a:t>’</a:t>
            </a:r>
            <a:r>
              <a:rPr lang="en-GB" altLang="ja-JP" dirty="0">
                <a:solidFill>
                  <a:srgbClr val="263147"/>
                </a:solidFill>
                <a:latin typeface="Roboto"/>
                <a:ea typeface="Roboto"/>
                <a:cs typeface="Roboto"/>
              </a:rPr>
              <a:t>équipe ne doit pas changer pendant un Sprint</a:t>
            </a:r>
            <a:endParaRPr lang="en-GB" altLang="fr-FR" dirty="0">
              <a:solidFill>
                <a:srgbClr val="263147"/>
              </a:solidFill>
              <a:latin typeface="Roboto"/>
              <a:ea typeface="Roboto"/>
              <a:cs typeface="Roboto"/>
            </a:endParaRPr>
          </a:p>
          <a:p>
            <a:pPr marR="12700" algn="just">
              <a:lnSpc>
                <a:spcPct val="150000"/>
              </a:lnSpc>
              <a:buClr>
                <a:srgbClr val="263147"/>
              </a:buClr>
              <a:buSzPts val="1800"/>
            </a:pPr>
            <a:endParaRPr lang="fr-FR" dirty="0">
              <a:solidFill>
                <a:srgbClr val="263147"/>
              </a:solidFill>
              <a:latin typeface="Roboto"/>
              <a:ea typeface="Roboto"/>
              <a:cs typeface="Roboto"/>
            </a:endParaRPr>
          </a:p>
        </p:txBody>
      </p:sp>
      <p:pic>
        <p:nvPicPr>
          <p:cNvPr id="34818" name="Picture 2" descr="What is Scrum Team? - Scrum Guide">
            <a:extLst>
              <a:ext uri="{FF2B5EF4-FFF2-40B4-BE49-F238E27FC236}">
                <a16:creationId xmlns:a16="http://schemas.microsoft.com/office/drawing/2014/main" id="{B96C1A01-8D8A-C766-A918-0490ABC37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916" y="1540201"/>
            <a:ext cx="4884821" cy="401838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12;p72">
            <a:extLst>
              <a:ext uri="{FF2B5EF4-FFF2-40B4-BE49-F238E27FC236}">
                <a16:creationId xmlns:a16="http://schemas.microsoft.com/office/drawing/2014/main" id="{9F08F32F-D299-A159-5D28-710720A2DE47}"/>
              </a:ext>
            </a:extLst>
          </p:cNvPr>
          <p:cNvSpPr txBox="1"/>
          <p:nvPr/>
        </p:nvSpPr>
        <p:spPr>
          <a:xfrm>
            <a:off x="5794736" y="4912282"/>
            <a:ext cx="2163300" cy="314400"/>
          </a:xfrm>
          <a:prstGeom prst="rect">
            <a:avLst/>
          </a:prstGeom>
          <a:noFill/>
          <a:ln>
            <a:noFill/>
          </a:ln>
        </p:spPr>
        <p:txBody>
          <a:bodyPr spcFirstLastPara="1" wrap="square" lIns="72850" tIns="36425" rIns="72850" bIns="36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fr" sz="1900" b="0" i="0" u="none" strike="noStrike" cap="none" dirty="0">
                <a:solidFill>
                  <a:srgbClr val="CD400C"/>
                </a:solidFill>
                <a:latin typeface="Calibri"/>
                <a:ea typeface="Calibri"/>
                <a:cs typeface="Calibri"/>
                <a:sym typeface="Calibri"/>
              </a:rPr>
              <a:t>Do the right thing</a:t>
            </a:r>
            <a:endParaRPr sz="1100" b="0" i="0" u="none" strike="noStrike" cap="none" dirty="0">
              <a:solidFill>
                <a:srgbClr val="000000"/>
              </a:solidFill>
              <a:latin typeface="Arial"/>
              <a:ea typeface="Arial"/>
              <a:cs typeface="Arial"/>
              <a:sym typeface="Arial"/>
            </a:endParaRPr>
          </a:p>
        </p:txBody>
      </p:sp>
      <p:sp>
        <p:nvSpPr>
          <p:cNvPr id="8" name="Google Shape;921;p72">
            <a:extLst>
              <a:ext uri="{FF2B5EF4-FFF2-40B4-BE49-F238E27FC236}">
                <a16:creationId xmlns:a16="http://schemas.microsoft.com/office/drawing/2014/main" id="{F372F83F-B0CD-D620-335F-B7DC519A337B}"/>
              </a:ext>
            </a:extLst>
          </p:cNvPr>
          <p:cNvSpPr txBox="1"/>
          <p:nvPr/>
        </p:nvSpPr>
        <p:spPr>
          <a:xfrm>
            <a:off x="5832315" y="5271546"/>
            <a:ext cx="1510800" cy="209400"/>
          </a:xfrm>
          <a:prstGeom prst="rect">
            <a:avLst/>
          </a:prstGeom>
          <a:noFill/>
          <a:ln>
            <a:noFill/>
          </a:ln>
        </p:spPr>
        <p:txBody>
          <a:bodyPr spcFirstLastPara="1" wrap="square" lIns="72850" tIns="36425" rIns="72850" bIns="36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dirty="0">
                <a:solidFill>
                  <a:srgbClr val="4D4541"/>
                </a:solidFill>
                <a:latin typeface="Calibri"/>
                <a:ea typeface="Calibri"/>
                <a:cs typeface="Calibri"/>
                <a:sym typeface="Calibri"/>
              </a:rPr>
              <a:t>Make things lovable</a:t>
            </a:r>
            <a:endParaRPr sz="1100" b="0" i="0" u="none" strike="noStrike" cap="none" dirty="0">
              <a:solidFill>
                <a:srgbClr val="000000"/>
              </a:solidFill>
              <a:latin typeface="Arial"/>
              <a:ea typeface="Arial"/>
              <a:cs typeface="Arial"/>
              <a:sym typeface="Arial"/>
            </a:endParaRPr>
          </a:p>
        </p:txBody>
      </p:sp>
      <p:sp>
        <p:nvSpPr>
          <p:cNvPr id="9" name="Google Shape;913;p72">
            <a:extLst>
              <a:ext uri="{FF2B5EF4-FFF2-40B4-BE49-F238E27FC236}">
                <a16:creationId xmlns:a16="http://schemas.microsoft.com/office/drawing/2014/main" id="{3EE571ED-204B-B806-3D43-243EF6A1BD3E}"/>
              </a:ext>
            </a:extLst>
          </p:cNvPr>
          <p:cNvSpPr txBox="1"/>
          <p:nvPr/>
        </p:nvSpPr>
        <p:spPr>
          <a:xfrm>
            <a:off x="9865465" y="5377661"/>
            <a:ext cx="2235900" cy="314400"/>
          </a:xfrm>
          <a:prstGeom prst="rect">
            <a:avLst/>
          </a:prstGeom>
          <a:noFill/>
          <a:ln>
            <a:noFill/>
          </a:ln>
        </p:spPr>
        <p:txBody>
          <a:bodyPr spcFirstLastPara="1" wrap="square" lIns="72850" tIns="36425" rIns="72850" bIns="36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fr" sz="1900" b="0" i="0" u="none" strike="noStrike" cap="none" dirty="0">
                <a:solidFill>
                  <a:srgbClr val="CD400C"/>
                </a:solidFill>
                <a:latin typeface="Calibri"/>
                <a:ea typeface="Calibri"/>
                <a:cs typeface="Calibri"/>
                <a:sym typeface="Calibri"/>
              </a:rPr>
              <a:t>Do the thing right </a:t>
            </a:r>
            <a:endParaRPr sz="1100" b="0" i="0" u="none" strike="noStrike" cap="none" dirty="0">
              <a:solidFill>
                <a:srgbClr val="000000"/>
              </a:solidFill>
              <a:latin typeface="Arial"/>
              <a:ea typeface="Arial"/>
              <a:cs typeface="Arial"/>
              <a:sym typeface="Arial"/>
            </a:endParaRPr>
          </a:p>
        </p:txBody>
      </p:sp>
      <p:sp>
        <p:nvSpPr>
          <p:cNvPr id="10" name="Google Shape;920;p72">
            <a:extLst>
              <a:ext uri="{FF2B5EF4-FFF2-40B4-BE49-F238E27FC236}">
                <a16:creationId xmlns:a16="http://schemas.microsoft.com/office/drawing/2014/main" id="{5CCCD0DC-C97D-513E-969E-485534434DA8}"/>
              </a:ext>
            </a:extLst>
          </p:cNvPr>
          <p:cNvSpPr txBox="1"/>
          <p:nvPr/>
        </p:nvSpPr>
        <p:spPr>
          <a:xfrm>
            <a:off x="9909680" y="5719212"/>
            <a:ext cx="1893300" cy="209400"/>
          </a:xfrm>
          <a:prstGeom prst="rect">
            <a:avLst/>
          </a:prstGeom>
          <a:noFill/>
          <a:ln>
            <a:noFill/>
          </a:ln>
        </p:spPr>
        <p:txBody>
          <a:bodyPr spcFirstLastPara="1" wrap="square" lIns="72850" tIns="36425" rIns="72850" bIns="36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dirty="0">
                <a:solidFill>
                  <a:srgbClr val="4D4541"/>
                </a:solidFill>
                <a:latin typeface="Calibri"/>
                <a:ea typeface="Calibri"/>
                <a:cs typeface="Calibri"/>
                <a:sym typeface="Calibri"/>
              </a:rPr>
              <a:t>Make things maintainable</a:t>
            </a:r>
            <a:endParaRPr sz="1100" b="0" i="0" u="none" strike="noStrike" cap="none" dirty="0">
              <a:solidFill>
                <a:srgbClr val="000000"/>
              </a:solidFill>
              <a:latin typeface="Arial"/>
              <a:ea typeface="Arial"/>
              <a:cs typeface="Arial"/>
              <a:sym typeface="Arial"/>
            </a:endParaRPr>
          </a:p>
        </p:txBody>
      </p:sp>
      <p:sp>
        <p:nvSpPr>
          <p:cNvPr id="11" name="Google Shape;914;p72">
            <a:extLst>
              <a:ext uri="{FF2B5EF4-FFF2-40B4-BE49-F238E27FC236}">
                <a16:creationId xmlns:a16="http://schemas.microsoft.com/office/drawing/2014/main" id="{AFB9C6A2-8DDC-CB61-5A01-8134CA5316A4}"/>
              </a:ext>
            </a:extLst>
          </p:cNvPr>
          <p:cNvSpPr txBox="1"/>
          <p:nvPr/>
        </p:nvSpPr>
        <p:spPr>
          <a:xfrm>
            <a:off x="10017537" y="2951236"/>
            <a:ext cx="2074200" cy="314400"/>
          </a:xfrm>
          <a:prstGeom prst="rect">
            <a:avLst/>
          </a:prstGeom>
          <a:noFill/>
          <a:ln>
            <a:noFill/>
          </a:ln>
        </p:spPr>
        <p:txBody>
          <a:bodyPr spcFirstLastPara="1" wrap="square" lIns="72850" tIns="36425" rIns="72850" bIns="36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fr" sz="1900" b="0" i="0" u="none" strike="noStrike" cap="none" dirty="0">
                <a:solidFill>
                  <a:srgbClr val="CD400C"/>
                </a:solidFill>
                <a:latin typeface="Calibri"/>
                <a:ea typeface="Calibri"/>
                <a:cs typeface="Calibri"/>
                <a:sym typeface="Calibri"/>
              </a:rPr>
              <a:t>Do the thing fast</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4920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a:t>
            </a:fld>
            <a:endParaRPr sz="1733">
              <a:solidFill>
                <a:schemeClr val="dk1"/>
              </a:solidFill>
            </a:endParaRPr>
          </a:p>
        </p:txBody>
      </p:sp>
      <p:sp>
        <p:nvSpPr>
          <p:cNvPr id="248" name="Google Shape;248;p43"/>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a:t>Un peu d’histoire...</a:t>
            </a:r>
            <a:endParaRPr sz="6400"/>
          </a:p>
        </p:txBody>
      </p:sp>
      <p:pic>
        <p:nvPicPr>
          <p:cNvPr id="249" name="Google Shape;249;p43"/>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250" name="Google Shape;250;p43"/>
          <p:cNvSpPr txBox="1"/>
          <p:nvPr/>
        </p:nvSpPr>
        <p:spPr>
          <a:xfrm>
            <a:off x="1055067" y="1504467"/>
            <a:ext cx="9784800" cy="631600"/>
          </a:xfrm>
          <a:prstGeom prst="rect">
            <a:avLst/>
          </a:prstGeom>
          <a:noFill/>
          <a:ln>
            <a:noFill/>
          </a:ln>
        </p:spPr>
        <p:txBody>
          <a:bodyPr spcFirstLastPara="1" wrap="square" lIns="121900" tIns="121900" rIns="121900" bIns="121900" anchor="t" anchorCtr="0">
            <a:noAutofit/>
          </a:bodyPr>
          <a:lstStyle/>
          <a:p>
            <a:endParaRPr sz="2400"/>
          </a:p>
        </p:txBody>
      </p:sp>
      <p:pic>
        <p:nvPicPr>
          <p:cNvPr id="251" name="Google Shape;251;p43"/>
          <p:cNvPicPr preferRelativeResize="0"/>
          <p:nvPr/>
        </p:nvPicPr>
        <p:blipFill>
          <a:blip r:embed="rId4">
            <a:alphaModFix/>
          </a:blip>
          <a:stretch>
            <a:fillRect/>
          </a:stretch>
        </p:blipFill>
        <p:spPr>
          <a:xfrm>
            <a:off x="1913467" y="1341167"/>
            <a:ext cx="8477832" cy="4986967"/>
          </a:xfrm>
          <a:prstGeom prst="rect">
            <a:avLst/>
          </a:prstGeom>
          <a:noFill/>
          <a:ln>
            <a:noFill/>
          </a:ln>
        </p:spPr>
      </p:pic>
      <p:sp>
        <p:nvSpPr>
          <p:cNvPr id="252" name="Google Shape;252;p43"/>
          <p:cNvSpPr txBox="1"/>
          <p:nvPr/>
        </p:nvSpPr>
        <p:spPr>
          <a:xfrm>
            <a:off x="719400" y="6132867"/>
            <a:ext cx="7510000" cy="876000"/>
          </a:xfrm>
          <a:prstGeom prst="rect">
            <a:avLst/>
          </a:prstGeom>
          <a:noFill/>
          <a:ln>
            <a:noFill/>
          </a:ln>
        </p:spPr>
        <p:txBody>
          <a:bodyPr spcFirstLastPara="1" wrap="square" lIns="121900" tIns="121900" rIns="121900" bIns="121900" anchor="t" anchorCtr="0">
            <a:noAutofit/>
          </a:bodyPr>
          <a:lstStyle/>
          <a:p>
            <a:r>
              <a:rPr lang="fr" sz="1600">
                <a:solidFill>
                  <a:srgbClr val="434343"/>
                </a:solidFill>
              </a:rPr>
              <a:t>source : http://beza1e1.tuxen.de/waterfall.html</a:t>
            </a:r>
            <a:endParaRPr sz="2400"/>
          </a:p>
        </p:txBody>
      </p:sp>
      <p:sp>
        <p:nvSpPr>
          <p:cNvPr id="3" name="Sous-titre 1">
            <a:extLst>
              <a:ext uri="{FF2B5EF4-FFF2-40B4-BE49-F238E27FC236}">
                <a16:creationId xmlns:a16="http://schemas.microsoft.com/office/drawing/2014/main" id="{FDCE2C2C-E815-9010-875C-72776E217F31}"/>
              </a:ext>
            </a:extLst>
          </p:cNvPr>
          <p:cNvSpPr>
            <a:spLocks noGrp="1"/>
          </p:cNvSpPr>
          <p:nvPr>
            <p:ph type="subTitle" idx="1"/>
          </p:nvPr>
        </p:nvSpPr>
        <p:spPr>
          <a:xfrm>
            <a:off x="4055000" y="1040997"/>
            <a:ext cx="4082000" cy="267600"/>
          </a:xfrm>
        </p:spPr>
        <p:txBody>
          <a:bodyPr/>
          <a:lstStyle/>
          <a:p>
            <a:r>
              <a:rPr lang="fr" sz="1600" dirty="0"/>
              <a:t>Cycle en cascade</a:t>
            </a:r>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22" name="Group 2">
            <a:extLst>
              <a:ext uri="{FF2B5EF4-FFF2-40B4-BE49-F238E27FC236}">
                <a16:creationId xmlns:a16="http://schemas.microsoft.com/office/drawing/2014/main" id="{05DBE4F6-920C-57B4-44E3-F1459118DA6A}"/>
              </a:ext>
            </a:extLst>
          </p:cNvPr>
          <p:cNvGrpSpPr>
            <a:grpSpLocks/>
          </p:cNvGrpSpPr>
          <p:nvPr/>
        </p:nvGrpSpPr>
        <p:grpSpPr bwMode="auto">
          <a:xfrm>
            <a:off x="778925" y="1466425"/>
            <a:ext cx="4082000" cy="1764000"/>
            <a:chOff x="456" y="680"/>
            <a:chExt cx="2606" cy="1286"/>
          </a:xfrm>
        </p:grpSpPr>
        <p:sp>
          <p:nvSpPr>
            <p:cNvPr id="723" name="AutoShape 3">
              <a:extLst>
                <a:ext uri="{FF2B5EF4-FFF2-40B4-BE49-F238E27FC236}">
                  <a16:creationId xmlns:a16="http://schemas.microsoft.com/office/drawing/2014/main" id="{4FC416A8-AD0A-CE5F-3501-7BD37A519904}"/>
                </a:ext>
              </a:extLst>
            </p:cNvPr>
            <p:cNvSpPr>
              <a:spLocks noChangeArrowheads="1"/>
            </p:cNvSpPr>
            <p:nvPr/>
          </p:nvSpPr>
          <p:spPr bwMode="auto">
            <a:xfrm>
              <a:off x="464" y="680"/>
              <a:ext cx="2599" cy="1287"/>
            </a:xfrm>
            <a:prstGeom prst="roundRect">
              <a:avLst>
                <a:gd name="adj" fmla="val 14903"/>
              </a:avLst>
            </a:prstGeom>
            <a:solidFill>
              <a:schemeClr val="bg1">
                <a:lumMod val="85000"/>
              </a:schemeClr>
            </a:solid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724" name="Rectangle 4">
              <a:extLst>
                <a:ext uri="{FF2B5EF4-FFF2-40B4-BE49-F238E27FC236}">
                  <a16:creationId xmlns:a16="http://schemas.microsoft.com/office/drawing/2014/main" id="{17D81197-E50D-5962-E4A9-2097025A3817}"/>
                </a:ext>
              </a:extLst>
            </p:cNvPr>
            <p:cNvSpPr>
              <a:spLocks noChangeArrowheads="1"/>
            </p:cNvSpPr>
            <p:nvPr/>
          </p:nvSpPr>
          <p:spPr bwMode="auto">
            <a:xfrm>
              <a:off x="552" y="1071"/>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Product Owner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Scrum Master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Dev Team</a:t>
              </a:r>
            </a:p>
          </p:txBody>
        </p:sp>
        <p:sp>
          <p:nvSpPr>
            <p:cNvPr id="725" name="Rectangle 5">
              <a:extLst>
                <a:ext uri="{FF2B5EF4-FFF2-40B4-BE49-F238E27FC236}">
                  <a16:creationId xmlns:a16="http://schemas.microsoft.com/office/drawing/2014/main" id="{0EA5FCDB-7FE8-3FD4-D1E5-774CD445F71A}"/>
                </a:ext>
              </a:extLst>
            </p:cNvPr>
            <p:cNvSpPr>
              <a:spLocks noChangeArrowheads="1"/>
            </p:cNvSpPr>
            <p:nvPr/>
          </p:nvSpPr>
          <p:spPr bwMode="auto">
            <a:xfrm>
              <a:off x="760" y="680"/>
              <a:ext cx="1200" cy="376"/>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6" name="AutoShape 6">
              <a:extLst>
                <a:ext uri="{FF2B5EF4-FFF2-40B4-BE49-F238E27FC236}">
                  <a16:creationId xmlns:a16="http://schemas.microsoft.com/office/drawing/2014/main" id="{A97692E9-3B95-63DA-048D-2446E9AE4A62}"/>
                </a:ext>
              </a:extLst>
            </p:cNvPr>
            <p:cNvSpPr>
              <a:spLocks noChangeArrowheads="1"/>
            </p:cNvSpPr>
            <p:nvPr/>
          </p:nvSpPr>
          <p:spPr bwMode="auto">
            <a:xfrm rot="10800000">
              <a:off x="1886" y="771"/>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7" name="AutoShape 7">
              <a:extLst>
                <a:ext uri="{FF2B5EF4-FFF2-40B4-BE49-F238E27FC236}">
                  <a16:creationId xmlns:a16="http://schemas.microsoft.com/office/drawing/2014/main" id="{61B26284-E26B-E17B-AB79-324399FD2339}"/>
                </a:ext>
              </a:extLst>
            </p:cNvPr>
            <p:cNvSpPr>
              <a:spLocks noChangeArrowheads="1"/>
            </p:cNvSpPr>
            <p:nvPr/>
          </p:nvSpPr>
          <p:spPr bwMode="auto">
            <a:xfrm>
              <a:off x="456" y="68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728" name="Rectangle 8">
              <a:extLst>
                <a:ext uri="{FF2B5EF4-FFF2-40B4-BE49-F238E27FC236}">
                  <a16:creationId xmlns:a16="http://schemas.microsoft.com/office/drawing/2014/main" id="{5D0476C0-3E30-66E7-02D6-2B8CC6B363AF}"/>
                </a:ext>
              </a:extLst>
            </p:cNvPr>
            <p:cNvSpPr>
              <a:spLocks noChangeArrowheads="1"/>
            </p:cNvSpPr>
            <p:nvPr/>
          </p:nvSpPr>
          <p:spPr bwMode="auto">
            <a:xfrm>
              <a:off x="456" y="896"/>
              <a:ext cx="392" cy="1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29" name="Rectangle 9">
              <a:extLst>
                <a:ext uri="{FF2B5EF4-FFF2-40B4-BE49-F238E27FC236}">
                  <a16:creationId xmlns:a16="http://schemas.microsoft.com/office/drawing/2014/main" id="{A2B44512-95E9-F5F0-DB07-79040DB2C47C}"/>
                </a:ext>
              </a:extLst>
            </p:cNvPr>
            <p:cNvSpPr>
              <a:spLocks noChangeArrowheads="1"/>
            </p:cNvSpPr>
            <p:nvPr/>
          </p:nvSpPr>
          <p:spPr bwMode="auto">
            <a:xfrm>
              <a:off x="1807" y="680"/>
              <a:ext cx="392" cy="1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730" name="Rectangle 10">
              <a:extLst>
                <a:ext uri="{FF2B5EF4-FFF2-40B4-BE49-F238E27FC236}">
                  <a16:creationId xmlns:a16="http://schemas.microsoft.com/office/drawing/2014/main" id="{69246CDC-AF20-A262-29AE-F1BCCFF81619}"/>
                </a:ext>
              </a:extLst>
            </p:cNvPr>
            <p:cNvSpPr>
              <a:spLocks noChangeArrowheads="1"/>
            </p:cNvSpPr>
            <p:nvPr/>
          </p:nvSpPr>
          <p:spPr bwMode="auto">
            <a:xfrm>
              <a:off x="560" y="68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Rôles</a:t>
              </a:r>
            </a:p>
          </p:txBody>
        </p:sp>
      </p:grpSp>
      <p:grpSp>
        <p:nvGrpSpPr>
          <p:cNvPr id="731" name="Group 11">
            <a:extLst>
              <a:ext uri="{FF2B5EF4-FFF2-40B4-BE49-F238E27FC236}">
                <a16:creationId xmlns:a16="http://schemas.microsoft.com/office/drawing/2014/main" id="{3E2B9C51-728F-02FA-ADE6-B60DED350ECE}"/>
              </a:ext>
            </a:extLst>
          </p:cNvPr>
          <p:cNvGrpSpPr>
            <a:grpSpLocks/>
          </p:cNvGrpSpPr>
          <p:nvPr/>
        </p:nvGrpSpPr>
        <p:grpSpPr bwMode="auto">
          <a:xfrm>
            <a:off x="3389726" y="2360613"/>
            <a:ext cx="4441928" cy="2483356"/>
            <a:chOff x="1971" y="1650"/>
            <a:chExt cx="2732" cy="1809"/>
          </a:xfrm>
        </p:grpSpPr>
        <p:sp>
          <p:nvSpPr>
            <p:cNvPr id="732" name="AutoShape 12">
              <a:extLst>
                <a:ext uri="{FF2B5EF4-FFF2-40B4-BE49-F238E27FC236}">
                  <a16:creationId xmlns:a16="http://schemas.microsoft.com/office/drawing/2014/main" id="{84CA15AA-0E25-C7F1-467D-3D1DABF28EE1}"/>
                </a:ext>
              </a:extLst>
            </p:cNvPr>
            <p:cNvSpPr>
              <a:spLocks noChangeArrowheads="1"/>
            </p:cNvSpPr>
            <p:nvPr/>
          </p:nvSpPr>
          <p:spPr bwMode="auto">
            <a:xfrm>
              <a:off x="1980" y="1650"/>
              <a:ext cx="2723" cy="1809"/>
            </a:xfrm>
            <a:prstGeom prst="roundRect">
              <a:avLst>
                <a:gd name="adj" fmla="val 12060"/>
              </a:avLst>
            </a:prstGeom>
            <a:solidFill>
              <a:schemeClr val="bg1">
                <a:lumMod val="85000"/>
              </a:schemeClr>
            </a:solid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733" name="Rectangle 13">
              <a:extLst>
                <a:ext uri="{FF2B5EF4-FFF2-40B4-BE49-F238E27FC236}">
                  <a16:creationId xmlns:a16="http://schemas.microsoft.com/office/drawing/2014/main" id="{A835EAAC-B45F-9BA3-2CDC-9B6FB0EA1183}"/>
                </a:ext>
              </a:extLst>
            </p:cNvPr>
            <p:cNvSpPr>
              <a:spLocks noChangeArrowheads="1"/>
            </p:cNvSpPr>
            <p:nvPr/>
          </p:nvSpPr>
          <p:spPr bwMode="auto">
            <a:xfrm>
              <a:off x="2051" y="2039"/>
              <a:ext cx="2598" cy="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Planning</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Daily Scrum</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Review</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Retrospective</a:t>
              </a:r>
            </a:p>
          </p:txBody>
        </p:sp>
        <p:sp>
          <p:nvSpPr>
            <p:cNvPr id="734" name="Rectangle 14">
              <a:extLst>
                <a:ext uri="{FF2B5EF4-FFF2-40B4-BE49-F238E27FC236}">
                  <a16:creationId xmlns:a16="http://schemas.microsoft.com/office/drawing/2014/main" id="{C954F7EB-3E01-C46E-9FDF-EDEF05552E37}"/>
                </a:ext>
              </a:extLst>
            </p:cNvPr>
            <p:cNvSpPr>
              <a:spLocks noChangeArrowheads="1"/>
            </p:cNvSpPr>
            <p:nvPr/>
          </p:nvSpPr>
          <p:spPr bwMode="auto">
            <a:xfrm>
              <a:off x="2293" y="1650"/>
              <a:ext cx="1267" cy="398"/>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dirty="0"/>
            </a:p>
          </p:txBody>
        </p:sp>
        <p:sp>
          <p:nvSpPr>
            <p:cNvPr id="735" name="AutoShape 15">
              <a:extLst>
                <a:ext uri="{FF2B5EF4-FFF2-40B4-BE49-F238E27FC236}">
                  <a16:creationId xmlns:a16="http://schemas.microsoft.com/office/drawing/2014/main" id="{03C89868-914A-A367-7371-DB45DC5DA5CE}"/>
                </a:ext>
              </a:extLst>
            </p:cNvPr>
            <p:cNvSpPr>
              <a:spLocks noChangeArrowheads="1"/>
            </p:cNvSpPr>
            <p:nvPr/>
          </p:nvSpPr>
          <p:spPr bwMode="auto">
            <a:xfrm rot="10800000">
              <a:off x="3484" y="1748"/>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dirty="0"/>
            </a:p>
          </p:txBody>
        </p:sp>
        <p:sp>
          <p:nvSpPr>
            <p:cNvPr id="26624" name="AutoShape 16">
              <a:extLst>
                <a:ext uri="{FF2B5EF4-FFF2-40B4-BE49-F238E27FC236}">
                  <a16:creationId xmlns:a16="http://schemas.microsoft.com/office/drawing/2014/main" id="{584B8856-CC64-E2F9-EC83-FFFD12F62D58}"/>
                </a:ext>
              </a:extLst>
            </p:cNvPr>
            <p:cNvSpPr>
              <a:spLocks noChangeArrowheads="1"/>
            </p:cNvSpPr>
            <p:nvPr/>
          </p:nvSpPr>
          <p:spPr bwMode="auto">
            <a:xfrm>
              <a:off x="1971" y="1650"/>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25" name="Rectangle 17">
              <a:extLst>
                <a:ext uri="{FF2B5EF4-FFF2-40B4-BE49-F238E27FC236}">
                  <a16:creationId xmlns:a16="http://schemas.microsoft.com/office/drawing/2014/main" id="{76091554-C7F9-83FE-76BA-03E511CED2B8}"/>
                </a:ext>
              </a:extLst>
            </p:cNvPr>
            <p:cNvSpPr>
              <a:spLocks noChangeArrowheads="1"/>
            </p:cNvSpPr>
            <p:nvPr/>
          </p:nvSpPr>
          <p:spPr bwMode="auto">
            <a:xfrm>
              <a:off x="1971" y="1879"/>
              <a:ext cx="415" cy="16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6" name="Rectangle 18">
              <a:extLst>
                <a:ext uri="{FF2B5EF4-FFF2-40B4-BE49-F238E27FC236}">
                  <a16:creationId xmlns:a16="http://schemas.microsoft.com/office/drawing/2014/main" id="{B0B8A6C7-C196-3965-2467-01906EC3BB82}"/>
                </a:ext>
              </a:extLst>
            </p:cNvPr>
            <p:cNvSpPr>
              <a:spLocks noChangeArrowheads="1"/>
            </p:cNvSpPr>
            <p:nvPr/>
          </p:nvSpPr>
          <p:spPr bwMode="auto">
            <a:xfrm>
              <a:off x="3400" y="1650"/>
              <a:ext cx="414" cy="16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27" name="Rectangle 19">
              <a:extLst>
                <a:ext uri="{FF2B5EF4-FFF2-40B4-BE49-F238E27FC236}">
                  <a16:creationId xmlns:a16="http://schemas.microsoft.com/office/drawing/2014/main" id="{6932E81E-16BB-AD33-23BD-8761480027DA}"/>
                </a:ext>
              </a:extLst>
            </p:cNvPr>
            <p:cNvSpPr>
              <a:spLocks noChangeArrowheads="1"/>
            </p:cNvSpPr>
            <p:nvPr/>
          </p:nvSpPr>
          <p:spPr bwMode="auto">
            <a:xfrm>
              <a:off x="2081" y="1659"/>
              <a:ext cx="1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Cérémonies</a:t>
              </a:r>
            </a:p>
          </p:txBody>
        </p:sp>
      </p:grpSp>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70</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 cadre Scrum</a:t>
            </a:r>
          </a:p>
        </p:txBody>
      </p:sp>
      <p:grpSp>
        <p:nvGrpSpPr>
          <p:cNvPr id="2" name="Group 20">
            <a:extLst>
              <a:ext uri="{FF2B5EF4-FFF2-40B4-BE49-F238E27FC236}">
                <a16:creationId xmlns:a16="http://schemas.microsoft.com/office/drawing/2014/main" id="{F8A3AD20-7896-D2BB-2FFF-4D04F2197333}"/>
              </a:ext>
            </a:extLst>
          </p:cNvPr>
          <p:cNvGrpSpPr>
            <a:grpSpLocks/>
          </p:cNvGrpSpPr>
          <p:nvPr/>
        </p:nvGrpSpPr>
        <p:grpSpPr bwMode="auto">
          <a:xfrm>
            <a:off x="7363635" y="4109487"/>
            <a:ext cx="4138613" cy="2043113"/>
            <a:chOff x="3216" y="3216"/>
            <a:chExt cx="2607" cy="1287"/>
          </a:xfrm>
        </p:grpSpPr>
        <p:sp>
          <p:nvSpPr>
            <p:cNvPr id="3" name="AutoShape 21">
              <a:extLst>
                <a:ext uri="{FF2B5EF4-FFF2-40B4-BE49-F238E27FC236}">
                  <a16:creationId xmlns:a16="http://schemas.microsoft.com/office/drawing/2014/main" id="{958DA88F-20D4-5482-B9F3-15B897C0D52F}"/>
                </a:ext>
              </a:extLst>
            </p:cNvPr>
            <p:cNvSpPr>
              <a:spLocks noChangeArrowheads="1"/>
            </p:cNvSpPr>
            <p:nvPr/>
          </p:nvSpPr>
          <p:spPr bwMode="auto">
            <a:xfrm>
              <a:off x="3224" y="3216"/>
              <a:ext cx="2599" cy="1287"/>
            </a:xfrm>
            <a:prstGeom prst="roundRect">
              <a:avLst>
                <a:gd name="adj" fmla="val 14903"/>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4" name="Rectangle 22">
              <a:extLst>
                <a:ext uri="{FF2B5EF4-FFF2-40B4-BE49-F238E27FC236}">
                  <a16:creationId xmlns:a16="http://schemas.microsoft.com/office/drawing/2014/main" id="{445CC11E-6F4F-3BBE-A293-322C4AEEF47B}"/>
                </a:ext>
              </a:extLst>
            </p:cNvPr>
            <p:cNvSpPr>
              <a:spLocks noChangeArrowheads="1"/>
            </p:cNvSpPr>
            <p:nvPr/>
          </p:nvSpPr>
          <p:spPr bwMode="auto">
            <a:xfrm>
              <a:off x="3312" y="3607"/>
              <a:ext cx="2375"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de produit</a:t>
              </a:r>
            </a:p>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du sprint</a:t>
              </a:r>
            </a:p>
            <a:p>
              <a:pPr marL="342900" indent="-342900" eaLnBrk="1" hangingPunct="1">
                <a:lnSpc>
                  <a:spcPct val="87000"/>
                </a:lnSpc>
                <a:spcBef>
                  <a:spcPts val="600"/>
                </a:spcBef>
                <a:buClr>
                  <a:srgbClr val="FFFFFF"/>
                </a:buClr>
                <a:buFont typeface="Arial" panose="020B0604020202020204" pitchFamily="34" charset="0"/>
                <a:buChar char="•"/>
              </a:pPr>
              <a:r>
                <a:rPr lang="fr-FR" sz="2100" dirty="0">
                  <a:latin typeface="Roboto"/>
                  <a:ea typeface="Roboto"/>
                  <a:cs typeface="Roboto"/>
                  <a:sym typeface="Roboto"/>
                </a:rPr>
                <a:t>Incrément du produit</a:t>
              </a:r>
              <a:endParaRPr lang="en-GB" altLang="fr-FR" sz="2100" dirty="0">
                <a:latin typeface="Roboto" panose="02000000000000000000" pitchFamily="2" charset="0"/>
                <a:ea typeface="Roboto" panose="02000000000000000000" pitchFamily="2" charset="0"/>
                <a:cs typeface="Roboto" panose="02000000000000000000" pitchFamily="2" charset="0"/>
              </a:endParaRPr>
            </a:p>
          </p:txBody>
        </p:sp>
        <p:sp>
          <p:nvSpPr>
            <p:cNvPr id="5" name="Rectangle 23">
              <a:extLst>
                <a:ext uri="{FF2B5EF4-FFF2-40B4-BE49-F238E27FC236}">
                  <a16:creationId xmlns:a16="http://schemas.microsoft.com/office/drawing/2014/main" id="{545B65CF-72EE-4121-C4E6-56147C8DAC9F}"/>
                </a:ext>
              </a:extLst>
            </p:cNvPr>
            <p:cNvSpPr>
              <a:spLocks noChangeArrowheads="1"/>
            </p:cNvSpPr>
            <p:nvPr/>
          </p:nvSpPr>
          <p:spPr bwMode="auto">
            <a:xfrm>
              <a:off x="3520" y="3216"/>
              <a:ext cx="1200" cy="376"/>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8" name="AutoShape 24">
              <a:extLst>
                <a:ext uri="{FF2B5EF4-FFF2-40B4-BE49-F238E27FC236}">
                  <a16:creationId xmlns:a16="http://schemas.microsoft.com/office/drawing/2014/main" id="{E2EA6617-F389-3DD9-997E-8AF729880C6A}"/>
                </a:ext>
              </a:extLst>
            </p:cNvPr>
            <p:cNvSpPr>
              <a:spLocks noChangeArrowheads="1"/>
            </p:cNvSpPr>
            <p:nvPr/>
          </p:nvSpPr>
          <p:spPr bwMode="auto">
            <a:xfrm rot="10800000">
              <a:off x="4646" y="3307"/>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9" name="AutoShape 25">
              <a:extLst>
                <a:ext uri="{FF2B5EF4-FFF2-40B4-BE49-F238E27FC236}">
                  <a16:creationId xmlns:a16="http://schemas.microsoft.com/office/drawing/2014/main" id="{CFBA0985-A70D-E48C-50A3-2387F5010F60}"/>
                </a:ext>
              </a:extLst>
            </p:cNvPr>
            <p:cNvSpPr>
              <a:spLocks noChangeArrowheads="1"/>
            </p:cNvSpPr>
            <p:nvPr/>
          </p:nvSpPr>
          <p:spPr bwMode="auto">
            <a:xfrm>
              <a:off x="3216" y="3216"/>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10" name="Rectangle 26">
              <a:extLst>
                <a:ext uri="{FF2B5EF4-FFF2-40B4-BE49-F238E27FC236}">
                  <a16:creationId xmlns:a16="http://schemas.microsoft.com/office/drawing/2014/main" id="{27B2F41B-7FFC-D744-2C70-CCE95AAF3A50}"/>
                </a:ext>
              </a:extLst>
            </p:cNvPr>
            <p:cNvSpPr>
              <a:spLocks noChangeArrowheads="1"/>
            </p:cNvSpPr>
            <p:nvPr/>
          </p:nvSpPr>
          <p:spPr bwMode="auto">
            <a:xfrm>
              <a:off x="3216" y="3432"/>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1" name="Rectangle 27">
              <a:extLst>
                <a:ext uri="{FF2B5EF4-FFF2-40B4-BE49-F238E27FC236}">
                  <a16:creationId xmlns:a16="http://schemas.microsoft.com/office/drawing/2014/main" id="{7EA0D948-B728-B1C8-A3AC-A490C21229F0}"/>
                </a:ext>
              </a:extLst>
            </p:cNvPr>
            <p:cNvSpPr>
              <a:spLocks noChangeArrowheads="1"/>
            </p:cNvSpPr>
            <p:nvPr/>
          </p:nvSpPr>
          <p:spPr bwMode="auto">
            <a:xfrm>
              <a:off x="4567" y="3216"/>
              <a:ext cx="392" cy="160"/>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2" name="Rectangle 28">
              <a:extLst>
                <a:ext uri="{FF2B5EF4-FFF2-40B4-BE49-F238E27FC236}">
                  <a16:creationId xmlns:a16="http://schemas.microsoft.com/office/drawing/2014/main" id="{1A36F092-FDCC-14B3-56DF-8D67F7771EE1}"/>
                </a:ext>
              </a:extLst>
            </p:cNvPr>
            <p:cNvSpPr>
              <a:spLocks noChangeArrowheads="1"/>
            </p:cNvSpPr>
            <p:nvPr/>
          </p:nvSpPr>
          <p:spPr bwMode="auto">
            <a:xfrm>
              <a:off x="3320" y="3224"/>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Artefacts</a:t>
              </a:r>
            </a:p>
          </p:txBody>
        </p:sp>
      </p:grpSp>
    </p:spTree>
    <p:extLst>
      <p:ext uri="{BB962C8B-B14F-4D97-AF65-F5344CB8AC3E}">
        <p14:creationId xmlns:p14="http://schemas.microsoft.com/office/powerpoint/2010/main" val="3481043017"/>
      </p:ext>
    </p:extLst>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71</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artefacts</a:t>
            </a:r>
          </a:p>
        </p:txBody>
      </p:sp>
      <p:pic>
        <p:nvPicPr>
          <p:cNvPr id="2" name="Picture 2" descr="Scrum Framework | Scrum Roles | Scrum events | Scrum Artifacts">
            <a:extLst>
              <a:ext uri="{FF2B5EF4-FFF2-40B4-BE49-F238E27FC236}">
                <a16:creationId xmlns:a16="http://schemas.microsoft.com/office/drawing/2014/main" id="{B2EF2556-511B-4D96-2048-419F029F8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35" y="960595"/>
            <a:ext cx="11527730" cy="493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63991"/>
      </p:ext>
    </p:extLst>
  </p:cSld>
  <p:clrMapOvr>
    <a:masterClrMapping/>
  </p:clrMapOvr>
  <p:transition spd="slow">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72</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artefacts</a:t>
            </a:r>
          </a:p>
        </p:txBody>
      </p:sp>
      <p:pic>
        <p:nvPicPr>
          <p:cNvPr id="3" name="Picture 2" descr="Product Backlog vs Sprint Backlog in Scrum | DoneTonic">
            <a:extLst>
              <a:ext uri="{FF2B5EF4-FFF2-40B4-BE49-F238E27FC236}">
                <a16:creationId xmlns:a16="http://schemas.microsoft.com/office/drawing/2014/main" id="{0FB07122-0FFC-7523-CD65-F1FDC49C1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567" y="1538618"/>
            <a:ext cx="5222535" cy="4716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20;p57">
            <a:extLst>
              <a:ext uri="{FF2B5EF4-FFF2-40B4-BE49-F238E27FC236}">
                <a16:creationId xmlns:a16="http://schemas.microsoft.com/office/drawing/2014/main" id="{C835D227-DCB9-6F4E-CF61-6A14BB96C192}"/>
              </a:ext>
            </a:extLst>
          </p:cNvPr>
          <p:cNvSpPr txBox="1"/>
          <p:nvPr/>
        </p:nvSpPr>
        <p:spPr>
          <a:xfrm>
            <a:off x="5257799" y="1576137"/>
            <a:ext cx="6874042" cy="451184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fr" sz="2400" b="1" i="0" u="none" strike="noStrike" cap="none" dirty="0">
                <a:solidFill>
                  <a:srgbClr val="000000"/>
                </a:solidFill>
                <a:latin typeface="Roboto"/>
                <a:ea typeface="Roboto"/>
                <a:cs typeface="Roboto"/>
                <a:sym typeface="Roboto"/>
              </a:rPr>
              <a:t>Backlog Produit</a:t>
            </a:r>
            <a:endParaRPr sz="2400" b="1" i="0" u="none" strike="noStrike" cap="none" dirty="0">
              <a:solidFill>
                <a:srgbClr val="000000"/>
              </a:solidFill>
              <a:latin typeface="Roboto"/>
              <a:ea typeface="Roboto"/>
              <a:cs typeface="Roboto"/>
              <a:sym typeface="Roboto"/>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Roboto"/>
              <a:ea typeface="Roboto"/>
              <a:cs typeface="Roboto"/>
              <a:sym typeface="Roboto"/>
            </a:endParaRPr>
          </a:p>
          <a:p>
            <a:pPr marL="285750" marR="0" lvl="0" indent="-285750" algn="just" rtl="0">
              <a:lnSpc>
                <a:spcPct val="100000"/>
              </a:lnSpc>
              <a:spcBef>
                <a:spcPts val="1200"/>
              </a:spcBef>
              <a:spcAft>
                <a:spcPts val="0"/>
              </a:spcAft>
              <a:buClr>
                <a:srgbClr val="000000"/>
              </a:buClr>
              <a:buSzPts val="1800"/>
              <a:buFont typeface="Arial" panose="020B0604020202020204" pitchFamily="34" charset="0"/>
              <a:buChar char="•"/>
            </a:pPr>
            <a:r>
              <a:rPr lang="fr" sz="1800" b="0" i="0" u="none" strike="noStrike" cap="none" dirty="0">
                <a:solidFill>
                  <a:srgbClr val="000000"/>
                </a:solidFill>
                <a:latin typeface="Roboto"/>
                <a:ea typeface="Roboto"/>
                <a:cs typeface="Roboto"/>
                <a:sym typeface="Roboto"/>
              </a:rPr>
              <a:t>Le Backlog Produit est une liste ordonnée de tous les éléments identifiés comme nécessaires au produit. </a:t>
            </a:r>
          </a:p>
          <a:p>
            <a:pPr marL="285750" marR="0" lvl="0" indent="-285750" algn="just" rtl="0">
              <a:lnSpc>
                <a:spcPct val="100000"/>
              </a:lnSpc>
              <a:spcBef>
                <a:spcPts val="1200"/>
              </a:spcBef>
              <a:spcAft>
                <a:spcPts val="0"/>
              </a:spcAft>
              <a:buClr>
                <a:srgbClr val="000000"/>
              </a:buClr>
              <a:buSzPts val="1800"/>
              <a:buFont typeface="Arial" panose="020B0604020202020204" pitchFamily="34" charset="0"/>
              <a:buChar char="•"/>
            </a:pPr>
            <a:r>
              <a:rPr lang="fr" sz="1800" b="0" i="0" u="none" strike="noStrike" cap="none" dirty="0">
                <a:solidFill>
                  <a:srgbClr val="000000"/>
                </a:solidFill>
                <a:latin typeface="Roboto"/>
                <a:ea typeface="Roboto"/>
                <a:cs typeface="Roboto"/>
                <a:sym typeface="Roboto"/>
              </a:rPr>
              <a:t>Il constitue l’unique source d'exigences pour tout changement à apporter au produit. </a:t>
            </a:r>
          </a:p>
          <a:p>
            <a:pPr marL="285750" indent="-285750" algn="just">
              <a:spcBef>
                <a:spcPts val="1200"/>
              </a:spcBef>
              <a:buClr>
                <a:srgbClr val="000000"/>
              </a:buClr>
              <a:buSzPts val="1800"/>
              <a:buFont typeface="Arial" panose="020B0604020202020204" pitchFamily="34" charset="0"/>
              <a:buChar char="•"/>
            </a:pPr>
            <a:r>
              <a:rPr lang="en-GB" altLang="fr-FR" dirty="0">
                <a:solidFill>
                  <a:srgbClr val="000000"/>
                </a:solidFill>
                <a:latin typeface="Roboto"/>
                <a:ea typeface="Roboto"/>
                <a:cs typeface="Roboto"/>
              </a:rPr>
              <a:t>Exprimé de telle façon que chaque élément apporte de la valeur aux utilisateurs ou clients du produit</a:t>
            </a:r>
            <a:endParaRPr lang="fr" dirty="0">
              <a:solidFill>
                <a:srgbClr val="000000"/>
              </a:solidFill>
              <a:latin typeface="Roboto"/>
              <a:ea typeface="Roboto"/>
              <a:cs typeface="Roboto"/>
              <a:sym typeface="Roboto"/>
            </a:endParaRPr>
          </a:p>
          <a:p>
            <a:pPr marL="285750" marR="0" lvl="0" indent="-285750" algn="just" rtl="0">
              <a:lnSpc>
                <a:spcPct val="100000"/>
              </a:lnSpc>
              <a:spcBef>
                <a:spcPts val="1200"/>
              </a:spcBef>
              <a:spcAft>
                <a:spcPts val="0"/>
              </a:spcAft>
              <a:buClr>
                <a:srgbClr val="000000"/>
              </a:buClr>
              <a:buSzPts val="1800"/>
              <a:buFont typeface="Arial" panose="020B0604020202020204" pitchFamily="34" charset="0"/>
              <a:buChar char="•"/>
            </a:pPr>
            <a:r>
              <a:rPr lang="fr" dirty="0">
                <a:solidFill>
                  <a:srgbClr val="000000"/>
                </a:solidFill>
                <a:latin typeface="Roboto"/>
                <a:ea typeface="Roboto"/>
                <a:cs typeface="Roboto"/>
                <a:sym typeface="Roboto"/>
              </a:rPr>
              <a:t>Le Product Owner est responsable </a:t>
            </a:r>
            <a:r>
              <a:rPr lang="fr" sz="1800" b="0" i="0" u="none" strike="noStrike" cap="none" dirty="0">
                <a:solidFill>
                  <a:srgbClr val="000000"/>
                </a:solidFill>
                <a:latin typeface="Roboto"/>
                <a:ea typeface="Roboto"/>
                <a:cs typeface="Roboto"/>
                <a:sym typeface="Roboto"/>
              </a:rPr>
              <a:t>du Backlog produit, y compris son contenu, sa disponibilité et son ordonnancement. </a:t>
            </a:r>
            <a:endParaRPr sz="18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478887161"/>
      </p:ext>
    </p:extLst>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73</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artefacts</a:t>
            </a:r>
          </a:p>
        </p:txBody>
      </p:sp>
      <p:grpSp>
        <p:nvGrpSpPr>
          <p:cNvPr id="739" name="Group 2">
            <a:extLst>
              <a:ext uri="{FF2B5EF4-FFF2-40B4-BE49-F238E27FC236}">
                <a16:creationId xmlns:a16="http://schemas.microsoft.com/office/drawing/2014/main" id="{D9E87CB2-A294-E88F-0232-B7F9A6DEA577}"/>
              </a:ext>
            </a:extLst>
          </p:cNvPr>
          <p:cNvGrpSpPr>
            <a:grpSpLocks/>
          </p:cNvGrpSpPr>
          <p:nvPr/>
        </p:nvGrpSpPr>
        <p:grpSpPr bwMode="auto">
          <a:xfrm>
            <a:off x="2308999" y="1466426"/>
            <a:ext cx="7821589" cy="4878346"/>
            <a:chOff x="403" y="920"/>
            <a:chExt cx="5676" cy="3488"/>
          </a:xfrm>
        </p:grpSpPr>
        <p:sp>
          <p:nvSpPr>
            <p:cNvPr id="740" name="Rectangle 3">
              <a:extLst>
                <a:ext uri="{FF2B5EF4-FFF2-40B4-BE49-F238E27FC236}">
                  <a16:creationId xmlns:a16="http://schemas.microsoft.com/office/drawing/2014/main" id="{CE107C7C-9F9B-C0E1-2CC0-98F3BD452693}"/>
                </a:ext>
              </a:extLst>
            </p:cNvPr>
            <p:cNvSpPr>
              <a:spLocks noChangeArrowheads="1"/>
            </p:cNvSpPr>
            <p:nvPr/>
          </p:nvSpPr>
          <p:spPr bwMode="auto">
            <a:xfrm>
              <a:off x="403" y="920"/>
              <a:ext cx="4260" cy="534"/>
            </a:xfrm>
            <a:prstGeom prst="rect">
              <a:avLst/>
            </a:prstGeom>
            <a:solidFill>
              <a:srgbClr val="3C88DC"/>
            </a:solidFill>
            <a:ln>
              <a:noFill/>
            </a:ln>
            <a:extLst>
              <a:ext uri="{91240B29-F687-4F45-9708-019B960494DF}">
                <a14:hiddenLine xmlns:a14="http://schemas.microsoft.com/office/drawing/2010/main" w="9525">
                  <a:solidFill>
                    <a:srgbClr val="000000"/>
                  </a:solidFill>
                  <a:round/>
                  <a:headEnd/>
                  <a:tailEnd/>
                </a14:hiddenLine>
              </a:ext>
            </a:extLst>
          </p:spPr>
          <p:txBody>
            <a:bodyPr lIns="38160" tIns="97128"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dirty="0">
                  <a:solidFill>
                    <a:srgbClr val="FFFFFF"/>
                  </a:solidFill>
                  <a:latin typeface="Roboto" panose="02000000000000000000" pitchFamily="2" charset="0"/>
                  <a:ea typeface="Roboto" panose="02000000000000000000" pitchFamily="2" charset="0"/>
                  <a:cs typeface="Roboto" panose="02000000000000000000" pitchFamily="2" charset="0"/>
                </a:rPr>
                <a:t>Elément de backlog </a:t>
              </a:r>
            </a:p>
          </p:txBody>
        </p:sp>
        <p:sp>
          <p:nvSpPr>
            <p:cNvPr id="741" name="Rectangle 4">
              <a:extLst>
                <a:ext uri="{FF2B5EF4-FFF2-40B4-BE49-F238E27FC236}">
                  <a16:creationId xmlns:a16="http://schemas.microsoft.com/office/drawing/2014/main" id="{31412C40-E52F-5D3C-16C2-7B92F097CA2B}"/>
                </a:ext>
              </a:extLst>
            </p:cNvPr>
            <p:cNvSpPr>
              <a:spLocks noChangeArrowheads="1"/>
            </p:cNvSpPr>
            <p:nvPr/>
          </p:nvSpPr>
          <p:spPr bwMode="auto">
            <a:xfrm>
              <a:off x="4663" y="920"/>
              <a:ext cx="1415" cy="534"/>
            </a:xfrm>
            <a:prstGeom prst="rect">
              <a:avLst/>
            </a:prstGeom>
            <a:solidFill>
              <a:srgbClr val="3C88DC"/>
            </a:solidFill>
            <a:ln>
              <a:noFill/>
            </a:ln>
            <a:extLst>
              <a:ext uri="{91240B29-F687-4F45-9708-019B960494DF}">
                <a14:hiddenLine xmlns:a14="http://schemas.microsoft.com/office/drawing/2010/main" w="9525">
                  <a:solidFill>
                    <a:srgbClr val="000000"/>
                  </a:solidFill>
                  <a:round/>
                  <a:headEnd/>
                  <a:tailEnd/>
                </a14:hiddenLine>
              </a:ext>
            </a:extLst>
          </p:spPr>
          <p:txBody>
            <a:bodyPr lIns="38160" tIns="90576"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FFFFFF"/>
                  </a:solidFill>
                  <a:latin typeface="Roboto" panose="02000000000000000000" pitchFamily="2" charset="0"/>
                  <a:ea typeface="Roboto" panose="02000000000000000000" pitchFamily="2" charset="0"/>
                  <a:cs typeface="Roboto" panose="02000000000000000000" pitchFamily="2" charset="0"/>
                </a:rPr>
                <a:t>Estimation</a:t>
              </a:r>
            </a:p>
          </p:txBody>
        </p:sp>
        <p:sp>
          <p:nvSpPr>
            <p:cNvPr id="742" name="Rectangle 5">
              <a:extLst>
                <a:ext uri="{FF2B5EF4-FFF2-40B4-BE49-F238E27FC236}">
                  <a16:creationId xmlns:a16="http://schemas.microsoft.com/office/drawing/2014/main" id="{E507C8FB-63C6-F0F7-2053-E6603E6B8733}"/>
                </a:ext>
              </a:extLst>
            </p:cNvPr>
            <p:cNvSpPr>
              <a:spLocks noChangeArrowheads="1"/>
            </p:cNvSpPr>
            <p:nvPr/>
          </p:nvSpPr>
          <p:spPr bwMode="auto">
            <a:xfrm>
              <a:off x="403" y="1454"/>
              <a:ext cx="4260" cy="365"/>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Un invité peut faire une réservation</a:t>
              </a:r>
            </a:p>
          </p:txBody>
        </p:sp>
        <p:sp>
          <p:nvSpPr>
            <p:cNvPr id="743" name="Rectangle 6">
              <a:extLst>
                <a:ext uri="{FF2B5EF4-FFF2-40B4-BE49-F238E27FC236}">
                  <a16:creationId xmlns:a16="http://schemas.microsoft.com/office/drawing/2014/main" id="{73ACE43D-5CBA-A9A0-5A0E-C812C76224F2}"/>
                </a:ext>
              </a:extLst>
            </p:cNvPr>
            <p:cNvSpPr>
              <a:spLocks noChangeArrowheads="1"/>
            </p:cNvSpPr>
            <p:nvPr/>
          </p:nvSpPr>
          <p:spPr bwMode="auto">
            <a:xfrm>
              <a:off x="4663" y="1454"/>
              <a:ext cx="1415" cy="365"/>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3</a:t>
              </a:r>
            </a:p>
          </p:txBody>
        </p:sp>
        <p:sp>
          <p:nvSpPr>
            <p:cNvPr id="744" name="Rectangle 7">
              <a:extLst>
                <a:ext uri="{FF2B5EF4-FFF2-40B4-BE49-F238E27FC236}">
                  <a16:creationId xmlns:a16="http://schemas.microsoft.com/office/drawing/2014/main" id="{1B01D9A4-CA67-2C9D-D4BC-E5D66B9C07C7}"/>
                </a:ext>
              </a:extLst>
            </p:cNvPr>
            <p:cNvSpPr>
              <a:spLocks noChangeArrowheads="1"/>
            </p:cNvSpPr>
            <p:nvPr/>
          </p:nvSpPr>
          <p:spPr bwMode="auto">
            <a:xfrm>
              <a:off x="403" y="1818"/>
              <a:ext cx="4260" cy="365"/>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En tant qu'invité, j'annule une réservation</a:t>
              </a:r>
            </a:p>
          </p:txBody>
        </p:sp>
        <p:sp>
          <p:nvSpPr>
            <p:cNvPr id="745" name="Rectangle 8">
              <a:extLst>
                <a:ext uri="{FF2B5EF4-FFF2-40B4-BE49-F238E27FC236}">
                  <a16:creationId xmlns:a16="http://schemas.microsoft.com/office/drawing/2014/main" id="{F3484BDB-F646-C128-35CA-BCA3774C95CC}"/>
                </a:ext>
              </a:extLst>
            </p:cNvPr>
            <p:cNvSpPr>
              <a:spLocks noChangeArrowheads="1"/>
            </p:cNvSpPr>
            <p:nvPr/>
          </p:nvSpPr>
          <p:spPr bwMode="auto">
            <a:xfrm>
              <a:off x="4663" y="1818"/>
              <a:ext cx="1415" cy="365"/>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5</a:t>
              </a:r>
            </a:p>
          </p:txBody>
        </p:sp>
        <p:sp>
          <p:nvSpPr>
            <p:cNvPr id="746" name="Rectangle 9">
              <a:extLst>
                <a:ext uri="{FF2B5EF4-FFF2-40B4-BE49-F238E27FC236}">
                  <a16:creationId xmlns:a16="http://schemas.microsoft.com/office/drawing/2014/main" id="{67DBBACC-5529-2493-EE49-AC03C9C344E7}"/>
                </a:ext>
              </a:extLst>
            </p:cNvPr>
            <p:cNvSpPr>
              <a:spLocks noChangeArrowheads="1"/>
            </p:cNvSpPr>
            <p:nvPr/>
          </p:nvSpPr>
          <p:spPr bwMode="auto">
            <a:xfrm>
              <a:off x="403" y="2184"/>
              <a:ext cx="4260" cy="59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En tant qu'invité, je change les dates d'une réservation.</a:t>
              </a:r>
            </a:p>
          </p:txBody>
        </p:sp>
        <p:sp>
          <p:nvSpPr>
            <p:cNvPr id="747" name="Rectangle 10">
              <a:extLst>
                <a:ext uri="{FF2B5EF4-FFF2-40B4-BE49-F238E27FC236}">
                  <a16:creationId xmlns:a16="http://schemas.microsoft.com/office/drawing/2014/main" id="{99C092C0-DCCF-79B3-2B86-E333D1E2B879}"/>
                </a:ext>
              </a:extLst>
            </p:cNvPr>
            <p:cNvSpPr>
              <a:spLocks noChangeArrowheads="1"/>
            </p:cNvSpPr>
            <p:nvPr/>
          </p:nvSpPr>
          <p:spPr bwMode="auto">
            <a:xfrm>
              <a:off x="4663" y="2184"/>
              <a:ext cx="1415" cy="59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3</a:t>
              </a:r>
            </a:p>
          </p:txBody>
        </p:sp>
        <p:sp>
          <p:nvSpPr>
            <p:cNvPr id="748" name="Rectangle 11">
              <a:extLst>
                <a:ext uri="{FF2B5EF4-FFF2-40B4-BE49-F238E27FC236}">
                  <a16:creationId xmlns:a16="http://schemas.microsoft.com/office/drawing/2014/main" id="{B3FFF27C-326A-0A5D-4EE4-75752E42E0C9}"/>
                </a:ext>
              </a:extLst>
            </p:cNvPr>
            <p:cNvSpPr>
              <a:spLocks noChangeArrowheads="1"/>
            </p:cNvSpPr>
            <p:nvPr/>
          </p:nvSpPr>
          <p:spPr bwMode="auto">
            <a:xfrm>
              <a:off x="403" y="2779"/>
              <a:ext cx="4260" cy="59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En tant qu'employé de l'hôtel, je produis les rapports de revenu par chambre</a:t>
              </a:r>
            </a:p>
          </p:txBody>
        </p:sp>
        <p:sp>
          <p:nvSpPr>
            <p:cNvPr id="749" name="Rectangle 12">
              <a:extLst>
                <a:ext uri="{FF2B5EF4-FFF2-40B4-BE49-F238E27FC236}">
                  <a16:creationId xmlns:a16="http://schemas.microsoft.com/office/drawing/2014/main" id="{7441DA60-51F1-0F63-8608-0BFA51CEC4F5}"/>
                </a:ext>
              </a:extLst>
            </p:cNvPr>
            <p:cNvSpPr>
              <a:spLocks noChangeArrowheads="1"/>
            </p:cNvSpPr>
            <p:nvPr/>
          </p:nvSpPr>
          <p:spPr bwMode="auto">
            <a:xfrm>
              <a:off x="4663" y="2779"/>
              <a:ext cx="1415" cy="59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8</a:t>
              </a:r>
            </a:p>
          </p:txBody>
        </p:sp>
        <p:sp>
          <p:nvSpPr>
            <p:cNvPr id="750" name="Rectangle 13">
              <a:extLst>
                <a:ext uri="{FF2B5EF4-FFF2-40B4-BE49-F238E27FC236}">
                  <a16:creationId xmlns:a16="http://schemas.microsoft.com/office/drawing/2014/main" id="{8F45612B-3621-0EB6-6F74-B8C615D9FB77}"/>
                </a:ext>
              </a:extLst>
            </p:cNvPr>
            <p:cNvSpPr>
              <a:spLocks noChangeArrowheads="1"/>
            </p:cNvSpPr>
            <p:nvPr/>
          </p:nvSpPr>
          <p:spPr bwMode="auto">
            <a:xfrm>
              <a:off x="403" y="3375"/>
              <a:ext cx="4260" cy="360"/>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Améliorer la gestion des exceptions</a:t>
              </a:r>
            </a:p>
          </p:txBody>
        </p:sp>
        <p:sp>
          <p:nvSpPr>
            <p:cNvPr id="751" name="Rectangle 14">
              <a:extLst>
                <a:ext uri="{FF2B5EF4-FFF2-40B4-BE49-F238E27FC236}">
                  <a16:creationId xmlns:a16="http://schemas.microsoft.com/office/drawing/2014/main" id="{3CA0F636-FFC3-EDFC-6931-357459CB4479}"/>
                </a:ext>
              </a:extLst>
            </p:cNvPr>
            <p:cNvSpPr>
              <a:spLocks noChangeArrowheads="1"/>
            </p:cNvSpPr>
            <p:nvPr/>
          </p:nvSpPr>
          <p:spPr bwMode="auto">
            <a:xfrm>
              <a:off x="4663" y="3375"/>
              <a:ext cx="1415" cy="360"/>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8</a:t>
              </a:r>
            </a:p>
          </p:txBody>
        </p:sp>
        <p:sp>
          <p:nvSpPr>
            <p:cNvPr id="752" name="Rectangle 15">
              <a:extLst>
                <a:ext uri="{FF2B5EF4-FFF2-40B4-BE49-F238E27FC236}">
                  <a16:creationId xmlns:a16="http://schemas.microsoft.com/office/drawing/2014/main" id="{09CDAB54-463A-98B7-8B5A-461FB1AF39A4}"/>
                </a:ext>
              </a:extLst>
            </p:cNvPr>
            <p:cNvSpPr>
              <a:spLocks noChangeArrowheads="1"/>
            </p:cNvSpPr>
            <p:nvPr/>
          </p:nvSpPr>
          <p:spPr bwMode="auto">
            <a:xfrm>
              <a:off x="403" y="3735"/>
              <a:ext cx="4260" cy="33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a:t>
              </a:r>
            </a:p>
          </p:txBody>
        </p:sp>
        <p:sp>
          <p:nvSpPr>
            <p:cNvPr id="753" name="Rectangle 16">
              <a:extLst>
                <a:ext uri="{FF2B5EF4-FFF2-40B4-BE49-F238E27FC236}">
                  <a16:creationId xmlns:a16="http://schemas.microsoft.com/office/drawing/2014/main" id="{DE4B4CAB-1D96-A628-4C63-AE1C60ED26B2}"/>
                </a:ext>
              </a:extLst>
            </p:cNvPr>
            <p:cNvSpPr>
              <a:spLocks noChangeArrowheads="1"/>
            </p:cNvSpPr>
            <p:nvPr/>
          </p:nvSpPr>
          <p:spPr bwMode="auto">
            <a:xfrm>
              <a:off x="4663" y="3735"/>
              <a:ext cx="1415" cy="33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dirty="0">
                  <a:solidFill>
                    <a:srgbClr val="000000"/>
                  </a:solidFill>
                  <a:latin typeface="Roboto" panose="02000000000000000000" pitchFamily="2" charset="0"/>
                  <a:ea typeface="Roboto" panose="02000000000000000000" pitchFamily="2" charset="0"/>
                  <a:cs typeface="Roboto" panose="02000000000000000000" pitchFamily="2" charset="0"/>
                </a:rPr>
                <a:t>30</a:t>
              </a:r>
            </a:p>
          </p:txBody>
        </p:sp>
        <p:sp>
          <p:nvSpPr>
            <p:cNvPr id="754" name="Rectangle 17">
              <a:extLst>
                <a:ext uri="{FF2B5EF4-FFF2-40B4-BE49-F238E27FC236}">
                  <a16:creationId xmlns:a16="http://schemas.microsoft.com/office/drawing/2014/main" id="{BBE3E82A-BC8C-4E3A-F57B-236EB6145348}"/>
                </a:ext>
              </a:extLst>
            </p:cNvPr>
            <p:cNvSpPr>
              <a:spLocks noChangeArrowheads="1"/>
            </p:cNvSpPr>
            <p:nvPr/>
          </p:nvSpPr>
          <p:spPr bwMode="auto">
            <a:xfrm>
              <a:off x="403" y="4071"/>
              <a:ext cx="4260" cy="33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1pPr>
              <a:lvl2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2pPr>
              <a:lvl3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3pPr>
              <a:lvl4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4pPr>
              <a:lvl5pPr eaLnBrk="0" hangingPunc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107950" algn="l"/>
                  <a:tab pos="555625" algn="l"/>
                  <a:tab pos="1004888" algn="l"/>
                  <a:tab pos="1454150" algn="l"/>
                  <a:tab pos="1903413" algn="l"/>
                  <a:tab pos="2352675" algn="l"/>
                  <a:tab pos="2801938" algn="l"/>
                  <a:tab pos="3251200" algn="l"/>
                  <a:tab pos="3700463" algn="l"/>
                  <a:tab pos="4149725" algn="l"/>
                  <a:tab pos="4598988" algn="l"/>
                  <a:tab pos="5048250" algn="l"/>
                  <a:tab pos="5497513" algn="l"/>
                  <a:tab pos="5946775" algn="l"/>
                  <a:tab pos="6396038" algn="l"/>
                  <a:tab pos="6845300" algn="l"/>
                  <a:tab pos="7294563" algn="l"/>
                  <a:tab pos="7743825" algn="l"/>
                  <a:tab pos="8193088" algn="l"/>
                  <a:tab pos="8642350" algn="l"/>
                  <a:tab pos="909161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a:t>
              </a:r>
            </a:p>
          </p:txBody>
        </p:sp>
        <p:sp>
          <p:nvSpPr>
            <p:cNvPr id="755" name="Rectangle 18">
              <a:extLst>
                <a:ext uri="{FF2B5EF4-FFF2-40B4-BE49-F238E27FC236}">
                  <a16:creationId xmlns:a16="http://schemas.microsoft.com/office/drawing/2014/main" id="{E79995C4-2025-4488-5DD7-FD801EA3C59A}"/>
                </a:ext>
              </a:extLst>
            </p:cNvPr>
            <p:cNvSpPr>
              <a:spLocks noChangeArrowheads="1"/>
            </p:cNvSpPr>
            <p:nvPr/>
          </p:nvSpPr>
          <p:spPr bwMode="auto">
            <a:xfrm>
              <a:off x="4663" y="4071"/>
              <a:ext cx="1415" cy="336"/>
            </a:xfrm>
            <a:prstGeom prst="rect">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lIns="38160" tIns="84024" rIns="38160" bIns="3816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000">
                  <a:solidFill>
                    <a:srgbClr val="000000"/>
                  </a:solidFill>
                  <a:latin typeface="Roboto" panose="02000000000000000000" pitchFamily="2" charset="0"/>
                  <a:ea typeface="Roboto" panose="02000000000000000000" pitchFamily="2" charset="0"/>
                  <a:cs typeface="Roboto" panose="02000000000000000000" pitchFamily="2" charset="0"/>
                </a:rPr>
                <a:t>50</a:t>
              </a:r>
            </a:p>
          </p:txBody>
        </p:sp>
        <p:sp>
          <p:nvSpPr>
            <p:cNvPr id="756" name="Line 19">
              <a:extLst>
                <a:ext uri="{FF2B5EF4-FFF2-40B4-BE49-F238E27FC236}">
                  <a16:creationId xmlns:a16="http://schemas.microsoft.com/office/drawing/2014/main" id="{7B0FA33B-C5DD-5C77-F936-C78F6057514E}"/>
                </a:ext>
              </a:extLst>
            </p:cNvPr>
            <p:cNvSpPr>
              <a:spLocks noChangeShapeType="1"/>
            </p:cNvSpPr>
            <p:nvPr/>
          </p:nvSpPr>
          <p:spPr bwMode="auto">
            <a:xfrm>
              <a:off x="4663" y="2184"/>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57" name="Line 20">
              <a:extLst>
                <a:ext uri="{FF2B5EF4-FFF2-40B4-BE49-F238E27FC236}">
                  <a16:creationId xmlns:a16="http://schemas.microsoft.com/office/drawing/2014/main" id="{97E5DEDB-7D00-D7A2-BF30-53BE9FB5A376}"/>
                </a:ext>
              </a:extLst>
            </p:cNvPr>
            <p:cNvSpPr>
              <a:spLocks noChangeShapeType="1"/>
            </p:cNvSpPr>
            <p:nvPr/>
          </p:nvSpPr>
          <p:spPr bwMode="auto">
            <a:xfrm>
              <a:off x="4663" y="2779"/>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58" name="Line 21">
              <a:extLst>
                <a:ext uri="{FF2B5EF4-FFF2-40B4-BE49-F238E27FC236}">
                  <a16:creationId xmlns:a16="http://schemas.microsoft.com/office/drawing/2014/main" id="{74637EAE-58F4-6607-93DB-B0E0C73721C2}"/>
                </a:ext>
              </a:extLst>
            </p:cNvPr>
            <p:cNvSpPr>
              <a:spLocks noChangeShapeType="1"/>
            </p:cNvSpPr>
            <p:nvPr/>
          </p:nvSpPr>
          <p:spPr bwMode="auto">
            <a:xfrm>
              <a:off x="403" y="3375"/>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59" name="Line 22">
              <a:extLst>
                <a:ext uri="{FF2B5EF4-FFF2-40B4-BE49-F238E27FC236}">
                  <a16:creationId xmlns:a16="http://schemas.microsoft.com/office/drawing/2014/main" id="{53FF8040-E871-5342-32FE-146C80668E83}"/>
                </a:ext>
              </a:extLst>
            </p:cNvPr>
            <p:cNvSpPr>
              <a:spLocks noChangeShapeType="1"/>
            </p:cNvSpPr>
            <p:nvPr/>
          </p:nvSpPr>
          <p:spPr bwMode="auto">
            <a:xfrm>
              <a:off x="4663" y="3375"/>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0" name="Line 23">
              <a:extLst>
                <a:ext uri="{FF2B5EF4-FFF2-40B4-BE49-F238E27FC236}">
                  <a16:creationId xmlns:a16="http://schemas.microsoft.com/office/drawing/2014/main" id="{2FFEE549-AD52-2A8B-7C1E-3B28B4B7B19C}"/>
                </a:ext>
              </a:extLst>
            </p:cNvPr>
            <p:cNvSpPr>
              <a:spLocks noChangeShapeType="1"/>
            </p:cNvSpPr>
            <p:nvPr/>
          </p:nvSpPr>
          <p:spPr bwMode="auto">
            <a:xfrm>
              <a:off x="4663" y="920"/>
              <a:ext cx="1" cy="534"/>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1" name="Line 24">
              <a:extLst>
                <a:ext uri="{FF2B5EF4-FFF2-40B4-BE49-F238E27FC236}">
                  <a16:creationId xmlns:a16="http://schemas.microsoft.com/office/drawing/2014/main" id="{3F2CE2C8-1DD7-EE20-9B4C-05818EBD9EE2}"/>
                </a:ext>
              </a:extLst>
            </p:cNvPr>
            <p:cNvSpPr>
              <a:spLocks noChangeShapeType="1"/>
            </p:cNvSpPr>
            <p:nvPr/>
          </p:nvSpPr>
          <p:spPr bwMode="auto">
            <a:xfrm>
              <a:off x="4663" y="1454"/>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2" name="Line 25">
              <a:extLst>
                <a:ext uri="{FF2B5EF4-FFF2-40B4-BE49-F238E27FC236}">
                  <a16:creationId xmlns:a16="http://schemas.microsoft.com/office/drawing/2014/main" id="{E5EB7921-F9F8-19B3-DDFD-FEED3104CF1E}"/>
                </a:ext>
              </a:extLst>
            </p:cNvPr>
            <p:cNvSpPr>
              <a:spLocks noChangeShapeType="1"/>
            </p:cNvSpPr>
            <p:nvPr/>
          </p:nvSpPr>
          <p:spPr bwMode="auto">
            <a:xfrm>
              <a:off x="4663" y="1818"/>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3" name="Line 26">
              <a:extLst>
                <a:ext uri="{FF2B5EF4-FFF2-40B4-BE49-F238E27FC236}">
                  <a16:creationId xmlns:a16="http://schemas.microsoft.com/office/drawing/2014/main" id="{E5C0B541-4CD6-161A-8FCE-1B63817B2B8F}"/>
                </a:ext>
              </a:extLst>
            </p:cNvPr>
            <p:cNvSpPr>
              <a:spLocks noChangeShapeType="1"/>
            </p:cNvSpPr>
            <p:nvPr/>
          </p:nvSpPr>
          <p:spPr bwMode="auto">
            <a:xfrm>
              <a:off x="4663" y="2184"/>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4" name="Line 27">
              <a:extLst>
                <a:ext uri="{FF2B5EF4-FFF2-40B4-BE49-F238E27FC236}">
                  <a16:creationId xmlns:a16="http://schemas.microsoft.com/office/drawing/2014/main" id="{47B7FA5B-AE11-8400-2E9B-51FE801B914C}"/>
                </a:ext>
              </a:extLst>
            </p:cNvPr>
            <p:cNvSpPr>
              <a:spLocks noChangeShapeType="1"/>
            </p:cNvSpPr>
            <p:nvPr/>
          </p:nvSpPr>
          <p:spPr bwMode="auto">
            <a:xfrm>
              <a:off x="4663" y="2779"/>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5" name="Line 28">
              <a:extLst>
                <a:ext uri="{FF2B5EF4-FFF2-40B4-BE49-F238E27FC236}">
                  <a16:creationId xmlns:a16="http://schemas.microsoft.com/office/drawing/2014/main" id="{ECA8A7FC-C619-B57A-3AA6-C869FFBA8AFE}"/>
                </a:ext>
              </a:extLst>
            </p:cNvPr>
            <p:cNvSpPr>
              <a:spLocks noChangeShapeType="1"/>
            </p:cNvSpPr>
            <p:nvPr/>
          </p:nvSpPr>
          <p:spPr bwMode="auto">
            <a:xfrm>
              <a:off x="4663" y="3375"/>
              <a:ext cx="1" cy="36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6" name="Line 29">
              <a:extLst>
                <a:ext uri="{FF2B5EF4-FFF2-40B4-BE49-F238E27FC236}">
                  <a16:creationId xmlns:a16="http://schemas.microsoft.com/office/drawing/2014/main" id="{C8775306-D2EE-EE45-1D88-9CB9412ADA8B}"/>
                </a:ext>
              </a:extLst>
            </p:cNvPr>
            <p:cNvSpPr>
              <a:spLocks noChangeShapeType="1"/>
            </p:cNvSpPr>
            <p:nvPr/>
          </p:nvSpPr>
          <p:spPr bwMode="auto">
            <a:xfrm>
              <a:off x="4663" y="3735"/>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7" name="Line 30">
              <a:extLst>
                <a:ext uri="{FF2B5EF4-FFF2-40B4-BE49-F238E27FC236}">
                  <a16:creationId xmlns:a16="http://schemas.microsoft.com/office/drawing/2014/main" id="{893D1B7B-2077-35F9-59D4-8F256D5A6A0B}"/>
                </a:ext>
              </a:extLst>
            </p:cNvPr>
            <p:cNvSpPr>
              <a:spLocks noChangeShapeType="1"/>
            </p:cNvSpPr>
            <p:nvPr/>
          </p:nvSpPr>
          <p:spPr bwMode="auto">
            <a:xfrm>
              <a:off x="4663" y="4071"/>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8" name="Line 31">
              <a:extLst>
                <a:ext uri="{FF2B5EF4-FFF2-40B4-BE49-F238E27FC236}">
                  <a16:creationId xmlns:a16="http://schemas.microsoft.com/office/drawing/2014/main" id="{A03F1B3A-B563-49DC-019F-6B7591D7BFBE}"/>
                </a:ext>
              </a:extLst>
            </p:cNvPr>
            <p:cNvSpPr>
              <a:spLocks noChangeShapeType="1"/>
            </p:cNvSpPr>
            <p:nvPr/>
          </p:nvSpPr>
          <p:spPr bwMode="auto">
            <a:xfrm>
              <a:off x="403" y="3735"/>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69" name="Line 32">
              <a:extLst>
                <a:ext uri="{FF2B5EF4-FFF2-40B4-BE49-F238E27FC236}">
                  <a16:creationId xmlns:a16="http://schemas.microsoft.com/office/drawing/2014/main" id="{6BBDD54A-059A-C41F-53ED-408B989FA766}"/>
                </a:ext>
              </a:extLst>
            </p:cNvPr>
            <p:cNvSpPr>
              <a:spLocks noChangeShapeType="1"/>
            </p:cNvSpPr>
            <p:nvPr/>
          </p:nvSpPr>
          <p:spPr bwMode="auto">
            <a:xfrm>
              <a:off x="4663" y="3735"/>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0" name="Line 33">
              <a:extLst>
                <a:ext uri="{FF2B5EF4-FFF2-40B4-BE49-F238E27FC236}">
                  <a16:creationId xmlns:a16="http://schemas.microsoft.com/office/drawing/2014/main" id="{5887CFC4-31F7-354F-757A-7D15857CBB94}"/>
                </a:ext>
              </a:extLst>
            </p:cNvPr>
            <p:cNvSpPr>
              <a:spLocks noChangeShapeType="1"/>
            </p:cNvSpPr>
            <p:nvPr/>
          </p:nvSpPr>
          <p:spPr bwMode="auto">
            <a:xfrm>
              <a:off x="403" y="4071"/>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1" name="Line 34">
              <a:extLst>
                <a:ext uri="{FF2B5EF4-FFF2-40B4-BE49-F238E27FC236}">
                  <a16:creationId xmlns:a16="http://schemas.microsoft.com/office/drawing/2014/main" id="{67CD82DA-390B-A742-8086-5508EF2747E6}"/>
                </a:ext>
              </a:extLst>
            </p:cNvPr>
            <p:cNvSpPr>
              <a:spLocks noChangeShapeType="1"/>
            </p:cNvSpPr>
            <p:nvPr/>
          </p:nvSpPr>
          <p:spPr bwMode="auto">
            <a:xfrm>
              <a:off x="4663" y="4071"/>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2" name="Line 35">
              <a:extLst>
                <a:ext uri="{FF2B5EF4-FFF2-40B4-BE49-F238E27FC236}">
                  <a16:creationId xmlns:a16="http://schemas.microsoft.com/office/drawing/2014/main" id="{B3BF1A60-541A-90D2-782A-BE629562C958}"/>
                </a:ext>
              </a:extLst>
            </p:cNvPr>
            <p:cNvSpPr>
              <a:spLocks noChangeShapeType="1"/>
            </p:cNvSpPr>
            <p:nvPr/>
          </p:nvSpPr>
          <p:spPr bwMode="auto">
            <a:xfrm>
              <a:off x="403" y="1454"/>
              <a:ext cx="4260" cy="1"/>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3" name="Line 36">
              <a:extLst>
                <a:ext uri="{FF2B5EF4-FFF2-40B4-BE49-F238E27FC236}">
                  <a16:creationId xmlns:a16="http://schemas.microsoft.com/office/drawing/2014/main" id="{F65A3676-FC41-56FB-327F-93EF357A0D5E}"/>
                </a:ext>
              </a:extLst>
            </p:cNvPr>
            <p:cNvSpPr>
              <a:spLocks noChangeShapeType="1"/>
            </p:cNvSpPr>
            <p:nvPr/>
          </p:nvSpPr>
          <p:spPr bwMode="auto">
            <a:xfrm>
              <a:off x="4663" y="1454"/>
              <a:ext cx="1415" cy="1"/>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4" name="Line 37">
              <a:extLst>
                <a:ext uri="{FF2B5EF4-FFF2-40B4-BE49-F238E27FC236}">
                  <a16:creationId xmlns:a16="http://schemas.microsoft.com/office/drawing/2014/main" id="{912E245F-FD35-13BA-2FAE-87C62C4199FD}"/>
                </a:ext>
              </a:extLst>
            </p:cNvPr>
            <p:cNvSpPr>
              <a:spLocks noChangeShapeType="1"/>
            </p:cNvSpPr>
            <p:nvPr/>
          </p:nvSpPr>
          <p:spPr bwMode="auto">
            <a:xfrm>
              <a:off x="403" y="1818"/>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5" name="Line 38">
              <a:extLst>
                <a:ext uri="{FF2B5EF4-FFF2-40B4-BE49-F238E27FC236}">
                  <a16:creationId xmlns:a16="http://schemas.microsoft.com/office/drawing/2014/main" id="{1B37AF4C-6756-BFE8-8CFE-35344CD742DA}"/>
                </a:ext>
              </a:extLst>
            </p:cNvPr>
            <p:cNvSpPr>
              <a:spLocks noChangeShapeType="1"/>
            </p:cNvSpPr>
            <p:nvPr/>
          </p:nvSpPr>
          <p:spPr bwMode="auto">
            <a:xfrm>
              <a:off x="4663" y="1818"/>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6" name="Line 39">
              <a:extLst>
                <a:ext uri="{FF2B5EF4-FFF2-40B4-BE49-F238E27FC236}">
                  <a16:creationId xmlns:a16="http://schemas.microsoft.com/office/drawing/2014/main" id="{1B3B100E-B71E-57D8-F4EC-CF19E3F5F75A}"/>
                </a:ext>
              </a:extLst>
            </p:cNvPr>
            <p:cNvSpPr>
              <a:spLocks noChangeShapeType="1"/>
            </p:cNvSpPr>
            <p:nvPr/>
          </p:nvSpPr>
          <p:spPr bwMode="auto">
            <a:xfrm>
              <a:off x="403" y="2184"/>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7" name="Line 40">
              <a:extLst>
                <a:ext uri="{FF2B5EF4-FFF2-40B4-BE49-F238E27FC236}">
                  <a16:creationId xmlns:a16="http://schemas.microsoft.com/office/drawing/2014/main" id="{4EBB7B11-E9BB-C96F-D25C-944928C17FA4}"/>
                </a:ext>
              </a:extLst>
            </p:cNvPr>
            <p:cNvSpPr>
              <a:spLocks noChangeShapeType="1"/>
            </p:cNvSpPr>
            <p:nvPr/>
          </p:nvSpPr>
          <p:spPr bwMode="auto">
            <a:xfrm>
              <a:off x="403" y="2779"/>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8" name="Line 41">
              <a:extLst>
                <a:ext uri="{FF2B5EF4-FFF2-40B4-BE49-F238E27FC236}">
                  <a16:creationId xmlns:a16="http://schemas.microsoft.com/office/drawing/2014/main" id="{27D005F9-F2BA-EDFC-C8FC-E285FCE7B0B4}"/>
                </a:ext>
              </a:extLst>
            </p:cNvPr>
            <p:cNvSpPr>
              <a:spLocks noChangeShapeType="1"/>
            </p:cNvSpPr>
            <p:nvPr/>
          </p:nvSpPr>
          <p:spPr bwMode="auto">
            <a:xfrm>
              <a:off x="6078" y="4071"/>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79" name="Line 42">
              <a:extLst>
                <a:ext uri="{FF2B5EF4-FFF2-40B4-BE49-F238E27FC236}">
                  <a16:creationId xmlns:a16="http://schemas.microsoft.com/office/drawing/2014/main" id="{B2457E90-31C3-ADF3-5D22-5A8ED84A8FFB}"/>
                </a:ext>
              </a:extLst>
            </p:cNvPr>
            <p:cNvSpPr>
              <a:spLocks noChangeShapeType="1"/>
            </p:cNvSpPr>
            <p:nvPr/>
          </p:nvSpPr>
          <p:spPr bwMode="auto">
            <a:xfrm>
              <a:off x="4663" y="920"/>
              <a:ext cx="1415" cy="1"/>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0" name="Line 43">
              <a:extLst>
                <a:ext uri="{FF2B5EF4-FFF2-40B4-BE49-F238E27FC236}">
                  <a16:creationId xmlns:a16="http://schemas.microsoft.com/office/drawing/2014/main" id="{D3EED42D-B693-2305-4B8D-8E83C31368F8}"/>
                </a:ext>
              </a:extLst>
            </p:cNvPr>
            <p:cNvSpPr>
              <a:spLocks noChangeShapeType="1"/>
            </p:cNvSpPr>
            <p:nvPr/>
          </p:nvSpPr>
          <p:spPr bwMode="auto">
            <a:xfrm>
              <a:off x="403" y="4407"/>
              <a:ext cx="4260"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1" name="Line 44">
              <a:extLst>
                <a:ext uri="{FF2B5EF4-FFF2-40B4-BE49-F238E27FC236}">
                  <a16:creationId xmlns:a16="http://schemas.microsoft.com/office/drawing/2014/main" id="{0DA3AA06-8C48-87D4-4391-C76B7F7A5133}"/>
                </a:ext>
              </a:extLst>
            </p:cNvPr>
            <p:cNvSpPr>
              <a:spLocks noChangeShapeType="1"/>
            </p:cNvSpPr>
            <p:nvPr/>
          </p:nvSpPr>
          <p:spPr bwMode="auto">
            <a:xfrm>
              <a:off x="4663" y="4407"/>
              <a:ext cx="1415" cy="1"/>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2" name="Line 45">
              <a:extLst>
                <a:ext uri="{FF2B5EF4-FFF2-40B4-BE49-F238E27FC236}">
                  <a16:creationId xmlns:a16="http://schemas.microsoft.com/office/drawing/2014/main" id="{784CFFEE-356C-6A40-8294-A2BA8A715575}"/>
                </a:ext>
              </a:extLst>
            </p:cNvPr>
            <p:cNvSpPr>
              <a:spLocks noChangeShapeType="1"/>
            </p:cNvSpPr>
            <p:nvPr/>
          </p:nvSpPr>
          <p:spPr bwMode="auto">
            <a:xfrm>
              <a:off x="403" y="920"/>
              <a:ext cx="1" cy="534"/>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3" name="Line 46">
              <a:extLst>
                <a:ext uri="{FF2B5EF4-FFF2-40B4-BE49-F238E27FC236}">
                  <a16:creationId xmlns:a16="http://schemas.microsoft.com/office/drawing/2014/main" id="{F5A47529-D1B5-1F16-087A-034EBA096FD0}"/>
                </a:ext>
              </a:extLst>
            </p:cNvPr>
            <p:cNvSpPr>
              <a:spLocks noChangeShapeType="1"/>
            </p:cNvSpPr>
            <p:nvPr/>
          </p:nvSpPr>
          <p:spPr bwMode="auto">
            <a:xfrm>
              <a:off x="403" y="1454"/>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4" name="Line 47">
              <a:extLst>
                <a:ext uri="{FF2B5EF4-FFF2-40B4-BE49-F238E27FC236}">
                  <a16:creationId xmlns:a16="http://schemas.microsoft.com/office/drawing/2014/main" id="{DAE96C38-01AF-5BBA-2EA1-36ABFB6A4121}"/>
                </a:ext>
              </a:extLst>
            </p:cNvPr>
            <p:cNvSpPr>
              <a:spLocks noChangeShapeType="1"/>
            </p:cNvSpPr>
            <p:nvPr/>
          </p:nvSpPr>
          <p:spPr bwMode="auto">
            <a:xfrm>
              <a:off x="403" y="1818"/>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5" name="Line 48">
              <a:extLst>
                <a:ext uri="{FF2B5EF4-FFF2-40B4-BE49-F238E27FC236}">
                  <a16:creationId xmlns:a16="http://schemas.microsoft.com/office/drawing/2014/main" id="{1E07DE09-AF6E-DE65-A4B7-C4B8323E0EE4}"/>
                </a:ext>
              </a:extLst>
            </p:cNvPr>
            <p:cNvSpPr>
              <a:spLocks noChangeShapeType="1"/>
            </p:cNvSpPr>
            <p:nvPr/>
          </p:nvSpPr>
          <p:spPr bwMode="auto">
            <a:xfrm>
              <a:off x="403" y="2184"/>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6" name="Line 49">
              <a:extLst>
                <a:ext uri="{FF2B5EF4-FFF2-40B4-BE49-F238E27FC236}">
                  <a16:creationId xmlns:a16="http://schemas.microsoft.com/office/drawing/2014/main" id="{47B3077C-C14A-1C14-7D09-42A64D01DCA7}"/>
                </a:ext>
              </a:extLst>
            </p:cNvPr>
            <p:cNvSpPr>
              <a:spLocks noChangeShapeType="1"/>
            </p:cNvSpPr>
            <p:nvPr/>
          </p:nvSpPr>
          <p:spPr bwMode="auto">
            <a:xfrm>
              <a:off x="403" y="2779"/>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7" name="Line 50">
              <a:extLst>
                <a:ext uri="{FF2B5EF4-FFF2-40B4-BE49-F238E27FC236}">
                  <a16:creationId xmlns:a16="http://schemas.microsoft.com/office/drawing/2014/main" id="{E83FEB48-DD89-CAE6-8C5B-AFD9C4F35CD0}"/>
                </a:ext>
              </a:extLst>
            </p:cNvPr>
            <p:cNvSpPr>
              <a:spLocks noChangeShapeType="1"/>
            </p:cNvSpPr>
            <p:nvPr/>
          </p:nvSpPr>
          <p:spPr bwMode="auto">
            <a:xfrm>
              <a:off x="403" y="3375"/>
              <a:ext cx="1" cy="36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8" name="Line 51">
              <a:extLst>
                <a:ext uri="{FF2B5EF4-FFF2-40B4-BE49-F238E27FC236}">
                  <a16:creationId xmlns:a16="http://schemas.microsoft.com/office/drawing/2014/main" id="{8276E8CA-8DA6-7FDB-6A28-51587ABC4A6D}"/>
                </a:ext>
              </a:extLst>
            </p:cNvPr>
            <p:cNvSpPr>
              <a:spLocks noChangeShapeType="1"/>
            </p:cNvSpPr>
            <p:nvPr/>
          </p:nvSpPr>
          <p:spPr bwMode="auto">
            <a:xfrm>
              <a:off x="403" y="3735"/>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89" name="Line 52">
              <a:extLst>
                <a:ext uri="{FF2B5EF4-FFF2-40B4-BE49-F238E27FC236}">
                  <a16:creationId xmlns:a16="http://schemas.microsoft.com/office/drawing/2014/main" id="{E08F80C4-B14C-E287-5E34-ABF3BC869BE8}"/>
                </a:ext>
              </a:extLst>
            </p:cNvPr>
            <p:cNvSpPr>
              <a:spLocks noChangeShapeType="1"/>
            </p:cNvSpPr>
            <p:nvPr/>
          </p:nvSpPr>
          <p:spPr bwMode="auto">
            <a:xfrm>
              <a:off x="403" y="4071"/>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0" name="Line 53">
              <a:extLst>
                <a:ext uri="{FF2B5EF4-FFF2-40B4-BE49-F238E27FC236}">
                  <a16:creationId xmlns:a16="http://schemas.microsoft.com/office/drawing/2014/main" id="{8358D8BF-FBDA-CC86-C2B6-36B6C10F945F}"/>
                </a:ext>
              </a:extLst>
            </p:cNvPr>
            <p:cNvSpPr>
              <a:spLocks noChangeShapeType="1"/>
            </p:cNvSpPr>
            <p:nvPr/>
          </p:nvSpPr>
          <p:spPr bwMode="auto">
            <a:xfrm>
              <a:off x="6078" y="920"/>
              <a:ext cx="1" cy="534"/>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1" name="Line 54">
              <a:extLst>
                <a:ext uri="{FF2B5EF4-FFF2-40B4-BE49-F238E27FC236}">
                  <a16:creationId xmlns:a16="http://schemas.microsoft.com/office/drawing/2014/main" id="{5D24C89B-BD05-FC5E-7457-94178CCD2D6C}"/>
                </a:ext>
              </a:extLst>
            </p:cNvPr>
            <p:cNvSpPr>
              <a:spLocks noChangeShapeType="1"/>
            </p:cNvSpPr>
            <p:nvPr/>
          </p:nvSpPr>
          <p:spPr bwMode="auto">
            <a:xfrm>
              <a:off x="6078" y="1454"/>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2" name="Line 55">
              <a:extLst>
                <a:ext uri="{FF2B5EF4-FFF2-40B4-BE49-F238E27FC236}">
                  <a16:creationId xmlns:a16="http://schemas.microsoft.com/office/drawing/2014/main" id="{48F1B6C1-1D44-DBE4-7598-427E0BFC2F62}"/>
                </a:ext>
              </a:extLst>
            </p:cNvPr>
            <p:cNvSpPr>
              <a:spLocks noChangeShapeType="1"/>
            </p:cNvSpPr>
            <p:nvPr/>
          </p:nvSpPr>
          <p:spPr bwMode="auto">
            <a:xfrm>
              <a:off x="6078" y="1818"/>
              <a:ext cx="1" cy="36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3" name="Line 56">
              <a:extLst>
                <a:ext uri="{FF2B5EF4-FFF2-40B4-BE49-F238E27FC236}">
                  <a16:creationId xmlns:a16="http://schemas.microsoft.com/office/drawing/2014/main" id="{D47EB63B-BCD1-6AAE-839C-E2437781E7F4}"/>
                </a:ext>
              </a:extLst>
            </p:cNvPr>
            <p:cNvSpPr>
              <a:spLocks noChangeShapeType="1"/>
            </p:cNvSpPr>
            <p:nvPr/>
          </p:nvSpPr>
          <p:spPr bwMode="auto">
            <a:xfrm>
              <a:off x="6078" y="2184"/>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4" name="Line 57">
              <a:extLst>
                <a:ext uri="{FF2B5EF4-FFF2-40B4-BE49-F238E27FC236}">
                  <a16:creationId xmlns:a16="http://schemas.microsoft.com/office/drawing/2014/main" id="{7F80878A-BF4A-46B6-AB65-821F18280CA3}"/>
                </a:ext>
              </a:extLst>
            </p:cNvPr>
            <p:cNvSpPr>
              <a:spLocks noChangeShapeType="1"/>
            </p:cNvSpPr>
            <p:nvPr/>
          </p:nvSpPr>
          <p:spPr bwMode="auto">
            <a:xfrm>
              <a:off x="6078" y="2779"/>
              <a:ext cx="1" cy="59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5" name="Line 58">
              <a:extLst>
                <a:ext uri="{FF2B5EF4-FFF2-40B4-BE49-F238E27FC236}">
                  <a16:creationId xmlns:a16="http://schemas.microsoft.com/office/drawing/2014/main" id="{CF417CC3-78A9-51CC-1048-0661B2614F65}"/>
                </a:ext>
              </a:extLst>
            </p:cNvPr>
            <p:cNvSpPr>
              <a:spLocks noChangeShapeType="1"/>
            </p:cNvSpPr>
            <p:nvPr/>
          </p:nvSpPr>
          <p:spPr bwMode="auto">
            <a:xfrm>
              <a:off x="6078" y="3375"/>
              <a:ext cx="1" cy="36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6" name="Line 59">
              <a:extLst>
                <a:ext uri="{FF2B5EF4-FFF2-40B4-BE49-F238E27FC236}">
                  <a16:creationId xmlns:a16="http://schemas.microsoft.com/office/drawing/2014/main" id="{776594A3-127D-CCA9-341B-985539D315C4}"/>
                </a:ext>
              </a:extLst>
            </p:cNvPr>
            <p:cNvSpPr>
              <a:spLocks noChangeShapeType="1"/>
            </p:cNvSpPr>
            <p:nvPr/>
          </p:nvSpPr>
          <p:spPr bwMode="auto">
            <a:xfrm>
              <a:off x="6078" y="3735"/>
              <a:ext cx="1" cy="336"/>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sp>
          <p:nvSpPr>
            <p:cNvPr id="797" name="Line 60">
              <a:extLst>
                <a:ext uri="{FF2B5EF4-FFF2-40B4-BE49-F238E27FC236}">
                  <a16:creationId xmlns:a16="http://schemas.microsoft.com/office/drawing/2014/main" id="{4E4940D3-E8C0-3447-7623-6EF8E57BB20F}"/>
                </a:ext>
              </a:extLst>
            </p:cNvPr>
            <p:cNvSpPr>
              <a:spLocks noChangeShapeType="1"/>
            </p:cNvSpPr>
            <p:nvPr/>
          </p:nvSpPr>
          <p:spPr bwMode="auto">
            <a:xfrm>
              <a:off x="403" y="920"/>
              <a:ext cx="4260" cy="1"/>
            </a:xfrm>
            <a:prstGeom prst="line">
              <a:avLst/>
            </a:prstGeom>
            <a:noFill/>
            <a:ln w="25560">
              <a:solidFill>
                <a:srgbClr val="003C83"/>
              </a:solidFill>
              <a:miter lim="800000"/>
              <a:headEnd/>
              <a:tailEnd/>
            </a:ln>
            <a:extLst>
              <a:ext uri="{909E8E84-426E-40DD-AFC4-6F175D3DCCD1}">
                <a14:hiddenFill xmlns:a14="http://schemas.microsoft.com/office/drawing/2010/main">
                  <a:noFill/>
                </a14:hiddenFill>
              </a:ext>
            </a:extLst>
          </p:spPr>
          <p:txBody>
            <a:bodyPr/>
            <a:lstStyle/>
            <a:p>
              <a:endParaRPr lang="fr-FR" sz="2000">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3082015435"/>
      </p:ext>
    </p:extLst>
  </p:cSld>
  <p:clrMapOvr>
    <a:masterClrMapping/>
  </p:clrMapOvr>
  <p:transition spd="slow">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74</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artefacts</a:t>
            </a:r>
          </a:p>
        </p:txBody>
      </p:sp>
      <p:sp>
        <p:nvSpPr>
          <p:cNvPr id="4" name="Google Shape;720;p57">
            <a:extLst>
              <a:ext uri="{FF2B5EF4-FFF2-40B4-BE49-F238E27FC236}">
                <a16:creationId xmlns:a16="http://schemas.microsoft.com/office/drawing/2014/main" id="{C835D227-DCB9-6F4E-CF61-6A14BB96C192}"/>
              </a:ext>
            </a:extLst>
          </p:cNvPr>
          <p:cNvSpPr txBox="1"/>
          <p:nvPr/>
        </p:nvSpPr>
        <p:spPr>
          <a:xfrm>
            <a:off x="4331367" y="1371227"/>
            <a:ext cx="7860633" cy="4728784"/>
          </a:xfrm>
          <a:prstGeom prst="rect">
            <a:avLst/>
          </a:prstGeom>
          <a:noFill/>
          <a:ln>
            <a:noFill/>
          </a:ln>
        </p:spPr>
        <p:txBody>
          <a:bodyPr spcFirstLastPara="1" wrap="square" lIns="91425" tIns="91425" rIns="91425" bIns="91425" anchor="t" anchorCtr="0">
            <a:noAutofit/>
          </a:bodyPr>
          <a:lstStyle/>
          <a:p>
            <a:pPr algn="just">
              <a:buClr>
                <a:srgbClr val="000000"/>
              </a:buClr>
              <a:buSzPts val="2400"/>
            </a:pPr>
            <a:r>
              <a:rPr lang="fr-FR" sz="2400" b="1" dirty="0">
                <a:solidFill>
                  <a:srgbClr val="000000"/>
                </a:solidFill>
                <a:latin typeface="Roboto"/>
                <a:ea typeface="Roboto"/>
                <a:cs typeface="Roboto"/>
                <a:sym typeface="Roboto"/>
              </a:rPr>
              <a:t>   Backlog Sprint </a:t>
            </a:r>
          </a:p>
          <a:p>
            <a:pPr algn="just">
              <a:buClr>
                <a:srgbClr val="000000"/>
              </a:buClr>
              <a:buSzPts val="2400"/>
            </a:pPr>
            <a:endParaRPr lang="fr-FR" sz="2400" b="0" i="0" u="none" strike="noStrike" cap="none" dirty="0">
              <a:solidFill>
                <a:srgbClr val="000000"/>
              </a:solidFill>
              <a:latin typeface="Roboto"/>
              <a:ea typeface="Roboto"/>
              <a:cs typeface="Roboto"/>
              <a:sym typeface="Roboto"/>
            </a:endParaRP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Le Backlog Sprint est l’ensemble des éléments sélectionnés pour le Sprint plus un plan pour livrer l’incrément du produit et réaliser l’objectif du Sprint. </a:t>
            </a: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Le Backlog Sprint est une prévision faite par l’équipe de développement concernant les fonctionnalités à intégrer dans le prochain incrément et le travail nécessaire pour les livrer dans un incrément « Fini ».</a:t>
            </a: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Le Backlog Sprint rend visible tout le travail que l'équipe de développement identifié comme nécessaire pour atteindre l'objectif du Sprint.</a:t>
            </a:r>
          </a:p>
        </p:txBody>
      </p:sp>
      <p:pic>
        <p:nvPicPr>
          <p:cNvPr id="24578" name="Picture 2" descr="Everything you need to know about product backlogs and sprint backlogs |  Nulab">
            <a:extLst>
              <a:ext uri="{FF2B5EF4-FFF2-40B4-BE49-F238E27FC236}">
                <a16:creationId xmlns:a16="http://schemas.microsoft.com/office/drawing/2014/main" id="{3F0B29BD-4033-7489-0768-B9AD12CF0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98" y="1443419"/>
            <a:ext cx="3860002" cy="434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99265"/>
      </p:ext>
    </p:extLst>
  </p:cSld>
  <p:clrMapOvr>
    <a:masterClrMapping/>
  </p:clrMapOvr>
  <p:transition spd="slow">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75</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Les artefacts</a:t>
            </a:r>
          </a:p>
        </p:txBody>
      </p:sp>
      <p:pic>
        <p:nvPicPr>
          <p:cNvPr id="26628" name="Picture 4" descr="Scrum Artifacts | Agile Encyclopedia | Edinburgh Agile">
            <a:extLst>
              <a:ext uri="{FF2B5EF4-FFF2-40B4-BE49-F238E27FC236}">
                <a16:creationId xmlns:a16="http://schemas.microsoft.com/office/drawing/2014/main" id="{117D8A0B-CC34-8529-7D18-77003B8CD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330" y="1624262"/>
            <a:ext cx="4744848" cy="413011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C7747E9-35D0-0C34-B90D-DA130E267DF5}"/>
              </a:ext>
            </a:extLst>
          </p:cNvPr>
          <p:cNvSpPr txBox="1"/>
          <p:nvPr/>
        </p:nvSpPr>
        <p:spPr>
          <a:xfrm>
            <a:off x="5257800" y="1846805"/>
            <a:ext cx="6640234" cy="3416320"/>
          </a:xfrm>
          <a:prstGeom prst="rect">
            <a:avLst/>
          </a:prstGeom>
          <a:noFill/>
        </p:spPr>
        <p:txBody>
          <a:bodyPr wrap="square">
            <a:spAutoFit/>
          </a:bodyPr>
          <a:lstStyle/>
          <a:p>
            <a:pPr algn="just">
              <a:spcBef>
                <a:spcPts val="1200"/>
              </a:spcBef>
              <a:buClr>
                <a:srgbClr val="000000"/>
              </a:buClr>
              <a:buSzPts val="1800"/>
            </a:pPr>
            <a:r>
              <a:rPr lang="fr-FR" sz="2400" b="1" dirty="0">
                <a:solidFill>
                  <a:srgbClr val="000000"/>
                </a:solidFill>
                <a:latin typeface="Roboto"/>
                <a:ea typeface="Roboto"/>
                <a:cs typeface="Roboto"/>
                <a:sym typeface="Roboto"/>
              </a:rPr>
              <a:t> Incrément du produit</a:t>
            </a:r>
            <a:endParaRPr lang="fr-FR" sz="2400" dirty="0">
              <a:solidFill>
                <a:srgbClr val="000000"/>
              </a:solidFill>
              <a:latin typeface="Roboto"/>
              <a:ea typeface="Roboto"/>
              <a:cs typeface="Roboto"/>
            </a:endParaRP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rPr>
              <a:t>Un incrément dans Scrum représente un résultat tangible ou un ensemble de fonctionnalités complètes qui ont été développées et testées au cours d’un sprint. </a:t>
            </a: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rPr>
              <a:t>Chaque incrément doit être un ajout au produit, qui est potentiellement livrable, ce qui signifie qu’il peut être livré aux utilisateurs ou aux parties prenantes même s’il n’est pas encore le produit final.</a:t>
            </a:r>
          </a:p>
          <a:p>
            <a:pPr marL="285750" indent="-28575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rPr>
              <a:t>L’intérêt de l’incrément c’est qu’à chaque fin de sprint on fait une livraison qui a une valeur par rapport au métier.</a:t>
            </a:r>
          </a:p>
        </p:txBody>
      </p:sp>
    </p:spTree>
    <p:extLst>
      <p:ext uri="{BB962C8B-B14F-4D97-AF65-F5344CB8AC3E}">
        <p14:creationId xmlns:p14="http://schemas.microsoft.com/office/powerpoint/2010/main" val="602323902"/>
      </p:ext>
    </p:extLst>
  </p:cSld>
  <p:clrMapOvr>
    <a:masterClrMapping/>
  </p:clrMapOvr>
  <p:transition spd="slow">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26629" name="Group 20">
            <a:extLst>
              <a:ext uri="{FF2B5EF4-FFF2-40B4-BE49-F238E27FC236}">
                <a16:creationId xmlns:a16="http://schemas.microsoft.com/office/drawing/2014/main" id="{ED53D153-E2B5-E23F-7CFC-60DE3329D829}"/>
              </a:ext>
            </a:extLst>
          </p:cNvPr>
          <p:cNvGrpSpPr>
            <a:grpSpLocks/>
          </p:cNvGrpSpPr>
          <p:nvPr/>
        </p:nvGrpSpPr>
        <p:grpSpPr bwMode="auto">
          <a:xfrm>
            <a:off x="7363635" y="4109487"/>
            <a:ext cx="4138613" cy="2043113"/>
            <a:chOff x="3216" y="3216"/>
            <a:chExt cx="2607" cy="1287"/>
          </a:xfrm>
          <a:solidFill>
            <a:schemeClr val="bg1">
              <a:lumMod val="85000"/>
            </a:schemeClr>
          </a:solidFill>
        </p:grpSpPr>
        <p:sp>
          <p:nvSpPr>
            <p:cNvPr id="26630" name="AutoShape 21">
              <a:extLst>
                <a:ext uri="{FF2B5EF4-FFF2-40B4-BE49-F238E27FC236}">
                  <a16:creationId xmlns:a16="http://schemas.microsoft.com/office/drawing/2014/main" id="{037AEBA6-0B95-962F-0296-AA509F1DCCC0}"/>
                </a:ext>
              </a:extLst>
            </p:cNvPr>
            <p:cNvSpPr>
              <a:spLocks noChangeArrowheads="1"/>
            </p:cNvSpPr>
            <p:nvPr/>
          </p:nvSpPr>
          <p:spPr bwMode="auto">
            <a:xfrm>
              <a:off x="3224" y="3216"/>
              <a:ext cx="2599" cy="1287"/>
            </a:xfrm>
            <a:prstGeom prst="roundRect">
              <a:avLst>
                <a:gd name="adj" fmla="val 14903"/>
              </a:avLst>
            </a:prstGeom>
            <a:gr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26631" name="Rectangle 22">
              <a:extLst>
                <a:ext uri="{FF2B5EF4-FFF2-40B4-BE49-F238E27FC236}">
                  <a16:creationId xmlns:a16="http://schemas.microsoft.com/office/drawing/2014/main" id="{54123219-ABEC-9231-16FC-D5136656267C}"/>
                </a:ext>
              </a:extLst>
            </p:cNvPr>
            <p:cNvSpPr>
              <a:spLocks noChangeArrowheads="1"/>
            </p:cNvSpPr>
            <p:nvPr/>
          </p:nvSpPr>
          <p:spPr bwMode="auto">
            <a:xfrm>
              <a:off x="3312" y="3607"/>
              <a:ext cx="2375" cy="832"/>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de produit</a:t>
              </a:r>
            </a:p>
            <a:p>
              <a:pPr marL="342900" indent="-342900" eaLnBrk="1" hangingPunct="1">
                <a:lnSpc>
                  <a:spcPct val="87000"/>
                </a:lnSpc>
                <a:spcBef>
                  <a:spcPts val="600"/>
                </a:spcBef>
                <a:buClr>
                  <a:srgbClr val="FFFFFF"/>
                </a:buClr>
                <a:buFont typeface="Arial" panose="020B0604020202020204" pitchFamily="34" charset="0"/>
                <a:buChar char="•"/>
              </a:pPr>
              <a:r>
                <a:rPr lang="en-GB" altLang="fr-FR" sz="2100" dirty="0">
                  <a:latin typeface="Roboto" panose="02000000000000000000" pitchFamily="2" charset="0"/>
                  <a:ea typeface="Roboto" panose="02000000000000000000" pitchFamily="2" charset="0"/>
                  <a:cs typeface="Roboto" panose="02000000000000000000" pitchFamily="2" charset="0"/>
                </a:rPr>
                <a:t>Backlog du sprint</a:t>
              </a:r>
            </a:p>
            <a:p>
              <a:pPr marL="342900" indent="-342900" eaLnBrk="1" hangingPunct="1">
                <a:lnSpc>
                  <a:spcPct val="87000"/>
                </a:lnSpc>
                <a:spcBef>
                  <a:spcPts val="600"/>
                </a:spcBef>
                <a:buClr>
                  <a:srgbClr val="FFFFFF"/>
                </a:buClr>
                <a:buFont typeface="Arial" panose="020B0604020202020204" pitchFamily="34" charset="0"/>
                <a:buChar char="•"/>
              </a:pPr>
              <a:r>
                <a:rPr lang="fr-FR" sz="2100" dirty="0">
                  <a:latin typeface="Roboto"/>
                  <a:ea typeface="Roboto"/>
                  <a:cs typeface="Roboto"/>
                  <a:sym typeface="Roboto"/>
                </a:rPr>
                <a:t>Incrément du produit</a:t>
              </a:r>
              <a:endParaRPr lang="en-GB" altLang="fr-FR" sz="2100" dirty="0">
                <a:latin typeface="Roboto" panose="02000000000000000000" pitchFamily="2" charset="0"/>
                <a:ea typeface="Roboto" panose="02000000000000000000" pitchFamily="2" charset="0"/>
                <a:cs typeface="Roboto" panose="02000000000000000000" pitchFamily="2" charset="0"/>
              </a:endParaRPr>
            </a:p>
          </p:txBody>
        </p:sp>
        <p:sp>
          <p:nvSpPr>
            <p:cNvPr id="26632" name="Rectangle 23">
              <a:extLst>
                <a:ext uri="{FF2B5EF4-FFF2-40B4-BE49-F238E27FC236}">
                  <a16:creationId xmlns:a16="http://schemas.microsoft.com/office/drawing/2014/main" id="{3C5A7944-79A5-1E3E-E53F-C837D3B66148}"/>
                </a:ext>
              </a:extLst>
            </p:cNvPr>
            <p:cNvSpPr>
              <a:spLocks noChangeArrowheads="1"/>
            </p:cNvSpPr>
            <p:nvPr/>
          </p:nvSpPr>
          <p:spPr bwMode="auto">
            <a:xfrm>
              <a:off x="3520" y="3216"/>
              <a:ext cx="1200" cy="37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3" name="AutoShape 24">
              <a:extLst>
                <a:ext uri="{FF2B5EF4-FFF2-40B4-BE49-F238E27FC236}">
                  <a16:creationId xmlns:a16="http://schemas.microsoft.com/office/drawing/2014/main" id="{8DBBBAAA-7035-6998-9082-E20431C95554}"/>
                </a:ext>
              </a:extLst>
            </p:cNvPr>
            <p:cNvSpPr>
              <a:spLocks noChangeArrowheads="1"/>
            </p:cNvSpPr>
            <p:nvPr/>
          </p:nvSpPr>
          <p:spPr bwMode="auto">
            <a:xfrm rot="10800000">
              <a:off x="4646" y="3299"/>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dirty="0"/>
            </a:p>
          </p:txBody>
        </p:sp>
        <p:sp>
          <p:nvSpPr>
            <p:cNvPr id="26634" name="AutoShape 25">
              <a:extLst>
                <a:ext uri="{FF2B5EF4-FFF2-40B4-BE49-F238E27FC236}">
                  <a16:creationId xmlns:a16="http://schemas.microsoft.com/office/drawing/2014/main" id="{323A9205-5C20-C7C8-9E1E-9F6933468E89}"/>
                </a:ext>
              </a:extLst>
            </p:cNvPr>
            <p:cNvSpPr>
              <a:spLocks noChangeArrowheads="1"/>
            </p:cNvSpPr>
            <p:nvPr/>
          </p:nvSpPr>
          <p:spPr bwMode="auto">
            <a:xfrm>
              <a:off x="3216" y="3216"/>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26635" name="Rectangle 26">
              <a:extLst>
                <a:ext uri="{FF2B5EF4-FFF2-40B4-BE49-F238E27FC236}">
                  <a16:creationId xmlns:a16="http://schemas.microsoft.com/office/drawing/2014/main" id="{CCC93E5E-FCD6-5D41-A169-B4A514094BD5}"/>
                </a:ext>
              </a:extLst>
            </p:cNvPr>
            <p:cNvSpPr>
              <a:spLocks noChangeArrowheads="1"/>
            </p:cNvSpPr>
            <p:nvPr/>
          </p:nvSpPr>
          <p:spPr bwMode="auto">
            <a:xfrm>
              <a:off x="3216" y="3432"/>
              <a:ext cx="392" cy="16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6" name="Rectangle 27">
              <a:extLst>
                <a:ext uri="{FF2B5EF4-FFF2-40B4-BE49-F238E27FC236}">
                  <a16:creationId xmlns:a16="http://schemas.microsoft.com/office/drawing/2014/main" id="{5DA1F05D-7907-6298-BE85-F812AAC60142}"/>
                </a:ext>
              </a:extLst>
            </p:cNvPr>
            <p:cNvSpPr>
              <a:spLocks noChangeArrowheads="1"/>
            </p:cNvSpPr>
            <p:nvPr/>
          </p:nvSpPr>
          <p:spPr bwMode="auto">
            <a:xfrm>
              <a:off x="4567" y="3216"/>
              <a:ext cx="392" cy="160"/>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6637" name="Rectangle 28">
              <a:extLst>
                <a:ext uri="{FF2B5EF4-FFF2-40B4-BE49-F238E27FC236}">
                  <a16:creationId xmlns:a16="http://schemas.microsoft.com/office/drawing/2014/main" id="{F43E7CD8-C330-4DAD-E628-E6AEE84727F5}"/>
                </a:ext>
              </a:extLst>
            </p:cNvPr>
            <p:cNvSpPr>
              <a:spLocks noChangeArrowheads="1"/>
            </p:cNvSpPr>
            <p:nvPr/>
          </p:nvSpPr>
          <p:spPr bwMode="auto">
            <a:xfrm>
              <a:off x="3320" y="3224"/>
              <a:ext cx="1336" cy="363"/>
            </a:xfrm>
            <a:prstGeom prst="rect">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Artefacts</a:t>
              </a:r>
            </a:p>
          </p:txBody>
        </p:sp>
      </p:grpSp>
      <p:grpSp>
        <p:nvGrpSpPr>
          <p:cNvPr id="2" name="Group 2">
            <a:extLst>
              <a:ext uri="{FF2B5EF4-FFF2-40B4-BE49-F238E27FC236}">
                <a16:creationId xmlns:a16="http://schemas.microsoft.com/office/drawing/2014/main" id="{25CB1ACC-D2F2-B6D7-5808-96A6DC21A0BF}"/>
              </a:ext>
            </a:extLst>
          </p:cNvPr>
          <p:cNvGrpSpPr>
            <a:grpSpLocks/>
          </p:cNvGrpSpPr>
          <p:nvPr/>
        </p:nvGrpSpPr>
        <p:grpSpPr bwMode="auto">
          <a:xfrm>
            <a:off x="778925" y="1466425"/>
            <a:ext cx="4082000" cy="1764000"/>
            <a:chOff x="456" y="680"/>
            <a:chExt cx="2606" cy="1286"/>
          </a:xfrm>
        </p:grpSpPr>
        <p:sp>
          <p:nvSpPr>
            <p:cNvPr id="3" name="AutoShape 3">
              <a:extLst>
                <a:ext uri="{FF2B5EF4-FFF2-40B4-BE49-F238E27FC236}">
                  <a16:creationId xmlns:a16="http://schemas.microsoft.com/office/drawing/2014/main" id="{A54B5A40-C615-3D2A-FB72-4881B53CC56C}"/>
                </a:ext>
              </a:extLst>
            </p:cNvPr>
            <p:cNvSpPr>
              <a:spLocks noChangeArrowheads="1"/>
            </p:cNvSpPr>
            <p:nvPr/>
          </p:nvSpPr>
          <p:spPr bwMode="auto">
            <a:xfrm>
              <a:off x="464" y="680"/>
              <a:ext cx="2599" cy="1287"/>
            </a:xfrm>
            <a:prstGeom prst="roundRect">
              <a:avLst>
                <a:gd name="adj" fmla="val 14903"/>
              </a:avLst>
            </a:prstGeom>
            <a:solidFill>
              <a:schemeClr val="bg1">
                <a:lumMod val="85000"/>
              </a:schemeClr>
            </a:solid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dirty="0">
                <a:latin typeface="Gill Sans" pitchFamily="80" charset="0"/>
                <a:ea typeface="+mn-ea"/>
              </a:endParaRPr>
            </a:p>
          </p:txBody>
        </p:sp>
        <p:sp>
          <p:nvSpPr>
            <p:cNvPr id="4" name="Rectangle 4">
              <a:extLst>
                <a:ext uri="{FF2B5EF4-FFF2-40B4-BE49-F238E27FC236}">
                  <a16:creationId xmlns:a16="http://schemas.microsoft.com/office/drawing/2014/main" id="{A4F3E01F-A2F1-7E99-272A-DA20235FB3F1}"/>
                </a:ext>
              </a:extLst>
            </p:cNvPr>
            <p:cNvSpPr>
              <a:spLocks noChangeArrowheads="1"/>
            </p:cNvSpPr>
            <p:nvPr/>
          </p:nvSpPr>
          <p:spPr bwMode="auto">
            <a:xfrm>
              <a:off x="552" y="1071"/>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Product Owner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Scrum Master</a:t>
              </a:r>
            </a:p>
            <a:p>
              <a:pPr indent="-342900" eaLnBrk="1" hangingPunct="1">
                <a:lnSpc>
                  <a:spcPct val="87000"/>
                </a:lnSpc>
                <a:spcBef>
                  <a:spcPts val="600"/>
                </a:spcBef>
                <a:buClr>
                  <a:srgbClr val="FFFFFF"/>
                </a:buClr>
                <a:buFont typeface="Gill Sans" pitchFamily="1" charset="0"/>
                <a:buChar char="•"/>
              </a:pPr>
              <a:r>
                <a:rPr lang="en-GB" altLang="fr-FR" sz="2100" dirty="0">
                  <a:solidFill>
                    <a:srgbClr val="FFFFFF"/>
                  </a:solidFill>
                  <a:latin typeface="Roboto" panose="02000000000000000000" pitchFamily="2" charset="0"/>
                  <a:ea typeface="Roboto" panose="02000000000000000000" pitchFamily="2" charset="0"/>
                  <a:cs typeface="Roboto" panose="02000000000000000000" pitchFamily="2" charset="0"/>
                </a:rPr>
                <a:t>Dev Team</a:t>
              </a:r>
            </a:p>
          </p:txBody>
        </p:sp>
        <p:sp>
          <p:nvSpPr>
            <p:cNvPr id="5" name="Rectangle 5">
              <a:extLst>
                <a:ext uri="{FF2B5EF4-FFF2-40B4-BE49-F238E27FC236}">
                  <a16:creationId xmlns:a16="http://schemas.microsoft.com/office/drawing/2014/main" id="{838DD541-9FD2-141E-310E-0F55453F3AF8}"/>
                </a:ext>
              </a:extLst>
            </p:cNvPr>
            <p:cNvSpPr>
              <a:spLocks noChangeArrowheads="1"/>
            </p:cNvSpPr>
            <p:nvPr/>
          </p:nvSpPr>
          <p:spPr bwMode="auto">
            <a:xfrm>
              <a:off x="760" y="680"/>
              <a:ext cx="1200" cy="376"/>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8" name="AutoShape 6">
              <a:extLst>
                <a:ext uri="{FF2B5EF4-FFF2-40B4-BE49-F238E27FC236}">
                  <a16:creationId xmlns:a16="http://schemas.microsoft.com/office/drawing/2014/main" id="{87496536-1FD6-A2F2-841C-AAAC7EB42CFC}"/>
                </a:ext>
              </a:extLst>
            </p:cNvPr>
            <p:cNvSpPr>
              <a:spLocks noChangeArrowheads="1"/>
            </p:cNvSpPr>
            <p:nvPr/>
          </p:nvSpPr>
          <p:spPr bwMode="auto">
            <a:xfrm rot="10800000">
              <a:off x="1886" y="771"/>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9" name="AutoShape 7">
              <a:extLst>
                <a:ext uri="{FF2B5EF4-FFF2-40B4-BE49-F238E27FC236}">
                  <a16:creationId xmlns:a16="http://schemas.microsoft.com/office/drawing/2014/main" id="{1E167F09-3410-246C-1A1A-B0329D52155B}"/>
                </a:ext>
              </a:extLst>
            </p:cNvPr>
            <p:cNvSpPr>
              <a:spLocks noChangeArrowheads="1"/>
            </p:cNvSpPr>
            <p:nvPr/>
          </p:nvSpPr>
          <p:spPr bwMode="auto">
            <a:xfrm>
              <a:off x="456" y="68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50 h 21600"/>
                <a:gd name="T20" fmla="*/ 18415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10" name="Rectangle 8">
              <a:extLst>
                <a:ext uri="{FF2B5EF4-FFF2-40B4-BE49-F238E27FC236}">
                  <a16:creationId xmlns:a16="http://schemas.microsoft.com/office/drawing/2014/main" id="{9912471E-59A2-7208-01D5-B4286AF979EB}"/>
                </a:ext>
              </a:extLst>
            </p:cNvPr>
            <p:cNvSpPr>
              <a:spLocks noChangeArrowheads="1"/>
            </p:cNvSpPr>
            <p:nvPr/>
          </p:nvSpPr>
          <p:spPr bwMode="auto">
            <a:xfrm>
              <a:off x="456" y="896"/>
              <a:ext cx="392" cy="1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1" name="Rectangle 9">
              <a:extLst>
                <a:ext uri="{FF2B5EF4-FFF2-40B4-BE49-F238E27FC236}">
                  <a16:creationId xmlns:a16="http://schemas.microsoft.com/office/drawing/2014/main" id="{3602CFE3-B36C-A6C6-F837-17BDCE763C5C}"/>
                </a:ext>
              </a:extLst>
            </p:cNvPr>
            <p:cNvSpPr>
              <a:spLocks noChangeArrowheads="1"/>
            </p:cNvSpPr>
            <p:nvPr/>
          </p:nvSpPr>
          <p:spPr bwMode="auto">
            <a:xfrm>
              <a:off x="1807" y="680"/>
              <a:ext cx="392" cy="1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2" name="Rectangle 10">
              <a:extLst>
                <a:ext uri="{FF2B5EF4-FFF2-40B4-BE49-F238E27FC236}">
                  <a16:creationId xmlns:a16="http://schemas.microsoft.com/office/drawing/2014/main" id="{8ACFD9EF-483A-2DD0-587D-14DDBAA1B9DE}"/>
                </a:ext>
              </a:extLst>
            </p:cNvPr>
            <p:cNvSpPr>
              <a:spLocks noChangeArrowheads="1"/>
            </p:cNvSpPr>
            <p:nvPr/>
          </p:nvSpPr>
          <p:spPr bwMode="auto">
            <a:xfrm>
              <a:off x="560" y="68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Rôles</a:t>
              </a:r>
            </a:p>
          </p:txBody>
        </p:sp>
      </p:grpSp>
      <p:sp>
        <p:nvSpPr>
          <p:cNvPr id="708" name="Google Shape;708;p5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76</a:t>
            </a:fld>
            <a:endParaRPr sz="1733">
              <a:solidFill>
                <a:schemeClr val="dk1"/>
              </a:solidFill>
            </a:endParaRPr>
          </a:p>
        </p:txBody>
      </p:sp>
      <p:pic>
        <p:nvPicPr>
          <p:cNvPr id="710" name="Google Shape;710;p56"/>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6" name="Titre 2">
            <a:extLst>
              <a:ext uri="{FF2B5EF4-FFF2-40B4-BE49-F238E27FC236}">
                <a16:creationId xmlns:a16="http://schemas.microsoft.com/office/drawing/2014/main" id="{95E2938C-A626-9512-327C-49DC575A04ED}"/>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E51D43C7-FE76-0F49-ECEA-544288DE7828}"/>
              </a:ext>
            </a:extLst>
          </p:cNvPr>
          <p:cNvSpPr>
            <a:spLocks noGrp="1"/>
          </p:cNvSpPr>
          <p:nvPr>
            <p:ph type="subTitle" idx="1"/>
          </p:nvPr>
        </p:nvSpPr>
        <p:spPr>
          <a:xfrm>
            <a:off x="4055000" y="1103627"/>
            <a:ext cx="4082000" cy="267600"/>
          </a:xfrm>
        </p:spPr>
        <p:txBody>
          <a:bodyPr/>
          <a:lstStyle/>
          <a:p>
            <a:r>
              <a:rPr lang="fr-FR" dirty="0"/>
              <a:t>Le cadre Scrum</a:t>
            </a:r>
          </a:p>
        </p:txBody>
      </p:sp>
      <p:grpSp>
        <p:nvGrpSpPr>
          <p:cNvPr id="13" name="Group 11">
            <a:extLst>
              <a:ext uri="{FF2B5EF4-FFF2-40B4-BE49-F238E27FC236}">
                <a16:creationId xmlns:a16="http://schemas.microsoft.com/office/drawing/2014/main" id="{11E9CCC7-1F48-8789-26BD-2F8119A84266}"/>
              </a:ext>
            </a:extLst>
          </p:cNvPr>
          <p:cNvGrpSpPr>
            <a:grpSpLocks/>
          </p:cNvGrpSpPr>
          <p:nvPr/>
        </p:nvGrpSpPr>
        <p:grpSpPr bwMode="auto">
          <a:xfrm>
            <a:off x="3389726" y="2360613"/>
            <a:ext cx="4441928" cy="2483356"/>
            <a:chOff x="1971" y="1650"/>
            <a:chExt cx="2732" cy="1809"/>
          </a:xfrm>
        </p:grpSpPr>
        <p:sp>
          <p:nvSpPr>
            <p:cNvPr id="14" name="AutoShape 12">
              <a:extLst>
                <a:ext uri="{FF2B5EF4-FFF2-40B4-BE49-F238E27FC236}">
                  <a16:creationId xmlns:a16="http://schemas.microsoft.com/office/drawing/2014/main" id="{4908024D-8786-0F20-94F0-C4052BD23310}"/>
                </a:ext>
              </a:extLst>
            </p:cNvPr>
            <p:cNvSpPr>
              <a:spLocks noChangeArrowheads="1"/>
            </p:cNvSpPr>
            <p:nvPr/>
          </p:nvSpPr>
          <p:spPr bwMode="auto">
            <a:xfrm>
              <a:off x="1980" y="1650"/>
              <a:ext cx="2723" cy="1809"/>
            </a:xfrm>
            <a:prstGeom prst="roundRect">
              <a:avLst>
                <a:gd name="adj" fmla="val 12060"/>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wrap="none" anchor="ctr"/>
            <a:lstStyle/>
            <a:p>
              <a:pPr>
                <a:buFont typeface="Times New Roman" pitchFamily="16" charset="0"/>
                <a:buNone/>
                <a:defRPr/>
              </a:pPr>
              <a:endParaRPr lang="fr-FR">
                <a:latin typeface="Gill Sans" pitchFamily="80" charset="0"/>
                <a:ea typeface="+mn-ea"/>
              </a:endParaRPr>
            </a:p>
          </p:txBody>
        </p:sp>
        <p:sp>
          <p:nvSpPr>
            <p:cNvPr id="15" name="Rectangle 13">
              <a:extLst>
                <a:ext uri="{FF2B5EF4-FFF2-40B4-BE49-F238E27FC236}">
                  <a16:creationId xmlns:a16="http://schemas.microsoft.com/office/drawing/2014/main" id="{3D5D3BFA-049B-9098-9D06-F23181F71265}"/>
                </a:ext>
              </a:extLst>
            </p:cNvPr>
            <p:cNvSpPr>
              <a:spLocks noChangeArrowheads="1"/>
            </p:cNvSpPr>
            <p:nvPr/>
          </p:nvSpPr>
          <p:spPr bwMode="auto">
            <a:xfrm>
              <a:off x="2051" y="2039"/>
              <a:ext cx="2598" cy="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96624"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Planning</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Daily Scrum</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Review</a:t>
              </a:r>
            </a:p>
            <a:p>
              <a:pPr marL="342900" indent="-342900" eaLnBrk="1" hangingPunct="1">
                <a:lnSpc>
                  <a:spcPct val="87000"/>
                </a:lnSpc>
                <a:spcBef>
                  <a:spcPts val="1200"/>
                </a:spcBef>
                <a:buClr>
                  <a:srgbClr val="FFFFFF"/>
                </a:buClr>
                <a:buFont typeface="Arial" panose="020B0604020202020204" pitchFamily="34" charset="0"/>
                <a:buChar char="•"/>
              </a:pPr>
              <a:r>
                <a:rPr lang="fr-FR" sz="2100" dirty="0">
                  <a:latin typeface="Roboto" panose="02000000000000000000" pitchFamily="2" charset="0"/>
                  <a:ea typeface="Roboto" panose="02000000000000000000" pitchFamily="2" charset="0"/>
                  <a:cs typeface="Roboto" panose="02000000000000000000" pitchFamily="2" charset="0"/>
                </a:rPr>
                <a:t>Sprint Retrospective</a:t>
              </a:r>
            </a:p>
          </p:txBody>
        </p:sp>
        <p:sp>
          <p:nvSpPr>
            <p:cNvPr id="16" name="Rectangle 14">
              <a:extLst>
                <a:ext uri="{FF2B5EF4-FFF2-40B4-BE49-F238E27FC236}">
                  <a16:creationId xmlns:a16="http://schemas.microsoft.com/office/drawing/2014/main" id="{015F6A57-C96D-BA39-EC44-298B5CEDA533}"/>
                </a:ext>
              </a:extLst>
            </p:cNvPr>
            <p:cNvSpPr>
              <a:spLocks noChangeArrowheads="1"/>
            </p:cNvSpPr>
            <p:nvPr/>
          </p:nvSpPr>
          <p:spPr bwMode="auto">
            <a:xfrm>
              <a:off x="2293" y="1650"/>
              <a:ext cx="1267" cy="398"/>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17" name="AutoShape 15">
              <a:extLst>
                <a:ext uri="{FF2B5EF4-FFF2-40B4-BE49-F238E27FC236}">
                  <a16:creationId xmlns:a16="http://schemas.microsoft.com/office/drawing/2014/main" id="{56C5A36A-0016-18BB-3040-393E42C79EB4}"/>
                </a:ext>
              </a:extLst>
            </p:cNvPr>
            <p:cNvSpPr>
              <a:spLocks noChangeArrowheads="1"/>
            </p:cNvSpPr>
            <p:nvPr/>
          </p:nvSpPr>
          <p:spPr bwMode="auto">
            <a:xfrm rot="10800000">
              <a:off x="3484" y="1748"/>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18" name="AutoShape 16">
              <a:extLst>
                <a:ext uri="{FF2B5EF4-FFF2-40B4-BE49-F238E27FC236}">
                  <a16:creationId xmlns:a16="http://schemas.microsoft.com/office/drawing/2014/main" id="{3ECF3D01-F4A2-3BE4-B3E3-75754292BFDB}"/>
                </a:ext>
              </a:extLst>
            </p:cNvPr>
            <p:cNvSpPr>
              <a:spLocks noChangeArrowheads="1"/>
            </p:cNvSpPr>
            <p:nvPr/>
          </p:nvSpPr>
          <p:spPr bwMode="auto">
            <a:xfrm>
              <a:off x="1971" y="1650"/>
              <a:ext cx="330" cy="3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2 w 21600"/>
                <a:gd name="T19" fmla="*/ 3187 h 21600"/>
                <a:gd name="T20" fmla="*/ 18458 w 21600"/>
                <a:gd name="T21" fmla="*/ 18413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p>
          </p:txBody>
        </p:sp>
        <p:sp>
          <p:nvSpPr>
            <p:cNvPr id="19" name="Rectangle 17">
              <a:extLst>
                <a:ext uri="{FF2B5EF4-FFF2-40B4-BE49-F238E27FC236}">
                  <a16:creationId xmlns:a16="http://schemas.microsoft.com/office/drawing/2014/main" id="{B7284D59-D11C-3B95-FD4E-FC27B77B5F90}"/>
                </a:ext>
              </a:extLst>
            </p:cNvPr>
            <p:cNvSpPr>
              <a:spLocks noChangeArrowheads="1"/>
            </p:cNvSpPr>
            <p:nvPr/>
          </p:nvSpPr>
          <p:spPr bwMode="auto">
            <a:xfrm>
              <a:off x="1971" y="1879"/>
              <a:ext cx="415" cy="169"/>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0" name="Rectangle 18">
              <a:extLst>
                <a:ext uri="{FF2B5EF4-FFF2-40B4-BE49-F238E27FC236}">
                  <a16:creationId xmlns:a16="http://schemas.microsoft.com/office/drawing/2014/main" id="{D21525D2-5602-5596-ED8B-E1FA6F945CE5}"/>
                </a:ext>
              </a:extLst>
            </p:cNvPr>
            <p:cNvSpPr>
              <a:spLocks noChangeArrowheads="1"/>
            </p:cNvSpPr>
            <p:nvPr/>
          </p:nvSpPr>
          <p:spPr bwMode="auto">
            <a:xfrm>
              <a:off x="3400" y="1650"/>
              <a:ext cx="414" cy="169"/>
            </a:xfrm>
            <a:prstGeom prst="rect">
              <a:avLst/>
            </a:prstGeom>
            <a:solidFill>
              <a:srgbClr val="003C8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
          <p:nvSpPr>
            <p:cNvPr id="21" name="Rectangle 19">
              <a:extLst>
                <a:ext uri="{FF2B5EF4-FFF2-40B4-BE49-F238E27FC236}">
                  <a16:creationId xmlns:a16="http://schemas.microsoft.com/office/drawing/2014/main" id="{84AEA590-B722-8445-FBF8-1F4BF7919C0E}"/>
                </a:ext>
              </a:extLst>
            </p:cNvPr>
            <p:cNvSpPr>
              <a:spLocks noChangeArrowheads="1"/>
            </p:cNvSpPr>
            <p:nvPr/>
          </p:nvSpPr>
          <p:spPr bwMode="auto">
            <a:xfrm>
              <a:off x="2081" y="1659"/>
              <a:ext cx="141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50760" tIns="103176" rIns="50760" bIns="5076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eaLnBrk="1" hangingPunct="1">
                <a:lnSpc>
                  <a:spcPct val="87000"/>
                </a:lnSpc>
              </a:pPr>
              <a:r>
                <a:rPr lang="en-GB" altLang="fr-FR" sz="2400" dirty="0">
                  <a:solidFill>
                    <a:srgbClr val="FFFFFF"/>
                  </a:solidFill>
                  <a:latin typeface="Roboto" panose="02000000000000000000" pitchFamily="2" charset="0"/>
                  <a:ea typeface="Roboto" panose="02000000000000000000" pitchFamily="2" charset="0"/>
                  <a:cs typeface="Roboto" panose="02000000000000000000" pitchFamily="2" charset="0"/>
                </a:rPr>
                <a:t>Cérémonies</a:t>
              </a:r>
            </a:p>
          </p:txBody>
        </p:sp>
      </p:grpSp>
    </p:spTree>
    <p:extLst>
      <p:ext uri="{BB962C8B-B14F-4D97-AF65-F5344CB8AC3E}">
        <p14:creationId xmlns:p14="http://schemas.microsoft.com/office/powerpoint/2010/main" val="633725573"/>
      </p:ext>
    </p:extLst>
  </p:cSld>
  <p:clrMapOvr>
    <a:masterClrMapping/>
  </p:clrMapOvr>
  <p:transition spd="slow">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8612812B-E215-54BE-57AC-53F29FDD7957}"/>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4940897D-B802-A541-895F-759F8BF892D2}"/>
              </a:ext>
            </a:extLst>
          </p:cNvPr>
          <p:cNvSpPr>
            <a:spLocks noGrp="1"/>
          </p:cNvSpPr>
          <p:nvPr>
            <p:ph type="subTitle" idx="1"/>
          </p:nvPr>
        </p:nvSpPr>
        <p:spPr>
          <a:xfrm>
            <a:off x="4055000" y="1103627"/>
            <a:ext cx="4082000" cy="267600"/>
          </a:xfrm>
        </p:spPr>
        <p:txBody>
          <a:bodyPr/>
          <a:lstStyle/>
          <a:p>
            <a:r>
              <a:rPr lang="fr-FR" dirty="0"/>
              <a:t>Les cérémonies</a:t>
            </a:r>
          </a:p>
        </p:txBody>
      </p:sp>
      <p:sp>
        <p:nvSpPr>
          <p:cNvPr id="7" name="ZoneTexte 6">
            <a:extLst>
              <a:ext uri="{FF2B5EF4-FFF2-40B4-BE49-F238E27FC236}">
                <a16:creationId xmlns:a16="http://schemas.microsoft.com/office/drawing/2014/main" id="{254E9B8F-C0D0-D052-E24E-6D3FBBFF0AAC}"/>
              </a:ext>
            </a:extLst>
          </p:cNvPr>
          <p:cNvSpPr txBox="1"/>
          <p:nvPr/>
        </p:nvSpPr>
        <p:spPr>
          <a:xfrm>
            <a:off x="597569" y="1722500"/>
            <a:ext cx="10996862" cy="4031873"/>
          </a:xfrm>
          <a:prstGeom prst="rect">
            <a:avLst/>
          </a:prstGeom>
          <a:noFill/>
        </p:spPr>
        <p:txBody>
          <a:bodyPr wrap="square">
            <a:spAutoFit/>
          </a:bodyPr>
          <a:lstStyle/>
          <a:p>
            <a:pPr algn="just">
              <a:spcBef>
                <a:spcPts val="1200"/>
              </a:spcBef>
            </a:pPr>
            <a:r>
              <a:rPr lang="fr" dirty="0">
                <a:solidFill>
                  <a:srgbClr val="000000"/>
                </a:solidFill>
                <a:latin typeface="Roboto"/>
                <a:ea typeface="Roboto"/>
                <a:cs typeface="Roboto"/>
                <a:sym typeface="Roboto"/>
              </a:rPr>
              <a:t>Officielement Il existe 4 cérémonies en agiles qui sont :</a:t>
            </a:r>
          </a:p>
          <a:p>
            <a:pPr marL="285750" indent="-285750" algn="just">
              <a:spcBef>
                <a:spcPts val="1200"/>
              </a:spcBef>
              <a:buFont typeface="Arial" panose="020B0604020202020204" pitchFamily="34" charset="0"/>
              <a:buChar char="•"/>
            </a:pPr>
            <a:r>
              <a:rPr lang="fr-FR" b="1" dirty="0"/>
              <a:t>Sprint Planning</a:t>
            </a:r>
            <a:r>
              <a:rPr lang="fr-FR" dirty="0"/>
              <a:t> (planification du sprint) : Cette réunion permet de planifier les tâches du sprint à venir.</a:t>
            </a:r>
          </a:p>
          <a:p>
            <a:pPr marL="285750" indent="-285750" algn="just">
              <a:spcBef>
                <a:spcPts val="1200"/>
              </a:spcBef>
              <a:buFont typeface="Arial" panose="020B0604020202020204" pitchFamily="34" charset="0"/>
              <a:buChar char="•"/>
            </a:pPr>
            <a:r>
              <a:rPr lang="fr-FR" b="1" dirty="0"/>
              <a:t>Daily Scrum</a:t>
            </a:r>
            <a:r>
              <a:rPr lang="fr-FR" dirty="0"/>
              <a:t> (mêlée quotidienne) : Un stand-up meeting quotidien de 15 minutes pour synchroniser l'équipe.</a:t>
            </a:r>
          </a:p>
          <a:p>
            <a:pPr marL="285750" indent="-285750" algn="just">
              <a:spcBef>
                <a:spcPts val="1200"/>
              </a:spcBef>
              <a:buFont typeface="Arial" panose="020B0604020202020204" pitchFamily="34" charset="0"/>
              <a:buChar char="•"/>
            </a:pPr>
            <a:r>
              <a:rPr lang="fr-FR" b="1" dirty="0"/>
              <a:t>Sprint Review</a:t>
            </a:r>
            <a:r>
              <a:rPr lang="fr-FR" dirty="0"/>
              <a:t> (revue de sprint) : Une réunion pour examiner l'incrément produit à la fin du sprint et recueillir des feedbacks.</a:t>
            </a:r>
          </a:p>
          <a:p>
            <a:pPr marL="285750" indent="-285750" algn="just">
              <a:spcBef>
                <a:spcPts val="1200"/>
              </a:spcBef>
              <a:buFont typeface="Arial" panose="020B0604020202020204" pitchFamily="34" charset="0"/>
              <a:buChar char="•"/>
            </a:pPr>
            <a:r>
              <a:rPr lang="fr-FR" b="1" dirty="0"/>
              <a:t>Sprint Retrospective</a:t>
            </a:r>
            <a:r>
              <a:rPr lang="fr-FR" dirty="0"/>
              <a:t> (rétrospective de sprint) : Un moment où l'équipe réfléchit sur ce qui a bien fonctionné et sur ce qui doit être amélioré.</a:t>
            </a:r>
          </a:p>
          <a:p>
            <a:pPr algn="just"/>
            <a:endParaRPr lang="fr" dirty="0">
              <a:solidFill>
                <a:srgbClr val="000000"/>
              </a:solidFill>
              <a:latin typeface="Roboto"/>
              <a:ea typeface="Roboto"/>
              <a:cs typeface="Roboto"/>
              <a:sym typeface="Roboto"/>
            </a:endParaRPr>
          </a:p>
          <a:p>
            <a:pPr algn="just"/>
            <a:r>
              <a:rPr lang="fr-FR" dirty="0"/>
              <a:t>Le </a:t>
            </a:r>
            <a:r>
              <a:rPr lang="fr-FR" b="1" dirty="0"/>
              <a:t>Product Backlog Refinement</a:t>
            </a:r>
            <a:r>
              <a:rPr lang="fr-FR" dirty="0"/>
              <a:t> (ou affinage du backlog produit) ne fait pas partie des cérémonies formelles de Scrum. Cependant, il est recommandé de le réaliser régulièrement pour maintenir le backlog à jour et bien priorisé</a:t>
            </a:r>
            <a:endParaRPr lang="fr" dirty="0">
              <a:solidFill>
                <a:srgbClr val="000000"/>
              </a:solidFill>
              <a:latin typeface="Roboto"/>
              <a:ea typeface="Roboto"/>
              <a:cs typeface="Roboto"/>
              <a:sym typeface="Roboto"/>
            </a:endParaRPr>
          </a:p>
          <a:p>
            <a:pPr algn="just"/>
            <a:endParaRPr lang="fr" dirty="0">
              <a:solidFill>
                <a:srgbClr val="000000"/>
              </a:solidFill>
              <a:latin typeface="Roboto"/>
              <a:ea typeface="Roboto"/>
              <a:cs typeface="Roboto"/>
              <a:sym typeface="Roboto"/>
            </a:endParaRPr>
          </a:p>
          <a:p>
            <a:pPr algn="just"/>
            <a:endParaRPr lang="fr-FR" dirty="0"/>
          </a:p>
        </p:txBody>
      </p:sp>
    </p:spTree>
    <p:extLst>
      <p:ext uri="{BB962C8B-B14F-4D97-AF65-F5344CB8AC3E}">
        <p14:creationId xmlns:p14="http://schemas.microsoft.com/office/powerpoint/2010/main" val="3778590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78</a:t>
            </a:fld>
            <a:endParaRPr sz="1733">
              <a:solidFill>
                <a:schemeClr val="dk1"/>
              </a:solidFill>
            </a:endParaRPr>
          </a:p>
        </p:txBody>
      </p:sp>
      <p:pic>
        <p:nvPicPr>
          <p:cNvPr id="738" name="Google Shape;738;p59"/>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39" name="Google Shape;739;p59"/>
          <p:cNvSpPr txBox="1"/>
          <p:nvPr/>
        </p:nvSpPr>
        <p:spPr>
          <a:xfrm>
            <a:off x="414204" y="1248526"/>
            <a:ext cx="11584200" cy="2180474"/>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2400" b="1" dirty="0">
                <a:solidFill>
                  <a:srgbClr val="000000"/>
                </a:solidFill>
                <a:latin typeface="Roboto"/>
                <a:ea typeface="Roboto"/>
                <a:cs typeface="Roboto"/>
                <a:sym typeface="Roboto"/>
              </a:rPr>
              <a:t>Le Sprint</a:t>
            </a:r>
            <a:endParaRPr lang="fr-FR" dirty="0">
              <a:solidFill>
                <a:srgbClr val="000000"/>
              </a:solidFill>
              <a:latin typeface="Roboto"/>
              <a:ea typeface="Roboto"/>
              <a:cs typeface="Roboto"/>
              <a:sym typeface="Roboto"/>
            </a:endParaRPr>
          </a:p>
          <a:p>
            <a:pPr algn="just">
              <a:spcBef>
                <a:spcPts val="600"/>
              </a:spcBef>
              <a:buClr>
                <a:srgbClr val="000000"/>
              </a:buClr>
              <a:buSzPts val="1800"/>
            </a:pPr>
            <a:r>
              <a:rPr lang="fr" dirty="0">
                <a:solidFill>
                  <a:srgbClr val="000000"/>
                </a:solidFill>
                <a:latin typeface="Roboto"/>
                <a:ea typeface="Roboto"/>
                <a:cs typeface="Roboto"/>
                <a:sym typeface="Roboto"/>
              </a:rPr>
              <a:t>Le cœur de Scrum est le Sprint, qui a une boîte de temps (time-box), une durée, </a:t>
            </a:r>
            <a:r>
              <a:rPr lang="fr" b="1" dirty="0">
                <a:solidFill>
                  <a:schemeClr val="accent5">
                    <a:lumMod val="75000"/>
                  </a:schemeClr>
                </a:solidFill>
                <a:latin typeface="Roboto"/>
                <a:ea typeface="Roboto"/>
                <a:cs typeface="Roboto"/>
                <a:sym typeface="Roboto"/>
              </a:rPr>
              <a:t>de 2 à 4 semaines </a:t>
            </a:r>
            <a:r>
              <a:rPr lang="fr" dirty="0">
                <a:solidFill>
                  <a:srgbClr val="000000"/>
                </a:solidFill>
                <a:latin typeface="Roboto"/>
                <a:ea typeface="Roboto"/>
                <a:cs typeface="Roboto"/>
                <a:sym typeface="Roboto"/>
              </a:rPr>
              <a:t>au cours de laquelle un </a:t>
            </a:r>
            <a:r>
              <a:rPr lang="fr" b="1" dirty="0">
                <a:solidFill>
                  <a:srgbClr val="000000"/>
                </a:solidFill>
                <a:latin typeface="Roboto"/>
                <a:ea typeface="Roboto"/>
                <a:cs typeface="Roboto"/>
                <a:sym typeface="Roboto"/>
              </a:rPr>
              <a:t>Incrément Produit </a:t>
            </a:r>
            <a:r>
              <a:rPr lang="fr" dirty="0">
                <a:solidFill>
                  <a:srgbClr val="000000"/>
                </a:solidFill>
                <a:latin typeface="Roboto"/>
                <a:ea typeface="Roboto"/>
                <a:cs typeface="Roboto"/>
                <a:sym typeface="Roboto"/>
              </a:rPr>
              <a:t>« Fini » fonctionnel et potentiellement publiable est </a:t>
            </a:r>
            <a:r>
              <a:rPr lang="fr" b="1" dirty="0">
                <a:solidFill>
                  <a:srgbClr val="000000"/>
                </a:solidFill>
                <a:latin typeface="Roboto"/>
                <a:ea typeface="Roboto"/>
                <a:cs typeface="Roboto"/>
                <a:sym typeface="Roboto"/>
              </a:rPr>
              <a:t>créé</a:t>
            </a:r>
            <a:r>
              <a:rPr lang="fr" dirty="0">
                <a:solidFill>
                  <a:srgbClr val="000000"/>
                </a:solidFill>
                <a:latin typeface="Roboto"/>
                <a:ea typeface="Roboto"/>
                <a:cs typeface="Roboto"/>
                <a:sym typeface="Roboto"/>
              </a:rPr>
              <a:t>. Les sprints ont une durée </a:t>
            </a:r>
            <a:r>
              <a:rPr lang="fr" b="1" dirty="0">
                <a:solidFill>
                  <a:srgbClr val="000000"/>
                </a:solidFill>
                <a:latin typeface="Roboto"/>
                <a:ea typeface="Roboto"/>
                <a:cs typeface="Roboto"/>
                <a:sym typeface="Roboto"/>
              </a:rPr>
              <a:t>cohérent</a:t>
            </a:r>
            <a:r>
              <a:rPr lang="fr" dirty="0">
                <a:solidFill>
                  <a:srgbClr val="000000"/>
                </a:solidFill>
                <a:latin typeface="Roboto"/>
                <a:ea typeface="Roboto"/>
                <a:cs typeface="Roboto"/>
                <a:sym typeface="Roboto"/>
              </a:rPr>
              <a:t>e durant la phase de développement. Un nouveau Sprint commence immédiatement après la conclusion du Sprint précédent.</a:t>
            </a:r>
          </a:p>
          <a:p>
            <a:pPr algn="just">
              <a:spcBef>
                <a:spcPts val="600"/>
              </a:spcBef>
              <a:buClr>
                <a:srgbClr val="000000"/>
              </a:buClr>
              <a:buSzPts val="1800"/>
            </a:pPr>
            <a:r>
              <a:rPr lang="fr" dirty="0">
                <a:solidFill>
                  <a:srgbClr val="000000"/>
                </a:solidFill>
                <a:latin typeface="Roboto"/>
                <a:ea typeface="Roboto"/>
                <a:cs typeface="Roboto"/>
                <a:sym typeface="Roboto"/>
              </a:rPr>
              <a:t>Durant un Sprint on fait toutes les cérémonies qui seront présentés par la suite.</a:t>
            </a:r>
            <a:endParaRPr dirty="0">
              <a:solidFill>
                <a:srgbClr val="000000"/>
              </a:solidFill>
              <a:latin typeface="Roboto"/>
              <a:ea typeface="Roboto"/>
              <a:cs typeface="Roboto"/>
              <a:sym typeface="Roboto"/>
            </a:endParaRPr>
          </a:p>
        </p:txBody>
      </p:sp>
      <p:pic>
        <p:nvPicPr>
          <p:cNvPr id="36866" name="Picture 2" descr="Why Fixed Length Sprints in Scrum?">
            <a:extLst>
              <a:ext uri="{FF2B5EF4-FFF2-40B4-BE49-F238E27FC236}">
                <a16:creationId xmlns:a16="http://schemas.microsoft.com/office/drawing/2014/main" id="{72CFF656-7DBA-0AC5-87F0-AA12D9EAE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038" y="3705729"/>
            <a:ext cx="6917924" cy="2308441"/>
          </a:xfrm>
          <a:prstGeom prst="rect">
            <a:avLst/>
          </a:prstGeom>
          <a:noFill/>
          <a:extLst>
            <a:ext uri="{909E8E84-426E-40DD-AFC4-6F175D3DCCD1}">
              <a14:hiddenFill xmlns:a14="http://schemas.microsoft.com/office/drawing/2010/main">
                <a:solidFill>
                  <a:srgbClr val="FFFFFF"/>
                </a:solidFill>
              </a14:hiddenFill>
            </a:ext>
          </a:extLst>
        </p:spPr>
      </p:pic>
      <p:sp>
        <p:nvSpPr>
          <p:cNvPr id="4" name="Titre 2">
            <a:extLst>
              <a:ext uri="{FF2B5EF4-FFF2-40B4-BE49-F238E27FC236}">
                <a16:creationId xmlns:a16="http://schemas.microsoft.com/office/drawing/2014/main" id="{CC404A18-3007-0A16-09F9-A1378A37AB48}"/>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9560F257-8121-D856-2C56-C45E602336CD}"/>
              </a:ext>
            </a:extLst>
          </p:cNvPr>
          <p:cNvSpPr>
            <a:spLocks noGrp="1"/>
          </p:cNvSpPr>
          <p:nvPr>
            <p:ph type="subTitle" idx="1"/>
          </p:nvPr>
        </p:nvSpPr>
        <p:spPr>
          <a:xfrm>
            <a:off x="4055000" y="1103627"/>
            <a:ext cx="4082000" cy="267600"/>
          </a:xfrm>
        </p:spPr>
        <p:txBody>
          <a:bodyPr/>
          <a:lstStyle/>
          <a:p>
            <a:r>
              <a:rPr lang="fr-FR" dirty="0"/>
              <a:t>Définition d’un sprint</a:t>
            </a:r>
          </a:p>
        </p:txBody>
      </p:sp>
    </p:spTree>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79</a:t>
            </a:fld>
            <a:endParaRPr sz="1733">
              <a:solidFill>
                <a:schemeClr val="dk1"/>
              </a:solidFill>
            </a:endParaRPr>
          </a:p>
        </p:txBody>
      </p:sp>
      <p:pic>
        <p:nvPicPr>
          <p:cNvPr id="738" name="Google Shape;738;p59"/>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39" name="Google Shape;739;p59"/>
          <p:cNvSpPr txBox="1"/>
          <p:nvPr/>
        </p:nvSpPr>
        <p:spPr>
          <a:xfrm>
            <a:off x="288757" y="1270243"/>
            <a:ext cx="6376738" cy="4884328"/>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FR" sz="2400" b="1" dirty="0">
                <a:solidFill>
                  <a:srgbClr val="000000"/>
                </a:solidFill>
                <a:latin typeface="Roboto"/>
                <a:ea typeface="Roboto"/>
                <a:cs typeface="Roboto"/>
                <a:sym typeface="Roboto"/>
              </a:rPr>
              <a:t>Sprint Planning</a:t>
            </a:r>
          </a:p>
          <a:p>
            <a:pPr>
              <a:spcBef>
                <a:spcPts val="600"/>
              </a:spcBef>
              <a:buClr>
                <a:srgbClr val="000000"/>
              </a:buClr>
              <a:buSzPts val="2400"/>
            </a:pPr>
            <a:r>
              <a:rPr lang="fr-FR" sz="1600" dirty="0">
                <a:latin typeface="Roboto" panose="02000000000000000000" pitchFamily="2" charset="0"/>
                <a:ea typeface="Roboto" panose="02000000000000000000" pitchFamily="2" charset="0"/>
                <a:cs typeface="Roboto" panose="02000000000000000000" pitchFamily="2" charset="0"/>
              </a:rPr>
              <a:t>Le </a:t>
            </a:r>
            <a:r>
              <a:rPr lang="fr-FR" sz="1600" b="1" dirty="0">
                <a:latin typeface="Roboto" panose="02000000000000000000" pitchFamily="2" charset="0"/>
                <a:ea typeface="Roboto" panose="02000000000000000000" pitchFamily="2" charset="0"/>
                <a:cs typeface="Roboto" panose="02000000000000000000" pitchFamily="2" charset="0"/>
              </a:rPr>
              <a:t>Sprint Planning</a:t>
            </a:r>
            <a:r>
              <a:rPr lang="fr-FR" sz="1600" dirty="0">
                <a:latin typeface="Roboto" panose="02000000000000000000" pitchFamily="2" charset="0"/>
                <a:ea typeface="Roboto" panose="02000000000000000000" pitchFamily="2" charset="0"/>
                <a:cs typeface="Roboto" panose="02000000000000000000" pitchFamily="2" charset="0"/>
              </a:rPr>
              <a:t> (ou planification du sprint) est une cérémonie essentielle dans Scrum qui marque le début de chaque Sprint. Son objectif est de définir </a:t>
            </a:r>
            <a:r>
              <a:rPr lang="fr-FR" sz="1600" b="1" dirty="0">
                <a:latin typeface="Roboto" panose="02000000000000000000" pitchFamily="2" charset="0"/>
                <a:ea typeface="Roboto" panose="02000000000000000000" pitchFamily="2" charset="0"/>
                <a:cs typeface="Roboto" panose="02000000000000000000" pitchFamily="2" charset="0"/>
              </a:rPr>
              <a:t>ce qui sera accompli</a:t>
            </a:r>
            <a:r>
              <a:rPr lang="fr-FR" sz="1600" dirty="0">
                <a:latin typeface="Roboto" panose="02000000000000000000" pitchFamily="2" charset="0"/>
                <a:ea typeface="Roboto" panose="02000000000000000000" pitchFamily="2" charset="0"/>
                <a:cs typeface="Roboto" panose="02000000000000000000" pitchFamily="2" charset="0"/>
              </a:rPr>
              <a:t> pendant le Sprint à venir et </a:t>
            </a:r>
            <a:r>
              <a:rPr lang="fr-FR" sz="1600" b="1" dirty="0">
                <a:latin typeface="Roboto" panose="02000000000000000000" pitchFamily="2" charset="0"/>
                <a:ea typeface="Roboto" panose="02000000000000000000" pitchFamily="2" charset="0"/>
                <a:cs typeface="Roboto" panose="02000000000000000000" pitchFamily="2" charset="0"/>
              </a:rPr>
              <a:t>comment</a:t>
            </a:r>
            <a:r>
              <a:rPr lang="fr-FR" sz="1600" dirty="0">
                <a:latin typeface="Roboto" panose="02000000000000000000" pitchFamily="2" charset="0"/>
                <a:ea typeface="Roboto" panose="02000000000000000000" pitchFamily="2" charset="0"/>
                <a:cs typeface="Roboto" panose="02000000000000000000" pitchFamily="2" charset="0"/>
              </a:rPr>
              <a:t> l'équipe va y parvenir.</a:t>
            </a:r>
          </a:p>
          <a:p>
            <a:pPr>
              <a:spcBef>
                <a:spcPts val="600"/>
              </a:spcBef>
              <a:buClr>
                <a:srgbClr val="000000"/>
              </a:buClr>
              <a:buSzPts val="2400"/>
            </a:pPr>
            <a:endParaRPr lang="fr-FR" sz="1600" dirty="0">
              <a:latin typeface="Roboto" panose="02000000000000000000" pitchFamily="2" charset="0"/>
              <a:ea typeface="Roboto" panose="02000000000000000000" pitchFamily="2" charset="0"/>
              <a:cs typeface="Roboto" panose="02000000000000000000" pitchFamily="2" charset="0"/>
            </a:endParaRPr>
          </a:p>
          <a:p>
            <a:pPr>
              <a:spcBef>
                <a:spcPts val="600"/>
              </a:spcBef>
              <a:buClr>
                <a:srgbClr val="000000"/>
              </a:buClr>
              <a:buSzPts val="2400"/>
            </a:pPr>
            <a:r>
              <a:rPr lang="fr-FR" sz="1600" dirty="0">
                <a:solidFill>
                  <a:srgbClr val="000000"/>
                </a:solidFill>
                <a:latin typeface="Roboto"/>
                <a:ea typeface="Roboto"/>
                <a:cs typeface="Roboto"/>
                <a:sym typeface="Roboto"/>
              </a:rPr>
              <a:t>Durant ce meeting l’équipe se réunit afin de :</a:t>
            </a:r>
          </a:p>
          <a:p>
            <a:pPr marL="285750" indent="-285750">
              <a:spcBef>
                <a:spcPts val="600"/>
              </a:spcBef>
              <a:buClr>
                <a:srgbClr val="000000"/>
              </a:buClr>
              <a:buSzPts val="2400"/>
              <a:buFont typeface="Arial" panose="020B0604020202020204" pitchFamily="34" charset="0"/>
              <a:buChar char="•"/>
            </a:pPr>
            <a:r>
              <a:rPr lang="fr-FR" dirty="0"/>
              <a:t>Définir les objectifs du Sprint</a:t>
            </a:r>
            <a:endParaRPr lang="fr-FR" sz="1600" dirty="0">
              <a:solidFill>
                <a:srgbClr val="000000"/>
              </a:solidFill>
              <a:latin typeface="Roboto"/>
              <a:ea typeface="Roboto"/>
              <a:cs typeface="Roboto"/>
              <a:sym typeface="Roboto"/>
            </a:endParaRPr>
          </a:p>
          <a:p>
            <a:pPr marL="285750" indent="-285750">
              <a:spcBef>
                <a:spcPts val="600"/>
              </a:spcBef>
              <a:buClr>
                <a:srgbClr val="000000"/>
              </a:buClr>
              <a:buSzPts val="2400"/>
              <a:buFont typeface="Arial" panose="020B0604020202020204" pitchFamily="34" charset="0"/>
              <a:buChar char="•"/>
            </a:pPr>
            <a:r>
              <a:rPr lang="fr-FR" dirty="0"/>
              <a:t>Créer le Sprint Backlog</a:t>
            </a:r>
            <a:endParaRPr lang="fr-FR" sz="1600" dirty="0">
              <a:solidFill>
                <a:srgbClr val="000000"/>
              </a:solidFill>
              <a:latin typeface="Roboto"/>
              <a:ea typeface="Roboto"/>
              <a:cs typeface="Roboto"/>
              <a:sym typeface="Roboto"/>
            </a:endParaRPr>
          </a:p>
          <a:p>
            <a:pPr marL="285750" indent="-285750">
              <a:spcBef>
                <a:spcPts val="600"/>
              </a:spcBef>
              <a:buClr>
                <a:srgbClr val="000000"/>
              </a:buClr>
              <a:buSzPts val="2400"/>
              <a:buFont typeface="Arial" panose="020B0604020202020204" pitchFamily="34" charset="0"/>
              <a:buChar char="•"/>
            </a:pPr>
            <a:r>
              <a:rPr lang="fr-FR" dirty="0"/>
              <a:t>Estimer le travail nécessaire</a:t>
            </a:r>
            <a:endParaRPr lang="fr-FR" sz="1600" dirty="0">
              <a:solidFill>
                <a:srgbClr val="000000"/>
              </a:solidFill>
              <a:latin typeface="Roboto"/>
              <a:ea typeface="Roboto"/>
              <a:cs typeface="Roboto"/>
              <a:sym typeface="Roboto"/>
            </a:endParaRPr>
          </a:p>
          <a:p>
            <a:pPr marL="285750" indent="-285750">
              <a:spcBef>
                <a:spcPts val="600"/>
              </a:spcBef>
              <a:buClr>
                <a:srgbClr val="000000"/>
              </a:buClr>
              <a:buSzPts val="2400"/>
              <a:buFont typeface="Arial" panose="020B0604020202020204" pitchFamily="34" charset="0"/>
              <a:buChar char="•"/>
            </a:pPr>
            <a:r>
              <a:rPr lang="fr-FR" dirty="0"/>
              <a:t>Déterminer comment le travail sera accompli</a:t>
            </a:r>
            <a:endParaRPr lang="fr-FR" dirty="0">
              <a:solidFill>
                <a:srgbClr val="000000"/>
              </a:solidFill>
              <a:latin typeface="Roboto"/>
              <a:ea typeface="Roboto"/>
              <a:cs typeface="Roboto"/>
              <a:sym typeface="Roboto"/>
            </a:endParaRPr>
          </a:p>
        </p:txBody>
      </p:sp>
      <p:sp>
        <p:nvSpPr>
          <p:cNvPr id="4" name="Titre 2">
            <a:extLst>
              <a:ext uri="{FF2B5EF4-FFF2-40B4-BE49-F238E27FC236}">
                <a16:creationId xmlns:a16="http://schemas.microsoft.com/office/drawing/2014/main" id="{CC404A18-3007-0A16-09F9-A1378A37AB48}"/>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9560F257-8121-D856-2C56-C45E602336CD}"/>
              </a:ext>
            </a:extLst>
          </p:cNvPr>
          <p:cNvSpPr>
            <a:spLocks noGrp="1"/>
          </p:cNvSpPr>
          <p:nvPr>
            <p:ph type="subTitle" idx="1"/>
          </p:nvPr>
        </p:nvSpPr>
        <p:spPr>
          <a:xfrm>
            <a:off x="4055000" y="1103627"/>
            <a:ext cx="4082000" cy="267600"/>
          </a:xfrm>
        </p:spPr>
        <p:txBody>
          <a:bodyPr/>
          <a:lstStyle/>
          <a:p>
            <a:r>
              <a:rPr lang="fr-FR" dirty="0"/>
              <a:t>Les cérémonies</a:t>
            </a:r>
          </a:p>
        </p:txBody>
      </p:sp>
      <p:pic>
        <p:nvPicPr>
          <p:cNvPr id="40962" name="Picture 2" descr="What is Sprint Planning? | Scrum.org">
            <a:extLst>
              <a:ext uri="{FF2B5EF4-FFF2-40B4-BE49-F238E27FC236}">
                <a16:creationId xmlns:a16="http://schemas.microsoft.com/office/drawing/2014/main" id="{D6349240-F7D2-CD47-BF2C-1D0129B85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495" y="1494128"/>
            <a:ext cx="5370155" cy="3662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80184"/>
      </p:ext>
    </p:extLst>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a:t>
            </a:fld>
            <a:endParaRPr sz="1733" dirty="0">
              <a:solidFill>
                <a:schemeClr val="dk1"/>
              </a:solidFill>
            </a:endParaRPr>
          </a:p>
        </p:txBody>
      </p:sp>
      <p:sp>
        <p:nvSpPr>
          <p:cNvPr id="259" name="Google Shape;259;p44"/>
          <p:cNvSpPr txBox="1">
            <a:spLocks noGrp="1"/>
          </p:cNvSpPr>
          <p:nvPr>
            <p:ph type="subTitle" idx="1"/>
          </p:nvPr>
        </p:nvSpPr>
        <p:spPr>
          <a:xfrm>
            <a:off x="4055000" y="112264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sz="1800" dirty="0"/>
              <a:t>Cycle en V</a:t>
            </a:r>
            <a:endParaRPr sz="1800" dirty="0"/>
          </a:p>
        </p:txBody>
      </p:sp>
      <p:sp>
        <p:nvSpPr>
          <p:cNvPr id="260" name="Google Shape;260;p44"/>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261" name="Google Shape;261;p44"/>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pic>
        <p:nvPicPr>
          <p:cNvPr id="11266" name="Picture 2" descr="Cycle en V Le Cycle en V est un modèle de référence qui représente la... |  Download Scientific Diagram">
            <a:extLst>
              <a:ext uri="{FF2B5EF4-FFF2-40B4-BE49-F238E27FC236}">
                <a16:creationId xmlns:a16="http://schemas.microsoft.com/office/drawing/2014/main" id="{B6CEAF68-6F11-29AC-BFCD-A02F8D6E6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200" y="1544362"/>
            <a:ext cx="6096000" cy="422897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0023501-98F3-5651-3FDB-B319E58635F9}"/>
              </a:ext>
            </a:extLst>
          </p:cNvPr>
          <p:cNvSpPr txBox="1"/>
          <p:nvPr/>
        </p:nvSpPr>
        <p:spPr>
          <a:xfrm>
            <a:off x="342900" y="1778000"/>
            <a:ext cx="5574500" cy="1323439"/>
          </a:xfrm>
          <a:prstGeom prst="rect">
            <a:avLst/>
          </a:prstGeom>
          <a:noFill/>
        </p:spPr>
        <p:txBody>
          <a:bodyPr wrap="square">
            <a:spAutoFit/>
          </a:bodyPr>
          <a:lstStyle/>
          <a:p>
            <a:pPr algn="just">
              <a:buClr>
                <a:srgbClr val="000000"/>
              </a:buClr>
              <a:buSzPts val="1100"/>
            </a:pPr>
            <a:r>
              <a:rPr lang="fr-FR" sz="2000" dirty="0">
                <a:latin typeface="Roboto Condensed" panose="02000000000000000000" pitchFamily="2" charset="0"/>
                <a:ea typeface="Roboto Condensed" panose="02000000000000000000" pitchFamily="2" charset="0"/>
                <a:cs typeface="Roboto Condensed" panose="02000000000000000000" pitchFamily="2" charset="0"/>
              </a:rPr>
              <a:t>Le </a:t>
            </a:r>
            <a:r>
              <a:rPr lang="fr-FR" sz="2000" b="1" dirty="0">
                <a:latin typeface="Roboto Condensed" panose="02000000000000000000" pitchFamily="2" charset="0"/>
                <a:ea typeface="Roboto Condensed" panose="02000000000000000000" pitchFamily="2" charset="0"/>
                <a:cs typeface="Roboto Condensed" panose="02000000000000000000" pitchFamily="2" charset="0"/>
              </a:rPr>
              <a:t>cycle en V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créé dans </a:t>
            </a:r>
            <a:r>
              <a:rPr lang="fr" sz="2000" dirty="0">
                <a:latin typeface="Roboto Condensed" panose="02000000000000000000" pitchFamily="2" charset="0"/>
                <a:ea typeface="Roboto Condensed" panose="02000000000000000000" pitchFamily="2" charset="0"/>
                <a:cs typeface="Roboto Condensed" panose="02000000000000000000" pitchFamily="2" charset="0"/>
                <a:sym typeface="Roboto"/>
              </a:rPr>
              <a:t>les années 80 </a:t>
            </a:r>
            <a:r>
              <a:rPr lang="fr-FR" sz="2000" dirty="0">
                <a:latin typeface="Roboto Condensed" panose="02000000000000000000" pitchFamily="2" charset="0"/>
                <a:ea typeface="Roboto Condensed" panose="02000000000000000000" pitchFamily="2" charset="0"/>
                <a:cs typeface="Roboto Condensed" panose="02000000000000000000" pitchFamily="2" charset="0"/>
              </a:rPr>
              <a:t>est une variante du modèle en cascade, qui, tout en s'inspirant de ce dernier, cherche à résoudre certaines de ses limitations majeures</a:t>
            </a:r>
          </a:p>
        </p:txBody>
      </p:sp>
      <p:sp>
        <p:nvSpPr>
          <p:cNvPr id="4" name="Google Shape;151;p36">
            <a:extLst>
              <a:ext uri="{FF2B5EF4-FFF2-40B4-BE49-F238E27FC236}">
                <a16:creationId xmlns:a16="http://schemas.microsoft.com/office/drawing/2014/main" id="{4A959D97-1629-A2C7-90CD-FE3078FCD68F}"/>
              </a:ext>
            </a:extLst>
          </p:cNvPr>
          <p:cNvSpPr/>
          <p:nvPr/>
        </p:nvSpPr>
        <p:spPr>
          <a:xfrm>
            <a:off x="108204" y="4136449"/>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sp>
        <p:nvSpPr>
          <p:cNvPr id="6" name="ZoneTexte 5">
            <a:extLst>
              <a:ext uri="{FF2B5EF4-FFF2-40B4-BE49-F238E27FC236}">
                <a16:creationId xmlns:a16="http://schemas.microsoft.com/office/drawing/2014/main" id="{ED304D3F-4A71-E3EF-3865-6308C43724C4}"/>
              </a:ext>
            </a:extLst>
          </p:cNvPr>
          <p:cNvSpPr txBox="1"/>
          <p:nvPr/>
        </p:nvSpPr>
        <p:spPr>
          <a:xfrm>
            <a:off x="108204" y="3412630"/>
            <a:ext cx="5809196" cy="369332"/>
          </a:xfrm>
          <a:prstGeom prst="rect">
            <a:avLst/>
          </a:prstGeom>
          <a:noFill/>
        </p:spPr>
        <p:txBody>
          <a:bodyPr wrap="square">
            <a:spAutoFit/>
          </a:bodyPr>
          <a:lstStyle/>
          <a:p>
            <a:r>
              <a:rPr lang="fr-FR" b="1" dirty="0"/>
              <a:t>Comment le cycle en V s’inspire du modèle en cascade ?</a:t>
            </a:r>
            <a:endParaRPr lang="fr-FR" dirty="0"/>
          </a:p>
        </p:txBody>
      </p:sp>
      <p:sp>
        <p:nvSpPr>
          <p:cNvPr id="8" name="ZoneTexte 7">
            <a:extLst>
              <a:ext uri="{FF2B5EF4-FFF2-40B4-BE49-F238E27FC236}">
                <a16:creationId xmlns:a16="http://schemas.microsoft.com/office/drawing/2014/main" id="{9A2E9B12-A632-31C9-6EF9-5573F6DBDA37}"/>
              </a:ext>
            </a:extLst>
          </p:cNvPr>
          <p:cNvSpPr txBox="1"/>
          <p:nvPr/>
        </p:nvSpPr>
        <p:spPr>
          <a:xfrm>
            <a:off x="594204" y="3871011"/>
            <a:ext cx="5323196" cy="923330"/>
          </a:xfrm>
          <a:prstGeom prst="rect">
            <a:avLst/>
          </a:prstGeom>
          <a:noFill/>
        </p:spPr>
        <p:txBody>
          <a:bodyPr wrap="square">
            <a:spAutoFit/>
          </a:bodyPr>
          <a:lstStyle/>
          <a:p>
            <a:pPr algn="just"/>
            <a:r>
              <a:rPr lang="fr-FR" dirty="0">
                <a:latin typeface="Roboto Condensed" panose="02000000000000000000" pitchFamily="2" charset="0"/>
                <a:ea typeface="Roboto Condensed" panose="02000000000000000000" pitchFamily="2" charset="0"/>
                <a:cs typeface="Roboto Condensed" panose="02000000000000000000" pitchFamily="2" charset="0"/>
              </a:rPr>
              <a:t>Le </a:t>
            </a:r>
            <a:r>
              <a:rPr lang="fr-FR" b="1" dirty="0">
                <a:latin typeface="Roboto Condensed" panose="02000000000000000000" pitchFamily="2" charset="0"/>
                <a:ea typeface="Roboto Condensed" panose="02000000000000000000" pitchFamily="2" charset="0"/>
                <a:cs typeface="Roboto Condensed" panose="02000000000000000000" pitchFamily="2" charset="0"/>
              </a:rPr>
              <a:t>cycle en V</a:t>
            </a:r>
            <a:r>
              <a:rPr lang="fr-FR" dirty="0">
                <a:latin typeface="Roboto Condensed" panose="02000000000000000000" pitchFamily="2" charset="0"/>
                <a:ea typeface="Roboto Condensed" panose="02000000000000000000" pitchFamily="2" charset="0"/>
                <a:cs typeface="Roboto Condensed" panose="02000000000000000000" pitchFamily="2" charset="0"/>
              </a:rPr>
              <a:t> est une approche </a:t>
            </a:r>
            <a:r>
              <a:rPr lang="fr-FR" b="1" dirty="0">
                <a:latin typeface="Roboto Condensed" panose="02000000000000000000" pitchFamily="2" charset="0"/>
                <a:ea typeface="Roboto Condensed" panose="02000000000000000000" pitchFamily="2" charset="0"/>
                <a:cs typeface="Roboto Condensed" panose="02000000000000000000" pitchFamily="2" charset="0"/>
              </a:rPr>
              <a:t>séquentielle</a:t>
            </a:r>
            <a:r>
              <a:rPr lang="fr-FR" dirty="0">
                <a:latin typeface="Roboto Condensed" panose="02000000000000000000" pitchFamily="2" charset="0"/>
                <a:ea typeface="Roboto Condensed" panose="02000000000000000000" pitchFamily="2" charset="0"/>
                <a:cs typeface="Roboto Condensed" panose="02000000000000000000" pitchFamily="2" charset="0"/>
              </a:rPr>
              <a:t>. Chaque phase de conception doit être terminée avant de passer à la suivante</a:t>
            </a:r>
          </a:p>
        </p:txBody>
      </p:sp>
      <p:sp>
        <p:nvSpPr>
          <p:cNvPr id="9" name="Google Shape;151;p36">
            <a:extLst>
              <a:ext uri="{FF2B5EF4-FFF2-40B4-BE49-F238E27FC236}">
                <a16:creationId xmlns:a16="http://schemas.microsoft.com/office/drawing/2014/main" id="{E09264BF-5B1C-E384-90C3-9F85373DAC1E}"/>
              </a:ext>
            </a:extLst>
          </p:cNvPr>
          <p:cNvSpPr/>
          <p:nvPr/>
        </p:nvSpPr>
        <p:spPr>
          <a:xfrm>
            <a:off x="102108" y="5317549"/>
            <a:ext cx="360000" cy="3600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2"/>
          </a:solidFill>
          <a:ln>
            <a:noFill/>
          </a:ln>
        </p:spPr>
        <p:txBody>
          <a:bodyPr spcFirstLastPara="1" wrap="square" lIns="121900" tIns="60933" rIns="121900" bIns="60933" anchor="t" anchorCtr="0">
            <a:noAutofit/>
          </a:bodyPr>
          <a:lstStyle/>
          <a:p>
            <a:pPr>
              <a:buClr>
                <a:srgbClr val="000000"/>
              </a:buClr>
              <a:buSzPts val="2000"/>
            </a:pPr>
            <a:endParaRPr sz="2400">
              <a:solidFill>
                <a:schemeClr val="dk1"/>
              </a:solidFill>
              <a:latin typeface="Roboto Condensed"/>
              <a:ea typeface="Roboto Condensed"/>
              <a:cs typeface="Roboto Condensed"/>
              <a:sym typeface="Roboto Condensed"/>
            </a:endParaRPr>
          </a:p>
        </p:txBody>
      </p:sp>
      <p:sp>
        <p:nvSpPr>
          <p:cNvPr id="11" name="ZoneTexte 10">
            <a:extLst>
              <a:ext uri="{FF2B5EF4-FFF2-40B4-BE49-F238E27FC236}">
                <a16:creationId xmlns:a16="http://schemas.microsoft.com/office/drawing/2014/main" id="{9D043EA7-255A-3EF3-EC49-0C0DC33DCFDA}"/>
              </a:ext>
            </a:extLst>
          </p:cNvPr>
          <p:cNvSpPr txBox="1"/>
          <p:nvPr/>
        </p:nvSpPr>
        <p:spPr>
          <a:xfrm>
            <a:off x="594204" y="5171527"/>
            <a:ext cx="5222396" cy="646331"/>
          </a:xfrm>
          <a:prstGeom prst="rect">
            <a:avLst/>
          </a:prstGeom>
          <a:noFill/>
        </p:spPr>
        <p:txBody>
          <a:bodyPr wrap="square">
            <a:spAutoFit/>
          </a:bodyPr>
          <a:lstStyle/>
          <a:p>
            <a:r>
              <a:rPr lang="fr-FR" dirty="0">
                <a:latin typeface="Roboto Condensed" panose="02000000000000000000" pitchFamily="2" charset="0"/>
                <a:ea typeface="Roboto Condensed" panose="02000000000000000000" pitchFamily="2" charset="0"/>
                <a:cs typeface="Roboto Condensed" panose="02000000000000000000" pitchFamily="2" charset="0"/>
              </a:rPr>
              <a:t>Les étapes de </a:t>
            </a:r>
            <a:r>
              <a:rPr lang="fr-FR" b="1" dirty="0">
                <a:latin typeface="Roboto Condensed" panose="02000000000000000000" pitchFamily="2" charset="0"/>
                <a:ea typeface="Roboto Condensed" panose="02000000000000000000" pitchFamily="2" charset="0"/>
                <a:cs typeface="Roboto Condensed" panose="02000000000000000000" pitchFamily="2" charset="0"/>
              </a:rPr>
              <a:t>conception</a:t>
            </a:r>
            <a:r>
              <a:rPr lang="fr-FR" dirty="0">
                <a:latin typeface="Roboto Condensed" panose="02000000000000000000" pitchFamily="2" charset="0"/>
                <a:ea typeface="Roboto Condensed" panose="02000000000000000000" pitchFamily="2" charset="0"/>
                <a:cs typeface="Roboto Condensed" panose="02000000000000000000" pitchFamily="2" charset="0"/>
              </a:rPr>
              <a:t> et de </a:t>
            </a:r>
            <a:r>
              <a:rPr lang="fr-FR" b="1" dirty="0">
                <a:latin typeface="Roboto Condensed" panose="02000000000000000000" pitchFamily="2" charset="0"/>
                <a:ea typeface="Roboto Condensed" panose="02000000000000000000" pitchFamily="2" charset="0"/>
                <a:cs typeface="Roboto Condensed" panose="02000000000000000000" pitchFamily="2" charset="0"/>
              </a:rPr>
              <a:t>développement</a:t>
            </a:r>
            <a:r>
              <a:rPr lang="fr-FR" dirty="0">
                <a:latin typeface="Roboto Condensed" panose="02000000000000000000" pitchFamily="2" charset="0"/>
                <a:ea typeface="Roboto Condensed" panose="02000000000000000000" pitchFamily="2" charset="0"/>
                <a:cs typeface="Roboto Condensed" panose="02000000000000000000" pitchFamily="2" charset="0"/>
              </a:rPr>
              <a:t> sont très similaires dans les deux modèles.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0"/>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80</a:t>
            </a:fld>
            <a:endParaRPr sz="1733">
              <a:solidFill>
                <a:schemeClr val="dk1"/>
              </a:solidFill>
            </a:endParaRPr>
          </a:p>
        </p:txBody>
      </p:sp>
      <p:pic>
        <p:nvPicPr>
          <p:cNvPr id="748" name="Google Shape;748;p60"/>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49" name="Google Shape;749;p60"/>
          <p:cNvSpPr txBox="1"/>
          <p:nvPr/>
        </p:nvSpPr>
        <p:spPr>
          <a:xfrm>
            <a:off x="540600" y="1371227"/>
            <a:ext cx="6317400" cy="5125826"/>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2400" b="1" dirty="0">
                <a:solidFill>
                  <a:srgbClr val="000000"/>
                </a:solidFill>
                <a:latin typeface="Roboto"/>
                <a:ea typeface="Roboto"/>
                <a:cs typeface="Roboto"/>
                <a:sym typeface="Roboto"/>
              </a:rPr>
              <a:t>Daily Scrum (mêlée quotidienne)</a:t>
            </a:r>
            <a:endParaRPr sz="1867" dirty="0">
              <a:solidFill>
                <a:srgbClr val="000000"/>
              </a:solidFill>
              <a:latin typeface="Roboto"/>
              <a:ea typeface="Roboto"/>
              <a:cs typeface="Roboto"/>
              <a:sym typeface="Roboto"/>
            </a:endParaRPr>
          </a:p>
          <a:p>
            <a:pPr marL="285750" indent="-285750" algn="just">
              <a:spcBef>
                <a:spcPts val="1200"/>
              </a:spcBef>
              <a:buClr>
                <a:srgbClr val="000000"/>
              </a:buClr>
              <a:buSzPts val="1800"/>
              <a:buFont typeface="Arial" panose="020B0604020202020204" pitchFamily="34" charset="0"/>
              <a:buChar char="•"/>
            </a:pPr>
            <a:r>
              <a:rPr lang="fr" sz="1600" dirty="0">
                <a:solidFill>
                  <a:srgbClr val="000000"/>
                </a:solidFill>
                <a:latin typeface="Roboto"/>
                <a:ea typeface="Roboto"/>
                <a:cs typeface="Roboto"/>
                <a:sym typeface="Roboto"/>
              </a:rPr>
              <a:t>Daily Scrum est un événement de </a:t>
            </a:r>
            <a:r>
              <a:rPr lang="fr" sz="1600" b="1" dirty="0">
                <a:solidFill>
                  <a:srgbClr val="000000"/>
                </a:solidFill>
                <a:latin typeface="Roboto"/>
                <a:ea typeface="Roboto"/>
                <a:cs typeface="Roboto"/>
                <a:sym typeface="Roboto"/>
              </a:rPr>
              <a:t>15 minutes </a:t>
            </a:r>
            <a:r>
              <a:rPr lang="fr" sz="1600" dirty="0">
                <a:solidFill>
                  <a:srgbClr val="000000"/>
                </a:solidFill>
                <a:latin typeface="Roboto"/>
                <a:ea typeface="Roboto"/>
                <a:cs typeface="Roboto"/>
                <a:sym typeface="Roboto"/>
              </a:rPr>
              <a:t>(time-boxé) destiné à l'équipe de développement.</a:t>
            </a:r>
            <a:endParaRPr sz="1600" dirty="0">
              <a:solidFill>
                <a:srgbClr val="000000"/>
              </a:solidFill>
              <a:latin typeface="Roboto"/>
              <a:ea typeface="Roboto"/>
              <a:cs typeface="Roboto"/>
              <a:sym typeface="Roboto"/>
            </a:endParaRPr>
          </a:p>
          <a:p>
            <a:pPr marL="285750" indent="-285750" algn="just">
              <a:spcBef>
                <a:spcPts val="1200"/>
              </a:spcBef>
              <a:buClr>
                <a:srgbClr val="000000"/>
              </a:buClr>
              <a:buSzPts val="1800"/>
              <a:buFont typeface="Arial" panose="020B0604020202020204" pitchFamily="34" charset="0"/>
              <a:buChar char="•"/>
            </a:pPr>
            <a:r>
              <a:rPr lang="fr" sz="1600" dirty="0">
                <a:solidFill>
                  <a:srgbClr val="000000"/>
                </a:solidFill>
                <a:latin typeface="Roboto"/>
                <a:ea typeface="Roboto"/>
                <a:cs typeface="Roboto"/>
                <a:sym typeface="Roboto"/>
              </a:rPr>
              <a:t>La mêlée quotidienne est tenue </a:t>
            </a:r>
            <a:r>
              <a:rPr lang="fr" sz="1600" b="1" dirty="0">
                <a:solidFill>
                  <a:srgbClr val="000000"/>
                </a:solidFill>
                <a:latin typeface="Roboto"/>
                <a:ea typeface="Roboto"/>
                <a:cs typeface="Roboto"/>
                <a:sym typeface="Roboto"/>
              </a:rPr>
              <a:t>tous les jours </a:t>
            </a:r>
            <a:r>
              <a:rPr lang="fr" sz="1600" dirty="0">
                <a:solidFill>
                  <a:srgbClr val="000000"/>
                </a:solidFill>
                <a:latin typeface="Roboto"/>
                <a:ea typeface="Roboto"/>
                <a:cs typeface="Roboto"/>
                <a:sym typeface="Roboto"/>
              </a:rPr>
              <a:t>du Sprint. L’équipe de développement planifie le travail pour les prochaines 24 heures. Cela optimise la collaboration et la performance de l'équipe tout en inspectant le travail depuis la dernière mêlée quotidienne et envisageant le travail restant durant le Sprint. </a:t>
            </a:r>
            <a:endParaRPr sz="1600" dirty="0">
              <a:solidFill>
                <a:srgbClr val="000000"/>
              </a:solidFill>
              <a:latin typeface="Roboto"/>
              <a:ea typeface="Roboto"/>
              <a:cs typeface="Roboto"/>
              <a:sym typeface="Roboto"/>
            </a:endParaRPr>
          </a:p>
          <a:p>
            <a:pPr marL="285750" indent="-285750" algn="just">
              <a:spcBef>
                <a:spcPts val="1200"/>
              </a:spcBef>
              <a:buClr>
                <a:srgbClr val="000000"/>
              </a:buClr>
              <a:buSzPts val="1800"/>
              <a:buFont typeface="Arial" panose="020B0604020202020204" pitchFamily="34" charset="0"/>
              <a:buChar char="•"/>
            </a:pPr>
            <a:r>
              <a:rPr lang="fr" sz="1600" dirty="0">
                <a:solidFill>
                  <a:srgbClr val="000000"/>
                </a:solidFill>
                <a:latin typeface="Roboto"/>
                <a:ea typeface="Roboto"/>
                <a:cs typeface="Roboto"/>
                <a:sym typeface="Roboto"/>
              </a:rPr>
              <a:t>La mêlée quotidienne est tenue à la même heure et au même lieu chaque jour pour réduire la complexité. </a:t>
            </a:r>
          </a:p>
          <a:p>
            <a:pPr marL="285750" indent="-285750" algn="just">
              <a:spcBef>
                <a:spcPts val="1200"/>
              </a:spcBef>
              <a:buClr>
                <a:srgbClr val="000000"/>
              </a:buClr>
              <a:buSzPts val="1800"/>
              <a:buFont typeface="Arial" panose="020B0604020202020204" pitchFamily="34" charset="0"/>
              <a:buChar char="•"/>
            </a:pPr>
            <a:r>
              <a:rPr lang="fr" sz="1600" dirty="0">
                <a:solidFill>
                  <a:srgbClr val="000000"/>
                </a:solidFill>
                <a:latin typeface="Roboto"/>
                <a:ea typeface="Roboto"/>
                <a:cs typeface="Roboto"/>
                <a:sym typeface="Roboto"/>
              </a:rPr>
              <a:t>Tout le monde est invité mais seuls les membres de l’équipe peuvent parler.</a:t>
            </a:r>
          </a:p>
          <a:p>
            <a:pPr marL="285750" indent="-285750" algn="just">
              <a:spcBef>
                <a:spcPts val="1200"/>
              </a:spcBef>
              <a:buClr>
                <a:srgbClr val="000000"/>
              </a:buClr>
              <a:buSzPts val="1800"/>
              <a:buFont typeface="Arial" panose="020B0604020202020204" pitchFamily="34" charset="0"/>
              <a:buChar char="•"/>
            </a:pPr>
            <a:r>
              <a:rPr lang="en-GB" altLang="fr-FR" sz="1600" dirty="0">
                <a:solidFill>
                  <a:srgbClr val="000000"/>
                </a:solidFill>
                <a:latin typeface="Roboto"/>
                <a:ea typeface="Roboto"/>
                <a:cs typeface="Roboto"/>
              </a:rPr>
              <a:t>Pas fait pour résoudre les problèmes</a:t>
            </a:r>
          </a:p>
          <a:p>
            <a:pPr marL="285750" indent="-285750" algn="just">
              <a:spcBef>
                <a:spcPts val="1200"/>
              </a:spcBef>
              <a:buClr>
                <a:srgbClr val="000000"/>
              </a:buClr>
              <a:buSzPts val="1800"/>
              <a:buFont typeface="Arial" panose="020B0604020202020204" pitchFamily="34" charset="0"/>
              <a:buChar char="•"/>
            </a:pPr>
            <a:r>
              <a:rPr lang="en-GB" altLang="fr-FR" sz="1600" dirty="0">
                <a:solidFill>
                  <a:srgbClr val="000000"/>
                </a:solidFill>
                <a:latin typeface="Roboto"/>
                <a:ea typeface="Roboto"/>
                <a:cs typeface="Roboto"/>
              </a:rPr>
              <a:t>Permet d'éviter l'organisation d'autres réunions</a:t>
            </a:r>
          </a:p>
          <a:p>
            <a:pPr algn="just">
              <a:spcBef>
                <a:spcPts val="1200"/>
              </a:spcBef>
              <a:buClr>
                <a:srgbClr val="000000"/>
              </a:buClr>
              <a:buSzPts val="1800"/>
            </a:pPr>
            <a:endParaRPr lang="en-GB" altLang="fr-FR" dirty="0">
              <a:solidFill>
                <a:srgbClr val="000000"/>
              </a:solidFill>
              <a:latin typeface="Roboto"/>
              <a:ea typeface="Roboto"/>
              <a:cs typeface="Roboto"/>
            </a:endParaRPr>
          </a:p>
          <a:p>
            <a:pPr marL="285750" indent="-285750" algn="just">
              <a:spcBef>
                <a:spcPts val="1200"/>
              </a:spcBef>
              <a:buClr>
                <a:srgbClr val="000000"/>
              </a:buClr>
              <a:buSzPts val="1800"/>
              <a:buFont typeface="Arial" panose="020B0604020202020204" pitchFamily="34" charset="0"/>
              <a:buChar char="•"/>
            </a:pPr>
            <a:endParaRPr dirty="0">
              <a:solidFill>
                <a:srgbClr val="000000"/>
              </a:solidFill>
              <a:latin typeface="Roboto"/>
              <a:ea typeface="Roboto"/>
              <a:cs typeface="Roboto"/>
              <a:sym typeface="Roboto"/>
            </a:endParaRPr>
          </a:p>
        </p:txBody>
      </p:sp>
      <p:sp>
        <p:nvSpPr>
          <p:cNvPr id="6" name="Titre 2">
            <a:extLst>
              <a:ext uri="{FF2B5EF4-FFF2-40B4-BE49-F238E27FC236}">
                <a16:creationId xmlns:a16="http://schemas.microsoft.com/office/drawing/2014/main" id="{4FA1CABD-C46F-CA8C-95F6-F84792816F0A}"/>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424C5BD8-57DD-1E71-2965-4F253EA570FD}"/>
              </a:ext>
            </a:extLst>
          </p:cNvPr>
          <p:cNvSpPr>
            <a:spLocks noGrp="1"/>
          </p:cNvSpPr>
          <p:nvPr>
            <p:ph type="subTitle" idx="1"/>
          </p:nvPr>
        </p:nvSpPr>
        <p:spPr>
          <a:xfrm>
            <a:off x="4055000" y="1103627"/>
            <a:ext cx="4082000" cy="267600"/>
          </a:xfrm>
        </p:spPr>
        <p:txBody>
          <a:bodyPr/>
          <a:lstStyle/>
          <a:p>
            <a:r>
              <a:rPr lang="fr-FR" dirty="0"/>
              <a:t>Les cérémonies</a:t>
            </a:r>
          </a:p>
        </p:txBody>
      </p:sp>
      <p:sp>
        <p:nvSpPr>
          <p:cNvPr id="24" name="Rectangle 23">
            <a:extLst>
              <a:ext uri="{FF2B5EF4-FFF2-40B4-BE49-F238E27FC236}">
                <a16:creationId xmlns:a16="http://schemas.microsoft.com/office/drawing/2014/main" id="{E1323C4F-834B-3C79-7518-54E6FDBC5AD8}"/>
              </a:ext>
            </a:extLst>
          </p:cNvPr>
          <p:cNvSpPr/>
          <p:nvPr/>
        </p:nvSpPr>
        <p:spPr>
          <a:xfrm>
            <a:off x="8013032" y="3549316"/>
            <a:ext cx="3884400" cy="8422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Arial" charset="0"/>
                <a:ea typeface="+mn-ea"/>
                <a:cs typeface="Arial" charset="0"/>
              </a:rPr>
              <a:t>Que vas-</a:t>
            </a:r>
            <a:r>
              <a:rPr lang="en-GB" sz="2000" dirty="0" err="1">
                <a:solidFill>
                  <a:srgbClr val="FFFFFF"/>
                </a:solidFill>
                <a:latin typeface="Arial" charset="0"/>
                <a:ea typeface="+mn-ea"/>
                <a:cs typeface="Arial" charset="0"/>
              </a:rPr>
              <a:t>tu</a:t>
            </a:r>
            <a:r>
              <a:rPr lang="en-GB" sz="2000" dirty="0">
                <a:solidFill>
                  <a:srgbClr val="FFFFFF"/>
                </a:solidFill>
                <a:latin typeface="Arial" charset="0"/>
                <a:ea typeface="+mn-ea"/>
                <a:cs typeface="Arial" charset="0"/>
              </a:rPr>
              <a:t> faire aujourd'hui ?</a:t>
            </a:r>
          </a:p>
        </p:txBody>
      </p:sp>
      <p:sp>
        <p:nvSpPr>
          <p:cNvPr id="25" name="Rectangle 24">
            <a:extLst>
              <a:ext uri="{FF2B5EF4-FFF2-40B4-BE49-F238E27FC236}">
                <a16:creationId xmlns:a16="http://schemas.microsoft.com/office/drawing/2014/main" id="{0C341CC7-D57D-CF7A-8A1E-6E55195C4C40}"/>
              </a:ext>
            </a:extLst>
          </p:cNvPr>
          <p:cNvSpPr/>
          <p:nvPr/>
        </p:nvSpPr>
        <p:spPr>
          <a:xfrm>
            <a:off x="8013032" y="2545217"/>
            <a:ext cx="3884400" cy="8422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000">
                <a:solidFill>
                  <a:srgbClr val="FFFFFF"/>
                </a:solidFill>
                <a:latin typeface="Arial" charset="0"/>
                <a:ea typeface="+mn-ea"/>
                <a:cs typeface="Arial" charset="0"/>
              </a:rPr>
              <a:t>Qu'as-tu fait hier ?</a:t>
            </a:r>
            <a:endParaRPr lang="en-GB" sz="2000" dirty="0">
              <a:solidFill>
                <a:srgbClr val="FFFFFF"/>
              </a:solidFill>
              <a:latin typeface="Arial" charset="0"/>
              <a:ea typeface="+mn-ea"/>
              <a:cs typeface="Arial" charset="0"/>
            </a:endParaRPr>
          </a:p>
        </p:txBody>
      </p:sp>
      <p:sp>
        <p:nvSpPr>
          <p:cNvPr id="26" name="Rectangle 25">
            <a:extLst>
              <a:ext uri="{FF2B5EF4-FFF2-40B4-BE49-F238E27FC236}">
                <a16:creationId xmlns:a16="http://schemas.microsoft.com/office/drawing/2014/main" id="{7F24D726-6CCD-6EF3-38BA-7EB593F99D9C}"/>
              </a:ext>
            </a:extLst>
          </p:cNvPr>
          <p:cNvSpPr/>
          <p:nvPr/>
        </p:nvSpPr>
        <p:spPr>
          <a:xfrm>
            <a:off x="8013032" y="4561418"/>
            <a:ext cx="3885002" cy="8422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FFFF"/>
                </a:solidFill>
                <a:latin typeface="Arial" charset="0"/>
                <a:ea typeface="+mn-ea"/>
                <a:cs typeface="Arial" charset="0"/>
              </a:rPr>
              <a:t>Y a t-il un obstacle qui te freine ?</a:t>
            </a:r>
          </a:p>
        </p:txBody>
      </p:sp>
      <p:sp>
        <p:nvSpPr>
          <p:cNvPr id="28" name="ZoneTexte 27">
            <a:extLst>
              <a:ext uri="{FF2B5EF4-FFF2-40B4-BE49-F238E27FC236}">
                <a16:creationId xmlns:a16="http://schemas.microsoft.com/office/drawing/2014/main" id="{37FE2F56-3679-A3CE-A956-279AAE740A70}"/>
              </a:ext>
            </a:extLst>
          </p:cNvPr>
          <p:cNvSpPr txBox="1"/>
          <p:nvPr/>
        </p:nvSpPr>
        <p:spPr>
          <a:xfrm>
            <a:off x="8137000" y="1815993"/>
            <a:ext cx="3762877" cy="400110"/>
          </a:xfrm>
          <a:prstGeom prst="rect">
            <a:avLst/>
          </a:prstGeom>
          <a:noFill/>
        </p:spPr>
        <p:txBody>
          <a:bodyPr wrap="square">
            <a:spAutoFit/>
          </a:bodyPr>
          <a:lstStyle/>
          <a:p>
            <a:r>
              <a:rPr lang="en-GB" altLang="fr-FR" sz="2000" b="1" dirty="0">
                <a:solidFill>
                  <a:schemeClr val="accent5">
                    <a:lumMod val="75000"/>
                  </a:schemeClr>
                </a:solidFill>
                <a:latin typeface="Roboto"/>
                <a:ea typeface="Roboto"/>
                <a:cs typeface="Roboto"/>
              </a:rPr>
              <a:t>Chacun répond à 3 questions</a:t>
            </a:r>
            <a:endParaRPr lang="fr-FR" sz="2000" b="1" dirty="0">
              <a:solidFill>
                <a:schemeClr val="accent5">
                  <a:lumMod val="75000"/>
                </a:schemeClr>
              </a:solidFill>
              <a:latin typeface="Roboto"/>
              <a:ea typeface="Roboto"/>
              <a:cs typeface="Roboto"/>
            </a:endParaRPr>
          </a:p>
        </p:txBody>
      </p:sp>
    </p:spTree>
  </p:cSld>
  <p:clrMapOvr>
    <a:masterClrMapping/>
  </p:clrMapOvr>
  <p:transition spd="slow">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1"/>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81</a:t>
            </a:fld>
            <a:endParaRPr sz="1733">
              <a:solidFill>
                <a:schemeClr val="dk1"/>
              </a:solidFill>
            </a:endParaRPr>
          </a:p>
        </p:txBody>
      </p:sp>
      <p:pic>
        <p:nvPicPr>
          <p:cNvPr id="757" name="Google Shape;757;p61"/>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58" name="Google Shape;758;p61"/>
          <p:cNvSpPr txBox="1"/>
          <p:nvPr/>
        </p:nvSpPr>
        <p:spPr>
          <a:xfrm>
            <a:off x="348916" y="1191126"/>
            <a:ext cx="6605337" cy="5074571"/>
          </a:xfrm>
          <a:prstGeom prst="rect">
            <a:avLst/>
          </a:prstGeom>
          <a:noFill/>
          <a:ln>
            <a:noFill/>
          </a:ln>
        </p:spPr>
        <p:txBody>
          <a:bodyPr spcFirstLastPara="1" wrap="square" lIns="121900" tIns="121900" rIns="121900" bIns="121900" anchor="t" anchorCtr="0">
            <a:noAutofit/>
          </a:bodyPr>
          <a:lstStyle/>
          <a:p>
            <a:pPr algn="just">
              <a:buClr>
                <a:srgbClr val="000000"/>
              </a:buClr>
              <a:buSzPts val="2400"/>
            </a:pPr>
            <a:r>
              <a:rPr lang="fr" sz="2400" b="1" dirty="0">
                <a:solidFill>
                  <a:srgbClr val="000000"/>
                </a:solidFill>
                <a:latin typeface="Roboto"/>
                <a:ea typeface="Roboto"/>
                <a:cs typeface="Roboto"/>
                <a:sym typeface="Roboto"/>
              </a:rPr>
              <a:t>Revue de Sprint</a:t>
            </a:r>
            <a:endParaRPr sz="2400" b="1" dirty="0">
              <a:solidFill>
                <a:srgbClr val="000000"/>
              </a:solidFill>
              <a:latin typeface="Roboto"/>
              <a:ea typeface="Roboto"/>
              <a:cs typeface="Roboto"/>
              <a:sym typeface="Roboto"/>
            </a:endParaRPr>
          </a:p>
          <a:p>
            <a:pPr algn="just">
              <a:buClr>
                <a:srgbClr val="000000"/>
              </a:buClr>
              <a:buSzPts val="1400"/>
            </a:pPr>
            <a:endParaRPr sz="1400" dirty="0">
              <a:solidFill>
                <a:srgbClr val="000000"/>
              </a:solidFill>
              <a:latin typeface="Roboto"/>
              <a:ea typeface="Roboto"/>
              <a:cs typeface="Roboto"/>
              <a:sym typeface="Roboto"/>
            </a:endParaRPr>
          </a:p>
          <a:p>
            <a:pPr marL="342900" indent="-342900" algn="just">
              <a:spcBef>
                <a:spcPts val="1200"/>
              </a:spcBef>
              <a:buClr>
                <a:srgbClr val="000000"/>
              </a:buClr>
              <a:buSzPts val="1800"/>
              <a:buFont typeface="Arial" panose="020B0604020202020204" pitchFamily="34" charset="0"/>
              <a:buChar char="•"/>
            </a:pPr>
            <a:r>
              <a:rPr lang="fr" dirty="0">
                <a:solidFill>
                  <a:srgbClr val="000000"/>
                </a:solidFill>
                <a:latin typeface="Roboto"/>
                <a:ea typeface="Roboto"/>
                <a:cs typeface="Roboto"/>
                <a:sym typeface="Roboto"/>
              </a:rPr>
              <a:t>Une revue de Sprint (Sprint Review) est tenue à la fin du Sprint pour inspecter l’incrément réalisé et adapter le Backlog Produit si nécessaire.</a:t>
            </a:r>
            <a:endParaRPr dirty="0">
              <a:solidFill>
                <a:srgbClr val="000000"/>
              </a:solidFill>
              <a:latin typeface="Roboto"/>
              <a:ea typeface="Roboto"/>
              <a:cs typeface="Roboto"/>
              <a:sym typeface="Roboto"/>
            </a:endParaRPr>
          </a:p>
          <a:p>
            <a:pPr marL="342900" indent="-342900" algn="just">
              <a:spcBef>
                <a:spcPts val="1200"/>
              </a:spcBef>
              <a:buClr>
                <a:srgbClr val="000000"/>
              </a:buClr>
              <a:buSzPts val="1800"/>
              <a:buFont typeface="Arial" panose="020B0604020202020204" pitchFamily="34" charset="0"/>
              <a:buChar char="•"/>
            </a:pPr>
            <a:r>
              <a:rPr lang="fr" dirty="0">
                <a:solidFill>
                  <a:srgbClr val="000000"/>
                </a:solidFill>
                <a:latin typeface="Roboto"/>
                <a:ea typeface="Roboto"/>
                <a:cs typeface="Roboto"/>
                <a:sym typeface="Roboto"/>
              </a:rPr>
              <a:t>Pendant la revue de Sprint, l'équipe Scrum et les parties prenantes échangent sur ce qui a été fait durant le Sprint et présente une démo des nouvelles fonctionnalités ou de l’architecture</a:t>
            </a:r>
            <a:endParaRPr lang="fr-FR" dirty="0">
              <a:solidFill>
                <a:srgbClr val="000000"/>
              </a:solidFill>
              <a:latin typeface="Roboto"/>
              <a:ea typeface="Roboto"/>
              <a:cs typeface="Roboto"/>
              <a:sym typeface="Roboto"/>
            </a:endParaRPr>
          </a:p>
          <a:p>
            <a:pPr marL="342900" indent="-34290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C’est un point qui est informel, dure moins de deux heures et ne nécessite pas de préparation.</a:t>
            </a:r>
          </a:p>
          <a:p>
            <a:pPr marL="342900" indent="-342900" algn="just">
              <a:spcBef>
                <a:spcPts val="12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Toute l’équipe est invitée et nous pouvons inviter les managers et d’autres équipes afin de présenter l’état d’avancement.</a:t>
            </a:r>
            <a:endParaRPr dirty="0">
              <a:solidFill>
                <a:srgbClr val="000000"/>
              </a:solidFill>
              <a:latin typeface="Roboto"/>
              <a:ea typeface="Roboto"/>
              <a:cs typeface="Roboto"/>
              <a:sym typeface="Roboto"/>
            </a:endParaRPr>
          </a:p>
        </p:txBody>
      </p:sp>
      <p:pic>
        <p:nvPicPr>
          <p:cNvPr id="4" name="Picture 3">
            <a:extLst>
              <a:ext uri="{FF2B5EF4-FFF2-40B4-BE49-F238E27FC236}">
                <a16:creationId xmlns:a16="http://schemas.microsoft.com/office/drawing/2014/main" id="{C3B2E30A-4A4C-E756-BFCF-5530CF235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3981" y="3666958"/>
            <a:ext cx="27876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a:extLst>
              <a:ext uri="{FF2B5EF4-FFF2-40B4-BE49-F238E27FC236}">
                <a16:creationId xmlns:a16="http://schemas.microsoft.com/office/drawing/2014/main" id="{E9CD0CB8-B82E-5987-5A46-7952BA6069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3319" y="2015958"/>
            <a:ext cx="27876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Titre 2">
            <a:extLst>
              <a:ext uri="{FF2B5EF4-FFF2-40B4-BE49-F238E27FC236}">
                <a16:creationId xmlns:a16="http://schemas.microsoft.com/office/drawing/2014/main" id="{2775C940-F44D-3135-C7F6-43EEBEA6FA2A}"/>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11" name="Sous-titre 1">
            <a:extLst>
              <a:ext uri="{FF2B5EF4-FFF2-40B4-BE49-F238E27FC236}">
                <a16:creationId xmlns:a16="http://schemas.microsoft.com/office/drawing/2014/main" id="{F646CF38-D262-28CF-1EC9-AA6644FA5CE2}"/>
              </a:ext>
            </a:extLst>
          </p:cNvPr>
          <p:cNvSpPr>
            <a:spLocks noGrp="1"/>
          </p:cNvSpPr>
          <p:nvPr>
            <p:ph type="subTitle" idx="1"/>
          </p:nvPr>
        </p:nvSpPr>
        <p:spPr>
          <a:xfrm>
            <a:off x="4055000" y="1103627"/>
            <a:ext cx="4082000" cy="267600"/>
          </a:xfrm>
        </p:spPr>
        <p:txBody>
          <a:bodyPr/>
          <a:lstStyle/>
          <a:p>
            <a:r>
              <a:rPr lang="fr-FR" dirty="0"/>
              <a:t>Les cérémonies</a:t>
            </a:r>
          </a:p>
        </p:txBody>
      </p:sp>
    </p:spTree>
  </p:cSld>
  <p:clrMapOvr>
    <a:masterClrMapping/>
  </p:clrMapOvr>
  <p:transition spd="slow">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2"/>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82</a:t>
            </a:fld>
            <a:endParaRPr sz="1733">
              <a:solidFill>
                <a:schemeClr val="dk1"/>
              </a:solidFill>
            </a:endParaRPr>
          </a:p>
        </p:txBody>
      </p:sp>
      <p:pic>
        <p:nvPicPr>
          <p:cNvPr id="767" name="Google Shape;767;p62"/>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68" name="Google Shape;768;p62"/>
          <p:cNvSpPr txBox="1"/>
          <p:nvPr/>
        </p:nvSpPr>
        <p:spPr>
          <a:xfrm>
            <a:off x="607800" y="1758233"/>
            <a:ext cx="6575053" cy="4000000"/>
          </a:xfrm>
          <a:prstGeom prst="rect">
            <a:avLst/>
          </a:prstGeom>
          <a:noFill/>
          <a:ln>
            <a:noFill/>
          </a:ln>
        </p:spPr>
        <p:txBody>
          <a:bodyPr spcFirstLastPara="1" wrap="square" lIns="121900" tIns="121900" rIns="121900" bIns="121900" anchor="t" anchorCtr="0">
            <a:noAutofit/>
          </a:bodyPr>
          <a:lstStyle/>
          <a:p>
            <a:pPr>
              <a:buClr>
                <a:srgbClr val="000000"/>
              </a:buClr>
              <a:buSzPts val="2400"/>
            </a:pPr>
            <a:r>
              <a:rPr lang="fr" sz="2400" b="1" dirty="0">
                <a:solidFill>
                  <a:srgbClr val="000000"/>
                </a:solidFill>
                <a:latin typeface="Roboto"/>
                <a:ea typeface="Roboto"/>
                <a:cs typeface="Roboto"/>
                <a:sym typeface="Roboto"/>
              </a:rPr>
              <a:t>Rétrospective de Sprint</a:t>
            </a:r>
            <a:endParaRPr sz="2400" b="1" dirty="0">
              <a:solidFill>
                <a:srgbClr val="000000"/>
              </a:solidFill>
              <a:latin typeface="Roboto"/>
              <a:ea typeface="Roboto"/>
              <a:cs typeface="Roboto"/>
              <a:sym typeface="Roboto"/>
            </a:endParaRPr>
          </a:p>
          <a:p>
            <a:pPr algn="just">
              <a:buClr>
                <a:srgbClr val="000000"/>
              </a:buClr>
              <a:buSzPts val="1800"/>
            </a:pPr>
            <a:endParaRPr sz="2400" dirty="0">
              <a:solidFill>
                <a:srgbClr val="000000"/>
              </a:solidFill>
              <a:latin typeface="Roboto"/>
              <a:ea typeface="Roboto"/>
              <a:cs typeface="Roboto"/>
              <a:sym typeface="Roboto"/>
            </a:endParaRPr>
          </a:p>
          <a:p>
            <a:pPr marL="285750" indent="-285750" algn="just">
              <a:spcBef>
                <a:spcPts val="600"/>
              </a:spcBef>
              <a:buClr>
                <a:srgbClr val="000000"/>
              </a:buClr>
              <a:buSzPts val="1800"/>
              <a:buFont typeface="Arial" panose="020B0604020202020204" pitchFamily="34" charset="0"/>
              <a:buChar char="•"/>
            </a:pPr>
            <a:r>
              <a:rPr lang="fr" dirty="0">
                <a:solidFill>
                  <a:srgbClr val="000000"/>
                </a:solidFill>
                <a:latin typeface="Roboto"/>
                <a:ea typeface="Roboto"/>
                <a:cs typeface="Roboto"/>
                <a:sym typeface="Roboto"/>
              </a:rPr>
              <a:t>La rétrospective de Sprint (Sprint Retrospective) est une opportunité pour l'équipe Scrum de s’auto-inspecter et de créer un plan d'améliorations à adopter au cours du prochain Sprint. </a:t>
            </a:r>
          </a:p>
          <a:p>
            <a:pPr marL="285750" indent="-285750" algn="just">
              <a:spcBef>
                <a:spcPts val="6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Réfléchir régulièrement à ce qui marche et ce qui ne marche pas</a:t>
            </a:r>
          </a:p>
          <a:p>
            <a:pPr marL="285750" indent="-285750" algn="just">
              <a:spcBef>
                <a:spcPts val="6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Dure en général de 15 à 30 minutes</a:t>
            </a:r>
          </a:p>
          <a:p>
            <a:pPr marL="285750" indent="-285750" algn="just">
              <a:spcBef>
                <a:spcPts val="6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Fait à la fin de chaque sprint</a:t>
            </a:r>
          </a:p>
          <a:p>
            <a:pPr marL="285750" indent="-285750" algn="just">
              <a:spcBef>
                <a:spcPts val="600"/>
              </a:spcBef>
              <a:buClr>
                <a:srgbClr val="000000"/>
              </a:buClr>
              <a:buSzPts val="1800"/>
              <a:buFont typeface="Arial" panose="020B0604020202020204" pitchFamily="34" charset="0"/>
              <a:buChar char="•"/>
            </a:pPr>
            <a:r>
              <a:rPr lang="fr-FR" dirty="0">
                <a:solidFill>
                  <a:srgbClr val="000000"/>
                </a:solidFill>
                <a:latin typeface="Roboto"/>
                <a:ea typeface="Roboto"/>
                <a:cs typeface="Roboto"/>
                <a:sym typeface="Roboto"/>
              </a:rPr>
              <a:t>Toute l'équipe participe : SM, PO, DevTeam</a:t>
            </a:r>
          </a:p>
          <a:p>
            <a:pPr algn="just">
              <a:spcBef>
                <a:spcPts val="600"/>
              </a:spcBef>
              <a:buClr>
                <a:srgbClr val="000000"/>
              </a:buClr>
              <a:buSzPts val="1800"/>
            </a:pPr>
            <a:endParaRPr lang="fr-FR" dirty="0">
              <a:solidFill>
                <a:srgbClr val="000000"/>
              </a:solidFill>
              <a:latin typeface="Roboto"/>
              <a:ea typeface="Roboto"/>
              <a:cs typeface="Roboto"/>
              <a:sym typeface="Roboto"/>
            </a:endParaRPr>
          </a:p>
          <a:p>
            <a:pPr algn="just">
              <a:buClr>
                <a:srgbClr val="000000"/>
              </a:buClr>
              <a:buSzPts val="1800"/>
            </a:pPr>
            <a:endParaRPr lang="fr" dirty="0">
              <a:solidFill>
                <a:srgbClr val="000000"/>
              </a:solidFill>
              <a:latin typeface="Roboto"/>
              <a:ea typeface="Roboto"/>
              <a:cs typeface="Roboto"/>
              <a:sym typeface="Roboto"/>
            </a:endParaRPr>
          </a:p>
          <a:p>
            <a:pPr algn="just">
              <a:buClr>
                <a:srgbClr val="000000"/>
              </a:buClr>
              <a:buSzPts val="1800"/>
            </a:pPr>
            <a:endParaRPr lang="fr-FR" dirty="0">
              <a:solidFill>
                <a:srgbClr val="000000"/>
              </a:solidFill>
              <a:latin typeface="Roboto"/>
              <a:ea typeface="Roboto"/>
              <a:cs typeface="Roboto"/>
              <a:sym typeface="Roboto"/>
            </a:endParaRPr>
          </a:p>
        </p:txBody>
      </p:sp>
      <p:sp>
        <p:nvSpPr>
          <p:cNvPr id="4" name="Titre 2">
            <a:extLst>
              <a:ext uri="{FF2B5EF4-FFF2-40B4-BE49-F238E27FC236}">
                <a16:creationId xmlns:a16="http://schemas.microsoft.com/office/drawing/2014/main" id="{FD14BCE8-6512-9731-156B-7EC31CC29CC4}"/>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5" name="Sous-titre 1">
            <a:extLst>
              <a:ext uri="{FF2B5EF4-FFF2-40B4-BE49-F238E27FC236}">
                <a16:creationId xmlns:a16="http://schemas.microsoft.com/office/drawing/2014/main" id="{D4C7A4C3-A04A-39E6-90D5-DCE71027FBBE}"/>
              </a:ext>
            </a:extLst>
          </p:cNvPr>
          <p:cNvSpPr>
            <a:spLocks noGrp="1"/>
          </p:cNvSpPr>
          <p:nvPr>
            <p:ph type="subTitle" idx="1"/>
          </p:nvPr>
        </p:nvSpPr>
        <p:spPr>
          <a:xfrm>
            <a:off x="4055000" y="1103627"/>
            <a:ext cx="4082000" cy="267600"/>
          </a:xfrm>
        </p:spPr>
        <p:txBody>
          <a:bodyPr/>
          <a:lstStyle/>
          <a:p>
            <a:r>
              <a:rPr lang="fr-FR" dirty="0"/>
              <a:t>Les cérémonies</a:t>
            </a:r>
          </a:p>
        </p:txBody>
      </p:sp>
      <p:sp>
        <p:nvSpPr>
          <p:cNvPr id="7" name="ZoneTexte 6">
            <a:extLst>
              <a:ext uri="{FF2B5EF4-FFF2-40B4-BE49-F238E27FC236}">
                <a16:creationId xmlns:a16="http://schemas.microsoft.com/office/drawing/2014/main" id="{2B280EDA-C51D-F2B4-2F33-364DCF117082}"/>
              </a:ext>
            </a:extLst>
          </p:cNvPr>
          <p:cNvSpPr txBox="1"/>
          <p:nvPr/>
        </p:nvSpPr>
        <p:spPr>
          <a:xfrm>
            <a:off x="7182853" y="1698090"/>
            <a:ext cx="4865263" cy="646331"/>
          </a:xfrm>
          <a:prstGeom prst="rect">
            <a:avLst/>
          </a:prstGeom>
          <a:noFill/>
        </p:spPr>
        <p:txBody>
          <a:bodyPr wrap="square">
            <a:spAutoFit/>
          </a:bodyPr>
          <a:lstStyle/>
          <a:p>
            <a:pPr algn="ctr"/>
            <a:r>
              <a:rPr lang="fr-FR" dirty="0">
                <a:solidFill>
                  <a:srgbClr val="000000"/>
                </a:solidFill>
                <a:latin typeface="Roboto"/>
                <a:ea typeface="Roboto"/>
                <a:cs typeface="Roboto"/>
              </a:rPr>
              <a:t>Toute l'équipe collecte du feedback et discute sur ce qu'elle aimerait : </a:t>
            </a:r>
          </a:p>
        </p:txBody>
      </p:sp>
      <p:sp>
        <p:nvSpPr>
          <p:cNvPr id="14" name="AutoShape 3">
            <a:extLst>
              <a:ext uri="{FF2B5EF4-FFF2-40B4-BE49-F238E27FC236}">
                <a16:creationId xmlns:a16="http://schemas.microsoft.com/office/drawing/2014/main" id="{38984721-4A00-05E9-5994-91A7E8C4D102}"/>
              </a:ext>
            </a:extLst>
          </p:cNvPr>
          <p:cNvSpPr>
            <a:spLocks noChangeArrowheads="1"/>
          </p:cNvSpPr>
          <p:nvPr/>
        </p:nvSpPr>
        <p:spPr bwMode="auto">
          <a:xfrm>
            <a:off x="8108338" y="2444114"/>
            <a:ext cx="2880000" cy="576000"/>
          </a:xfrm>
          <a:prstGeom prst="roundRect">
            <a:avLst>
              <a:gd name="adj" fmla="val 31167"/>
            </a:avLst>
          </a:prstGeom>
          <a:blipFill dpi="0" rotWithShape="0">
            <a:blip r:embed="rId4"/>
            <a:srcRect/>
            <a:tile tx="0" ty="0" sx="100000" sy="100000" flip="none" algn="tl"/>
          </a:blipFill>
          <a:ln w="25560">
            <a:solidFill>
              <a:srgbClr val="003C83"/>
            </a:solidFill>
            <a:miter lim="800000"/>
            <a:headEnd/>
            <a:tailEnd/>
          </a:ln>
        </p:spPr>
        <p:txBody>
          <a:bodyPr lIns="0" tIns="58968"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400" b="1" dirty="0">
                <a:latin typeface="Roboto"/>
                <a:ea typeface="Roboto"/>
                <a:cs typeface="Roboto"/>
              </a:rPr>
              <a:t>Commencer à faire</a:t>
            </a:r>
          </a:p>
        </p:txBody>
      </p:sp>
      <p:sp>
        <p:nvSpPr>
          <p:cNvPr id="15" name="AutoShape 4">
            <a:extLst>
              <a:ext uri="{FF2B5EF4-FFF2-40B4-BE49-F238E27FC236}">
                <a16:creationId xmlns:a16="http://schemas.microsoft.com/office/drawing/2014/main" id="{4DDC6CC2-CC78-4B7B-6D21-8C8B94A047C0}"/>
              </a:ext>
            </a:extLst>
          </p:cNvPr>
          <p:cNvSpPr>
            <a:spLocks noChangeArrowheads="1"/>
          </p:cNvSpPr>
          <p:nvPr/>
        </p:nvSpPr>
        <p:spPr bwMode="auto">
          <a:xfrm>
            <a:off x="8114050" y="3396882"/>
            <a:ext cx="2880000" cy="576000"/>
          </a:xfrm>
          <a:prstGeom prst="roundRect">
            <a:avLst>
              <a:gd name="adj" fmla="val 31167"/>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58968" rIns="0" bIns="0" anchor="ctr"/>
          <a:lstStyle/>
          <a:p>
            <a:pPr algn="ctr">
              <a:lnSpc>
                <a:spcPct val="87000"/>
              </a:lnSpc>
              <a:buFont typeface="Times New Roman" pitchFamily="16"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2400" b="1" dirty="0">
                <a:solidFill>
                  <a:schemeClr val="bg1"/>
                </a:solidFill>
                <a:latin typeface="Roboto"/>
                <a:ea typeface="Roboto"/>
                <a:cs typeface="Roboto"/>
              </a:rPr>
              <a:t>Arrêter de faire</a:t>
            </a:r>
          </a:p>
        </p:txBody>
      </p:sp>
      <p:sp>
        <p:nvSpPr>
          <p:cNvPr id="16" name="AutoShape 5">
            <a:extLst>
              <a:ext uri="{FF2B5EF4-FFF2-40B4-BE49-F238E27FC236}">
                <a16:creationId xmlns:a16="http://schemas.microsoft.com/office/drawing/2014/main" id="{CAFA24FF-E9C6-072E-7856-04DBCAC4792E}"/>
              </a:ext>
            </a:extLst>
          </p:cNvPr>
          <p:cNvSpPr>
            <a:spLocks noChangeArrowheads="1"/>
          </p:cNvSpPr>
          <p:nvPr/>
        </p:nvSpPr>
        <p:spPr bwMode="auto">
          <a:xfrm>
            <a:off x="8108338" y="4272424"/>
            <a:ext cx="2880000" cy="576000"/>
          </a:xfrm>
          <a:prstGeom prst="roundRect">
            <a:avLst>
              <a:gd name="adj" fmla="val 31167"/>
            </a:avLst>
          </a:prstGeom>
          <a:blipFill dpi="0" rotWithShape="0">
            <a:blip r:embed="rId4"/>
            <a:srcRect/>
            <a:tile tx="0" ty="0" sx="100000" sy="100000" flip="none" algn="tl"/>
          </a:blipFill>
          <a:ln w="25560">
            <a:solidFill>
              <a:srgbClr val="003C83"/>
            </a:solidFill>
            <a:miter lim="800000"/>
            <a:headEnd/>
            <a:tailEnd/>
          </a:ln>
          <a:effectLst>
            <a:outerShdw blurRad="63500" dist="63640" dir="2700000" algn="ctr" rotWithShape="0">
              <a:srgbClr val="000000">
                <a:alpha val="30037"/>
              </a:srgbClr>
            </a:outerShdw>
          </a:effectLst>
        </p:spPr>
        <p:txBody>
          <a:bodyPr lIns="0" tIns="58968"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87000"/>
              </a:lnSpc>
            </a:pPr>
            <a:r>
              <a:rPr lang="en-GB" altLang="fr-FR" sz="2400" b="1" dirty="0">
                <a:latin typeface="Roboto"/>
                <a:ea typeface="Roboto"/>
                <a:cs typeface="Roboto"/>
              </a:rPr>
              <a:t>Continuer à faire</a:t>
            </a:r>
          </a:p>
        </p:txBody>
      </p:sp>
      <p:grpSp>
        <p:nvGrpSpPr>
          <p:cNvPr id="17" name="Group 6">
            <a:extLst>
              <a:ext uri="{FF2B5EF4-FFF2-40B4-BE49-F238E27FC236}">
                <a16:creationId xmlns:a16="http://schemas.microsoft.com/office/drawing/2014/main" id="{3D271769-AA7C-3B23-F7F7-A72801332DB8}"/>
              </a:ext>
            </a:extLst>
          </p:cNvPr>
          <p:cNvGrpSpPr>
            <a:grpSpLocks/>
          </p:cNvGrpSpPr>
          <p:nvPr/>
        </p:nvGrpSpPr>
        <p:grpSpPr bwMode="auto">
          <a:xfrm>
            <a:off x="8824883" y="5004270"/>
            <a:ext cx="1928169" cy="1413549"/>
            <a:chOff x="704" y="3056"/>
            <a:chExt cx="1950" cy="1474"/>
          </a:xfrm>
        </p:grpSpPr>
        <p:pic>
          <p:nvPicPr>
            <p:cNvPr id="18" name="Picture 7">
              <a:extLst>
                <a:ext uri="{FF2B5EF4-FFF2-40B4-BE49-F238E27FC236}">
                  <a16:creationId xmlns:a16="http://schemas.microsoft.com/office/drawing/2014/main" id="{E6DD4E3D-3D04-A990-5ACA-5D4855205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 y="3056"/>
              <a:ext cx="1951" cy="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 name="Rectangle 8">
              <a:extLst>
                <a:ext uri="{FF2B5EF4-FFF2-40B4-BE49-F238E27FC236}">
                  <a16:creationId xmlns:a16="http://schemas.microsoft.com/office/drawing/2014/main" id="{44A00A4D-FF63-8D11-7A0F-BD34E4E2E27D}"/>
                </a:ext>
              </a:extLst>
            </p:cNvPr>
            <p:cNvSpPr>
              <a:spLocks noChangeArrowheads="1"/>
            </p:cNvSpPr>
            <p:nvPr/>
          </p:nvSpPr>
          <p:spPr bwMode="auto">
            <a:xfrm>
              <a:off x="806" y="3200"/>
              <a:ext cx="1576"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5pPr>
              <a:lvl6pPr marL="25146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6pPr>
              <a:lvl7pPr marL="29718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7pPr>
              <a:lvl8pPr marL="34290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8pPr>
              <a:lvl9pPr marL="3886200" indent="-228600" defTabSz="449263" eaLnBrk="0" fontAlgn="base" hangingPunct="0">
                <a:lnSpc>
                  <a:spcPct val="71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bg1"/>
                  </a:solidFill>
                  <a:latin typeface="Gill Sans" pitchFamily="1" charset="0"/>
                  <a:ea typeface="MS PGothic" panose="020B0600070205080204" pitchFamily="34" charset="-128"/>
                </a:defRPr>
              </a:lvl9pPr>
            </a:lstStyle>
            <a:p>
              <a:pPr algn="ctr" eaLnBrk="1" hangingPunct="1">
                <a:lnSpc>
                  <a:spcPct val="109000"/>
                </a:lnSpc>
              </a:pPr>
              <a:r>
                <a:rPr lang="en-GB" altLang="fr-FR" sz="1400" dirty="0" err="1">
                  <a:solidFill>
                    <a:srgbClr val="FF0000"/>
                  </a:solidFill>
                  <a:latin typeface="Roboto" panose="02000000000000000000" pitchFamily="2" charset="0"/>
                  <a:ea typeface="Roboto" panose="02000000000000000000" pitchFamily="2" charset="0"/>
                  <a:cs typeface="Roboto" panose="02000000000000000000" pitchFamily="2" charset="0"/>
                </a:rPr>
                <a:t>Juste</a:t>
              </a:r>
              <a:r>
                <a:rPr lang="en-GB" altLang="fr-FR" sz="1400"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GB" altLang="fr-FR" sz="1400" dirty="0" err="1">
                  <a:solidFill>
                    <a:srgbClr val="FF0000"/>
                  </a:solidFill>
                  <a:latin typeface="Roboto" panose="02000000000000000000" pitchFamily="2" charset="0"/>
                  <a:ea typeface="Roboto" panose="02000000000000000000" pitchFamily="2" charset="0"/>
                  <a:cs typeface="Roboto" panose="02000000000000000000" pitchFamily="2" charset="0"/>
                </a:rPr>
                <a:t>une</a:t>
              </a:r>
              <a:r>
                <a:rPr lang="en-GB" altLang="fr-FR" sz="1400" dirty="0">
                  <a:solidFill>
                    <a:srgbClr val="FF0000"/>
                  </a:solidFill>
                  <a:latin typeface="Roboto" panose="02000000000000000000" pitchFamily="2" charset="0"/>
                  <a:ea typeface="Roboto" panose="02000000000000000000" pitchFamily="2" charset="0"/>
                  <a:cs typeface="Roboto" panose="02000000000000000000" pitchFamily="2" charset="0"/>
                </a:rPr>
                <a:t> façon </a:t>
              </a:r>
              <a:r>
                <a:rPr lang="en-GB" altLang="fr-FR" sz="1400" dirty="0" err="1">
                  <a:solidFill>
                    <a:srgbClr val="FF0000"/>
                  </a:solidFill>
                  <a:latin typeface="Roboto" panose="02000000000000000000" pitchFamily="2" charset="0"/>
                  <a:ea typeface="Roboto" panose="02000000000000000000" pitchFamily="2" charset="0"/>
                  <a:cs typeface="Roboto" panose="02000000000000000000" pitchFamily="2" charset="0"/>
                </a:rPr>
                <a:t>parmi</a:t>
              </a:r>
              <a:r>
                <a:rPr lang="en-GB" altLang="fr-FR" sz="1400" dirty="0">
                  <a:solidFill>
                    <a:srgbClr val="FF0000"/>
                  </a:solidFill>
                  <a:latin typeface="Roboto" panose="02000000000000000000" pitchFamily="2" charset="0"/>
                  <a:ea typeface="Roboto" panose="02000000000000000000" pitchFamily="2" charset="0"/>
                  <a:cs typeface="Roboto" panose="02000000000000000000" pitchFamily="2" charset="0"/>
                </a:rPr>
                <a:t> d'autres de faire </a:t>
              </a:r>
              <a:r>
                <a:rPr lang="en-GB" altLang="fr-FR" sz="1400" dirty="0" err="1">
                  <a:solidFill>
                    <a:srgbClr val="FF0000"/>
                  </a:solidFill>
                  <a:latin typeface="Roboto" panose="02000000000000000000" pitchFamily="2" charset="0"/>
                  <a:ea typeface="Roboto" panose="02000000000000000000" pitchFamily="2" charset="0"/>
                  <a:cs typeface="Roboto" panose="02000000000000000000" pitchFamily="2" charset="0"/>
                </a:rPr>
                <a:t>une</a:t>
              </a:r>
              <a:r>
                <a:rPr lang="en-GB" altLang="fr-FR" sz="1400"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en-GB" altLang="fr-FR" sz="1400" dirty="0" err="1">
                  <a:solidFill>
                    <a:srgbClr val="FF0000"/>
                  </a:solidFill>
                  <a:latin typeface="Roboto" panose="02000000000000000000" pitchFamily="2" charset="0"/>
                  <a:ea typeface="Roboto" panose="02000000000000000000" pitchFamily="2" charset="0"/>
                  <a:cs typeface="Roboto" panose="02000000000000000000" pitchFamily="2" charset="0"/>
                </a:rPr>
                <a:t>rétrospective</a:t>
              </a:r>
              <a:r>
                <a:rPr lang="en-GB" altLang="fr-FR" sz="1400" dirty="0">
                  <a:solidFill>
                    <a:srgbClr val="FF0000"/>
                  </a:solidFill>
                  <a:latin typeface="Roboto" panose="02000000000000000000" pitchFamily="2" charset="0"/>
                  <a:ea typeface="Roboto" panose="02000000000000000000" pitchFamily="2" charset="0"/>
                  <a:cs typeface="Roboto" panose="02000000000000000000" pitchFamily="2" charset="0"/>
                </a:rPr>
                <a:t>.</a:t>
              </a:r>
            </a:p>
          </p:txBody>
        </p:sp>
      </p:grpSp>
    </p:spTree>
  </p:cSld>
  <p:clrMapOvr>
    <a:masterClrMapping/>
  </p:clrMapOvr>
  <p:transition spd="slow">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3"/>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83</a:t>
            </a:fld>
            <a:endParaRPr sz="1733">
              <a:solidFill>
                <a:schemeClr val="dk1"/>
              </a:solidFill>
            </a:endParaRPr>
          </a:p>
        </p:txBody>
      </p:sp>
      <p:pic>
        <p:nvPicPr>
          <p:cNvPr id="776" name="Google Shape;776;p63"/>
          <p:cNvPicPr preferRelativeResize="0"/>
          <p:nvPr/>
        </p:nvPicPr>
        <p:blipFill rotWithShape="1">
          <a:blip r:embed="rId3">
            <a:alphaModFix/>
          </a:blip>
          <a:srcRect b="26566"/>
          <a:stretch/>
        </p:blipFill>
        <p:spPr>
          <a:xfrm>
            <a:off x="11178467" y="6132853"/>
            <a:ext cx="719567" cy="631700"/>
          </a:xfrm>
          <a:prstGeom prst="rect">
            <a:avLst/>
          </a:prstGeom>
          <a:noFill/>
          <a:ln>
            <a:noFill/>
          </a:ln>
        </p:spPr>
      </p:pic>
      <p:sp>
        <p:nvSpPr>
          <p:cNvPr id="777" name="Google Shape;777;p63"/>
          <p:cNvSpPr txBox="1"/>
          <p:nvPr/>
        </p:nvSpPr>
        <p:spPr>
          <a:xfrm>
            <a:off x="109004" y="1371227"/>
            <a:ext cx="7037754" cy="4894469"/>
          </a:xfrm>
          <a:prstGeom prst="rect">
            <a:avLst/>
          </a:prstGeom>
          <a:noFill/>
          <a:ln>
            <a:noFill/>
          </a:ln>
        </p:spPr>
        <p:txBody>
          <a:bodyPr spcFirstLastPara="1" wrap="square" lIns="121900" tIns="121900" rIns="121900" bIns="121900" anchor="t" anchorCtr="0">
            <a:noAutofit/>
          </a:bodyPr>
          <a:lstStyle/>
          <a:p>
            <a:pPr>
              <a:spcBef>
                <a:spcPts val="600"/>
              </a:spcBef>
              <a:buClr>
                <a:srgbClr val="000000"/>
              </a:buClr>
              <a:buSzPts val="2400"/>
            </a:pPr>
            <a:r>
              <a:rPr lang="fr" sz="2400" b="1" dirty="0">
                <a:solidFill>
                  <a:srgbClr val="000000"/>
                </a:solidFill>
                <a:latin typeface="Roboto"/>
                <a:ea typeface="Roboto"/>
                <a:cs typeface="Roboto"/>
                <a:sym typeface="Roboto"/>
              </a:rPr>
              <a:t>Product Backlog Refinement</a:t>
            </a:r>
            <a:endParaRPr dirty="0">
              <a:solidFill>
                <a:srgbClr val="000000"/>
              </a:solidFill>
              <a:latin typeface="Roboto"/>
              <a:ea typeface="Roboto"/>
              <a:cs typeface="Roboto"/>
              <a:sym typeface="Roboto"/>
            </a:endParaRPr>
          </a:p>
          <a:p>
            <a:pPr algn="just">
              <a:spcBef>
                <a:spcPts val="600"/>
              </a:spcBef>
              <a:buClr>
                <a:srgbClr val="000000"/>
              </a:buClr>
              <a:buSzPts val="1800"/>
            </a:pPr>
            <a:r>
              <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Le raffinement du backlog de produit (Product Backlog Refinement) consiste en l’ajout de détails, d’estimations et de l’ordonnancement des éléments du Backlog Produit. </a:t>
            </a:r>
          </a:p>
          <a:p>
            <a:pPr algn="just">
              <a:spcBef>
                <a:spcPts val="600"/>
              </a:spcBef>
              <a:buClr>
                <a:srgbClr val="000000"/>
              </a:buClr>
              <a:buSzPts val="1800"/>
            </a:pPr>
            <a:r>
              <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Il s’agit d’une activité régulière dans laquelle le Product Owner et l’équipe de développement collaborent pour détailler les éléments du Backlog Produit. </a:t>
            </a:r>
          </a:p>
          <a:p>
            <a:pPr algn="just">
              <a:spcBef>
                <a:spcPts val="600"/>
              </a:spcBef>
              <a:buClr>
                <a:srgbClr val="000000"/>
              </a:buClr>
              <a:buSzPts val="1800"/>
            </a:pPr>
            <a:r>
              <a:rPr lang="fr-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Durant le raffinement du Backlog Produit</a:t>
            </a:r>
            <a:r>
              <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rPr>
              <a:t>, les éléments sont revisités et révisés et ceci par le biais des actions suivantes : </a:t>
            </a: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Clarification</a:t>
            </a:r>
            <a:r>
              <a:rPr lang="fr-FR" sz="1600" dirty="0">
                <a:latin typeface="Roboto" panose="02000000000000000000" pitchFamily="2" charset="0"/>
                <a:ea typeface="Roboto" panose="02000000000000000000" pitchFamily="2" charset="0"/>
                <a:cs typeface="Roboto" panose="02000000000000000000" pitchFamily="2" charset="0"/>
              </a:rPr>
              <a:t> des éléments du backlog</a:t>
            </a:r>
            <a:endPar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Priorisation</a:t>
            </a:r>
            <a:r>
              <a:rPr lang="fr-FR" sz="1600" dirty="0">
                <a:latin typeface="Roboto" panose="02000000000000000000" pitchFamily="2" charset="0"/>
                <a:ea typeface="Roboto" panose="02000000000000000000" pitchFamily="2" charset="0"/>
                <a:cs typeface="Roboto" panose="02000000000000000000" pitchFamily="2" charset="0"/>
              </a:rPr>
              <a:t> des éléments</a:t>
            </a:r>
            <a:endPar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Estimation</a:t>
            </a:r>
            <a:r>
              <a:rPr lang="fr-FR" sz="1600" dirty="0">
                <a:latin typeface="Roboto" panose="02000000000000000000" pitchFamily="2" charset="0"/>
                <a:ea typeface="Roboto" panose="02000000000000000000" pitchFamily="2" charset="0"/>
                <a:cs typeface="Roboto" panose="02000000000000000000" pitchFamily="2" charset="0"/>
              </a:rPr>
              <a:t> des efforts</a:t>
            </a:r>
            <a:endPar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Division</a:t>
            </a:r>
            <a:r>
              <a:rPr lang="fr-FR" sz="1600" dirty="0">
                <a:latin typeface="Roboto" panose="02000000000000000000" pitchFamily="2" charset="0"/>
                <a:ea typeface="Roboto" panose="02000000000000000000" pitchFamily="2" charset="0"/>
                <a:cs typeface="Roboto" panose="02000000000000000000" pitchFamily="2" charset="0"/>
              </a:rPr>
              <a:t> des éléments trop larges</a:t>
            </a:r>
            <a:endPar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Mise à jour </a:t>
            </a:r>
            <a:r>
              <a:rPr lang="fr-FR" sz="1600" dirty="0">
                <a:latin typeface="Roboto" panose="02000000000000000000" pitchFamily="2" charset="0"/>
                <a:ea typeface="Roboto" panose="02000000000000000000" pitchFamily="2" charset="0"/>
                <a:cs typeface="Roboto" panose="02000000000000000000" pitchFamily="2" charset="0"/>
              </a:rPr>
              <a:t>des détails techniques</a:t>
            </a:r>
            <a:endParaRPr lang="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a:p>
            <a:pPr marL="285750" indent="-285750" algn="just">
              <a:spcBef>
                <a:spcPts val="600"/>
              </a:spcBef>
              <a:buClr>
                <a:srgbClr val="000000"/>
              </a:buClr>
              <a:buSzPts val="1800"/>
              <a:buFont typeface="Arial" panose="020B0604020202020204" pitchFamily="34" charset="0"/>
              <a:buChar char="•"/>
            </a:pPr>
            <a:r>
              <a:rPr lang="fr-FR" sz="1600" b="1" dirty="0">
                <a:latin typeface="Roboto" panose="02000000000000000000" pitchFamily="2" charset="0"/>
                <a:ea typeface="Roboto" panose="02000000000000000000" pitchFamily="2" charset="0"/>
                <a:cs typeface="Roboto" panose="02000000000000000000" pitchFamily="2" charset="0"/>
              </a:rPr>
              <a:t>Révision</a:t>
            </a:r>
            <a:r>
              <a:rPr lang="fr-FR" sz="1600" dirty="0">
                <a:latin typeface="Roboto" panose="02000000000000000000" pitchFamily="2" charset="0"/>
                <a:ea typeface="Roboto" panose="02000000000000000000" pitchFamily="2" charset="0"/>
                <a:cs typeface="Roboto" panose="02000000000000000000" pitchFamily="2" charset="0"/>
              </a:rPr>
              <a:t> des éléments obsolètes ou non pertinents</a:t>
            </a:r>
            <a:endParaRPr lang="fr-FR" sz="1600" dirty="0">
              <a:solidFill>
                <a:srgbClr val="000000"/>
              </a:solidFill>
              <a:latin typeface="Roboto" panose="02000000000000000000" pitchFamily="2" charset="0"/>
              <a:ea typeface="Roboto" panose="02000000000000000000" pitchFamily="2" charset="0"/>
              <a:cs typeface="Roboto" panose="02000000000000000000" pitchFamily="2" charset="0"/>
              <a:sym typeface="Roboto"/>
            </a:endParaRPr>
          </a:p>
        </p:txBody>
      </p:sp>
      <p:sp>
        <p:nvSpPr>
          <p:cNvPr id="6" name="Titre 2">
            <a:extLst>
              <a:ext uri="{FF2B5EF4-FFF2-40B4-BE49-F238E27FC236}">
                <a16:creationId xmlns:a16="http://schemas.microsoft.com/office/drawing/2014/main" id="{5A2D714E-2AD1-4316-8D3F-8B6A59BF3BCF}"/>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7BB50689-7CC0-F00A-0EC3-3CF323311372}"/>
              </a:ext>
            </a:extLst>
          </p:cNvPr>
          <p:cNvSpPr>
            <a:spLocks noGrp="1"/>
          </p:cNvSpPr>
          <p:nvPr>
            <p:ph type="subTitle" idx="1"/>
          </p:nvPr>
        </p:nvSpPr>
        <p:spPr>
          <a:xfrm>
            <a:off x="4055000" y="1103627"/>
            <a:ext cx="4082000" cy="267600"/>
          </a:xfrm>
        </p:spPr>
        <p:txBody>
          <a:bodyPr/>
          <a:lstStyle/>
          <a:p>
            <a:r>
              <a:rPr lang="fr-FR" dirty="0"/>
              <a:t>Les cérémonies</a:t>
            </a:r>
          </a:p>
        </p:txBody>
      </p:sp>
      <p:pic>
        <p:nvPicPr>
          <p:cNvPr id="43012" name="Picture 4" descr="Backlog Refinement Best Practices | Railsware Blog">
            <a:extLst>
              <a:ext uri="{FF2B5EF4-FFF2-40B4-BE49-F238E27FC236}">
                <a16:creationId xmlns:a16="http://schemas.microsoft.com/office/drawing/2014/main" id="{2CDCE011-5C40-F4F0-2BC8-5762BB0E5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574"/>
          <a:stretch/>
        </p:blipFill>
        <p:spPr bwMode="auto">
          <a:xfrm>
            <a:off x="7146758" y="1699609"/>
            <a:ext cx="4831064" cy="4332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3" name="Google Shape;943;p7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84</a:t>
            </a:fld>
            <a:endParaRPr sz="1333" b="1">
              <a:solidFill>
                <a:srgbClr val="C8C8C8"/>
              </a:solidFill>
            </a:endParaRPr>
          </a:p>
        </p:txBody>
      </p:sp>
      <p:pic>
        <p:nvPicPr>
          <p:cNvPr id="944" name="Google Shape;944;p74"/>
          <p:cNvPicPr preferRelativeResize="0"/>
          <p:nvPr/>
        </p:nvPicPr>
        <p:blipFill rotWithShape="1">
          <a:blip r:embed="rId3">
            <a:alphaModFix/>
          </a:blip>
          <a:srcRect/>
          <a:stretch/>
        </p:blipFill>
        <p:spPr>
          <a:xfrm>
            <a:off x="2957882" y="1341167"/>
            <a:ext cx="6308685" cy="4759667"/>
          </a:xfrm>
          <a:prstGeom prst="rect">
            <a:avLst/>
          </a:prstGeom>
          <a:noFill/>
          <a:ln>
            <a:noFill/>
          </a:ln>
        </p:spPr>
      </p:pic>
      <p:pic>
        <p:nvPicPr>
          <p:cNvPr id="947" name="Google Shape;947;p74"/>
          <p:cNvPicPr preferRelativeResize="0"/>
          <p:nvPr/>
        </p:nvPicPr>
        <p:blipFill rotWithShape="1">
          <a:blip r:embed="rId4">
            <a:alphaModFix/>
          </a:blip>
          <a:srcRect b="24952"/>
          <a:stretch/>
        </p:blipFill>
        <p:spPr>
          <a:xfrm>
            <a:off x="11130001" y="6069333"/>
            <a:ext cx="775271" cy="695467"/>
          </a:xfrm>
          <a:prstGeom prst="rect">
            <a:avLst/>
          </a:prstGeom>
          <a:noFill/>
          <a:ln>
            <a:noFill/>
          </a:ln>
        </p:spPr>
      </p:pic>
      <p:sp>
        <p:nvSpPr>
          <p:cNvPr id="6" name="Titre 2">
            <a:extLst>
              <a:ext uri="{FF2B5EF4-FFF2-40B4-BE49-F238E27FC236}">
                <a16:creationId xmlns:a16="http://schemas.microsoft.com/office/drawing/2014/main" id="{7E1B991F-7D5A-0B84-0E48-44F1B472BC1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8340A45C-3596-8960-4796-9FA6799142BF}"/>
              </a:ext>
            </a:extLst>
          </p:cNvPr>
          <p:cNvSpPr>
            <a:spLocks noGrp="1"/>
          </p:cNvSpPr>
          <p:nvPr>
            <p:ph type="subTitle" idx="1"/>
          </p:nvPr>
        </p:nvSpPr>
        <p:spPr>
          <a:xfrm>
            <a:off x="4055000" y="1103627"/>
            <a:ext cx="4082000" cy="267600"/>
          </a:xfrm>
        </p:spPr>
        <p:txBody>
          <a:bodyPr/>
          <a:lstStyle/>
          <a:p>
            <a:r>
              <a:rPr lang="fr-FR" dirty="0"/>
              <a:t>De quoi est constitués le product backlog </a:t>
            </a:r>
          </a:p>
        </p:txBody>
      </p:sp>
    </p:spTree>
  </p:cSld>
  <p:clrMapOvr>
    <a:masterClrMapping/>
  </p:clrMapOvr>
  <p:transition spd="slow">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3" name="Google Shape;943;p7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85</a:t>
            </a:fld>
            <a:endParaRPr sz="1333" b="1">
              <a:solidFill>
                <a:srgbClr val="C8C8C8"/>
              </a:solidFill>
            </a:endParaRPr>
          </a:p>
        </p:txBody>
      </p:sp>
      <p:pic>
        <p:nvPicPr>
          <p:cNvPr id="947" name="Google Shape;947;p74"/>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sp>
        <p:nvSpPr>
          <p:cNvPr id="6" name="Titre 2">
            <a:extLst>
              <a:ext uri="{FF2B5EF4-FFF2-40B4-BE49-F238E27FC236}">
                <a16:creationId xmlns:a16="http://schemas.microsoft.com/office/drawing/2014/main" id="{7E1B991F-7D5A-0B84-0E48-44F1B472BC16}"/>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7" name="Sous-titre 1">
            <a:extLst>
              <a:ext uri="{FF2B5EF4-FFF2-40B4-BE49-F238E27FC236}">
                <a16:creationId xmlns:a16="http://schemas.microsoft.com/office/drawing/2014/main" id="{8340A45C-3596-8960-4796-9FA6799142BF}"/>
              </a:ext>
            </a:extLst>
          </p:cNvPr>
          <p:cNvSpPr>
            <a:spLocks noGrp="1"/>
          </p:cNvSpPr>
          <p:nvPr>
            <p:ph type="subTitle" idx="1"/>
          </p:nvPr>
        </p:nvSpPr>
        <p:spPr>
          <a:xfrm>
            <a:off x="4055000" y="1103627"/>
            <a:ext cx="4082000" cy="267600"/>
          </a:xfrm>
        </p:spPr>
        <p:txBody>
          <a:bodyPr/>
          <a:lstStyle/>
          <a:p>
            <a:r>
              <a:rPr lang="fr-FR" dirty="0"/>
              <a:t>Comment constituer le product backlog</a:t>
            </a:r>
          </a:p>
        </p:txBody>
      </p:sp>
      <p:pic>
        <p:nvPicPr>
          <p:cNvPr id="46084" name="Picture 4" descr="The Scrum Product Backlog [2024/25]">
            <a:extLst>
              <a:ext uri="{FF2B5EF4-FFF2-40B4-BE49-F238E27FC236}">
                <a16:creationId xmlns:a16="http://schemas.microsoft.com/office/drawing/2014/main" id="{8D8C53F9-3C6D-C125-B95E-2C6E45DC1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884" y="1602205"/>
            <a:ext cx="4813363" cy="428123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322DFCB-6A44-2C51-198E-94A8352A0B80}"/>
              </a:ext>
            </a:extLst>
          </p:cNvPr>
          <p:cNvSpPr txBox="1"/>
          <p:nvPr/>
        </p:nvSpPr>
        <p:spPr>
          <a:xfrm>
            <a:off x="109004" y="1466426"/>
            <a:ext cx="6484301" cy="4216539"/>
          </a:xfrm>
          <a:prstGeom prst="rect">
            <a:avLst/>
          </a:prstGeom>
          <a:noFill/>
        </p:spPr>
        <p:txBody>
          <a:bodyPr wrap="square">
            <a:spAutoFit/>
          </a:bodyPr>
          <a:lstStyle/>
          <a:p>
            <a:pPr>
              <a:spcBef>
                <a:spcPts val="1200"/>
              </a:spcBef>
            </a:pPr>
            <a:r>
              <a:rPr lang="fr-FR" dirty="0"/>
              <a:t>Constituer le </a:t>
            </a:r>
            <a:r>
              <a:rPr lang="fr-FR" b="1" dirty="0"/>
              <a:t>Product Backlog</a:t>
            </a:r>
            <a:r>
              <a:rPr lang="fr-FR" dirty="0"/>
              <a:t> nécessite une approche structurée pour identifier, prioriser, et organiser les éléments de travail nécessaires au développement du produit. </a:t>
            </a:r>
          </a:p>
          <a:p>
            <a:pPr>
              <a:spcBef>
                <a:spcPts val="1200"/>
              </a:spcBef>
            </a:pPr>
            <a:r>
              <a:rPr lang="fr-FR" dirty="0"/>
              <a:t>Le PO s’occupe de : </a:t>
            </a:r>
          </a:p>
          <a:p>
            <a:pPr marL="285750" indent="-285750">
              <a:spcBef>
                <a:spcPts val="1200"/>
              </a:spcBef>
              <a:buFont typeface="Arial" panose="020B0604020202020204" pitchFamily="34" charset="0"/>
              <a:buChar char="•"/>
            </a:pPr>
            <a:r>
              <a:rPr lang="fr-FR" b="1" dirty="0">
                <a:latin typeface="Roboto" panose="02000000000000000000" pitchFamily="2" charset="0"/>
                <a:ea typeface="Roboto" panose="02000000000000000000" pitchFamily="2" charset="0"/>
                <a:cs typeface="Roboto" panose="02000000000000000000" pitchFamily="2" charset="0"/>
              </a:rPr>
              <a:t>Collecter les besoins</a:t>
            </a:r>
          </a:p>
          <a:p>
            <a:pPr marL="285750" indent="-285750">
              <a:spcBef>
                <a:spcPts val="1200"/>
              </a:spcBef>
              <a:buFont typeface="Arial" panose="020B0604020202020204" pitchFamily="34" charset="0"/>
              <a:buChar char="•"/>
            </a:pPr>
            <a:r>
              <a:rPr lang="fr-FR" sz="1800" b="1" kern="1200" dirty="0">
                <a:solidFill>
                  <a:schemeClr val="tx1"/>
                </a:solidFill>
                <a:latin typeface="Roboto" panose="02000000000000000000" pitchFamily="2" charset="0"/>
                <a:ea typeface="Roboto" panose="02000000000000000000" pitchFamily="2" charset="0"/>
                <a:cs typeface="Roboto" panose="02000000000000000000" pitchFamily="2" charset="0"/>
              </a:rPr>
              <a:t>Créer des items dans le backlog </a:t>
            </a:r>
          </a:p>
          <a:p>
            <a:pPr marL="285750" indent="-285750">
              <a:spcBef>
                <a:spcPts val="1200"/>
              </a:spcBef>
              <a:buFont typeface="Arial" panose="020B0604020202020204" pitchFamily="34" charset="0"/>
              <a:buChar char="•"/>
            </a:pPr>
            <a:r>
              <a:rPr lang="fr-FR" sz="1800" b="1" dirty="0">
                <a:effectLst/>
                <a:latin typeface="Roboto" panose="02000000000000000000" pitchFamily="2" charset="0"/>
                <a:ea typeface="Roboto" panose="02000000000000000000" pitchFamily="2" charset="0"/>
                <a:cs typeface="Roboto" panose="02000000000000000000" pitchFamily="2" charset="0"/>
              </a:rPr>
              <a:t>Prioriser les éléments </a:t>
            </a:r>
          </a:p>
          <a:p>
            <a:pPr marL="285750" indent="-285750">
              <a:spcBef>
                <a:spcPts val="1200"/>
              </a:spcBef>
              <a:buFont typeface="Arial" panose="020B0604020202020204" pitchFamily="34" charset="0"/>
              <a:buChar char="•"/>
            </a:pPr>
            <a:r>
              <a:rPr lang="fr-FR" sz="1800" b="1" dirty="0">
                <a:latin typeface="Roboto" panose="02000000000000000000" pitchFamily="2" charset="0"/>
                <a:ea typeface="Roboto" panose="02000000000000000000" pitchFamily="2" charset="0"/>
                <a:cs typeface="Roboto" panose="02000000000000000000" pitchFamily="2" charset="0"/>
              </a:rPr>
              <a:t>Estimer l’effort nécessaire</a:t>
            </a:r>
          </a:p>
          <a:p>
            <a:pPr marL="285750" indent="-285750">
              <a:spcBef>
                <a:spcPts val="1200"/>
              </a:spcBef>
              <a:buFont typeface="Arial" panose="020B0604020202020204" pitchFamily="34" charset="0"/>
              <a:buChar char="•"/>
            </a:pPr>
            <a:r>
              <a:rPr lang="fr-FR" sz="1800" b="1" dirty="0">
                <a:latin typeface="Roboto" panose="02000000000000000000" pitchFamily="2" charset="0"/>
                <a:ea typeface="Roboto" panose="02000000000000000000" pitchFamily="2" charset="0"/>
                <a:cs typeface="Roboto" panose="02000000000000000000" pitchFamily="2" charset="0"/>
              </a:rPr>
              <a:t>Évaluer continuellement </a:t>
            </a:r>
          </a:p>
          <a:p>
            <a:pPr marL="285750" indent="-285750">
              <a:spcBef>
                <a:spcPts val="1200"/>
              </a:spcBef>
              <a:buFont typeface="Arial" panose="020B0604020202020204" pitchFamily="34" charset="0"/>
              <a:buChar char="•"/>
            </a:pPr>
            <a:r>
              <a:rPr lang="fr-FR" sz="1800" b="1" dirty="0">
                <a:latin typeface="Roboto" panose="02000000000000000000" pitchFamily="2" charset="0"/>
                <a:ea typeface="Roboto" panose="02000000000000000000" pitchFamily="2" charset="0"/>
                <a:cs typeface="Roboto" panose="02000000000000000000" pitchFamily="2" charset="0"/>
              </a:rPr>
              <a:t>Impliquer les parties prenantes </a:t>
            </a:r>
            <a:endParaRPr lang="fr-FR" sz="1800" b="1" kern="1200"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fr-FR" sz="1800" b="1" u="sng" kern="1200" dirty="0">
              <a:solidFill>
                <a:schemeClr val="tx1"/>
              </a:solidFill>
              <a:latin typeface="+mn-lt"/>
              <a:ea typeface="+mn-ea"/>
              <a:cs typeface="+mn-cs"/>
            </a:endParaRPr>
          </a:p>
        </p:txBody>
      </p:sp>
    </p:spTree>
    <p:extLst>
      <p:ext uri="{BB962C8B-B14F-4D97-AF65-F5344CB8AC3E}">
        <p14:creationId xmlns:p14="http://schemas.microsoft.com/office/powerpoint/2010/main" val="384944864"/>
      </p:ext>
    </p:extLst>
  </p:cSld>
  <p:clrMapOvr>
    <a:masterClrMapping/>
  </p:clrMapOvr>
  <p:transition spd="slow">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78"/>
          <p:cNvSpPr/>
          <p:nvPr/>
        </p:nvSpPr>
        <p:spPr>
          <a:xfrm>
            <a:off x="-13700" y="5098859"/>
            <a:ext cx="12192000" cy="1759200"/>
          </a:xfrm>
          <a:prstGeom prst="rect">
            <a:avLst/>
          </a:prstGeom>
          <a:solidFill>
            <a:schemeClr val="accent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14" name="Google Shape;1014;p78"/>
          <p:cNvSpPr/>
          <p:nvPr/>
        </p:nvSpPr>
        <p:spPr>
          <a:xfrm>
            <a:off x="-13693" y="3134785"/>
            <a:ext cx="12192000" cy="3723200"/>
          </a:xfrm>
          <a:prstGeom prst="rect">
            <a:avLst/>
          </a:prstGeom>
          <a:solidFill>
            <a:schemeClr val="accent1">
              <a:alpha val="47058"/>
            </a:schemeClr>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grpSp>
        <p:nvGrpSpPr>
          <p:cNvPr id="1015" name="Google Shape;1015;p78"/>
          <p:cNvGrpSpPr/>
          <p:nvPr/>
        </p:nvGrpSpPr>
        <p:grpSpPr>
          <a:xfrm>
            <a:off x="2643954" y="993116"/>
            <a:ext cx="6942604" cy="10602973"/>
            <a:chOff x="3508375" y="1425575"/>
            <a:chExt cx="1882825" cy="3086087"/>
          </a:xfrm>
        </p:grpSpPr>
        <p:sp>
          <p:nvSpPr>
            <p:cNvPr id="1016" name="Google Shape;1016;p78"/>
            <p:cNvSpPr/>
            <p:nvPr/>
          </p:nvSpPr>
          <p:spPr>
            <a:xfrm>
              <a:off x="4619625" y="1911350"/>
              <a:ext cx="471600" cy="144600"/>
            </a:xfrm>
            <a:custGeom>
              <a:avLst/>
              <a:gdLst/>
              <a:ahLst/>
              <a:cxnLst/>
              <a:rect l="l" t="t" r="r" b="b"/>
              <a:pathLst>
                <a:path w="120000" h="120000" extrusionOk="0">
                  <a:moveTo>
                    <a:pt x="0" y="52747"/>
                  </a:moveTo>
                  <a:lnTo>
                    <a:pt x="64646" y="0"/>
                  </a:lnTo>
                  <a:lnTo>
                    <a:pt x="90101" y="0"/>
                  </a:lnTo>
                  <a:lnTo>
                    <a:pt x="120000" y="120000"/>
                  </a:lnTo>
                  <a:lnTo>
                    <a:pt x="0" y="52747"/>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17" name="Google Shape;1017;p78"/>
            <p:cNvSpPr/>
            <p:nvPr/>
          </p:nvSpPr>
          <p:spPr>
            <a:xfrm>
              <a:off x="4249737" y="1876425"/>
              <a:ext cx="369900" cy="200100"/>
            </a:xfrm>
            <a:custGeom>
              <a:avLst/>
              <a:gdLst/>
              <a:ahLst/>
              <a:cxnLst/>
              <a:rect l="l" t="t" r="r" b="b"/>
              <a:pathLst>
                <a:path w="120000" h="120000" extrusionOk="0">
                  <a:moveTo>
                    <a:pt x="120000" y="59047"/>
                  </a:moveTo>
                  <a:lnTo>
                    <a:pt x="0" y="120000"/>
                  </a:lnTo>
                  <a:lnTo>
                    <a:pt x="4120" y="18095"/>
                  </a:lnTo>
                  <a:lnTo>
                    <a:pt x="51502" y="0"/>
                  </a:lnTo>
                  <a:lnTo>
                    <a:pt x="120000" y="59047"/>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18" name="Google Shape;1018;p78"/>
            <p:cNvSpPr/>
            <p:nvPr/>
          </p:nvSpPr>
          <p:spPr>
            <a:xfrm>
              <a:off x="3708400" y="2071688"/>
              <a:ext cx="496800" cy="1049400"/>
            </a:xfrm>
            <a:custGeom>
              <a:avLst/>
              <a:gdLst/>
              <a:ahLst/>
              <a:cxnLst/>
              <a:rect l="l" t="t" r="r" b="b"/>
              <a:pathLst>
                <a:path w="120000" h="120000" extrusionOk="0">
                  <a:moveTo>
                    <a:pt x="0" y="99667"/>
                  </a:moveTo>
                  <a:lnTo>
                    <a:pt x="16102" y="38487"/>
                  </a:lnTo>
                  <a:lnTo>
                    <a:pt x="71693" y="0"/>
                  </a:lnTo>
                  <a:lnTo>
                    <a:pt x="73226" y="0"/>
                  </a:lnTo>
                  <a:lnTo>
                    <a:pt x="120000" y="120000"/>
                  </a:lnTo>
                  <a:lnTo>
                    <a:pt x="0" y="99667"/>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19" name="Google Shape;1019;p78"/>
            <p:cNvSpPr/>
            <p:nvPr/>
          </p:nvSpPr>
          <p:spPr>
            <a:xfrm>
              <a:off x="4011612" y="2071688"/>
              <a:ext cx="503100" cy="1049400"/>
            </a:xfrm>
            <a:custGeom>
              <a:avLst/>
              <a:gdLst/>
              <a:ahLst/>
              <a:cxnLst/>
              <a:rect l="l" t="t" r="r" b="b"/>
              <a:pathLst>
                <a:path w="120000" h="120000" extrusionOk="0">
                  <a:moveTo>
                    <a:pt x="56782" y="544"/>
                  </a:moveTo>
                  <a:lnTo>
                    <a:pt x="120000" y="41391"/>
                  </a:lnTo>
                  <a:lnTo>
                    <a:pt x="46182" y="120000"/>
                  </a:lnTo>
                  <a:lnTo>
                    <a:pt x="0" y="0"/>
                  </a:lnTo>
                  <a:lnTo>
                    <a:pt x="56782" y="544"/>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0" name="Google Shape;1020;p78"/>
            <p:cNvSpPr/>
            <p:nvPr/>
          </p:nvSpPr>
          <p:spPr>
            <a:xfrm>
              <a:off x="4362450" y="3494087"/>
              <a:ext cx="479400" cy="866700"/>
            </a:xfrm>
            <a:custGeom>
              <a:avLst/>
              <a:gdLst/>
              <a:ahLst/>
              <a:cxnLst/>
              <a:rect l="l" t="t" r="r" b="b"/>
              <a:pathLst>
                <a:path w="120000" h="120000" extrusionOk="0">
                  <a:moveTo>
                    <a:pt x="115231" y="78461"/>
                  </a:moveTo>
                  <a:lnTo>
                    <a:pt x="32582" y="49450"/>
                  </a:lnTo>
                  <a:lnTo>
                    <a:pt x="32582" y="119999"/>
                  </a:lnTo>
                  <a:lnTo>
                    <a:pt x="794" y="2197"/>
                  </a:lnTo>
                  <a:lnTo>
                    <a:pt x="794" y="2197"/>
                  </a:lnTo>
                  <a:lnTo>
                    <a:pt x="0" y="0"/>
                  </a:lnTo>
                  <a:lnTo>
                    <a:pt x="120000" y="65054"/>
                  </a:lnTo>
                  <a:lnTo>
                    <a:pt x="115231" y="78461"/>
                  </a:lnTo>
                  <a:close/>
                </a:path>
              </a:pathLst>
            </a:custGeom>
            <a:solidFill>
              <a:schemeClr val="accent1">
                <a:alpha val="60000"/>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1" name="Google Shape;1021;p78"/>
            <p:cNvSpPr/>
            <p:nvPr/>
          </p:nvSpPr>
          <p:spPr>
            <a:xfrm>
              <a:off x="3508375" y="2962275"/>
              <a:ext cx="976200" cy="511200"/>
            </a:xfrm>
            <a:custGeom>
              <a:avLst/>
              <a:gdLst/>
              <a:ahLst/>
              <a:cxnLst/>
              <a:rect l="l" t="t" r="r" b="b"/>
              <a:pathLst>
                <a:path w="120000" h="120000" extrusionOk="0">
                  <a:moveTo>
                    <a:pt x="0" y="18260"/>
                  </a:moveTo>
                  <a:lnTo>
                    <a:pt x="19512" y="0"/>
                  </a:lnTo>
                  <a:lnTo>
                    <a:pt x="45463" y="65962"/>
                  </a:lnTo>
                  <a:lnTo>
                    <a:pt x="85658" y="37267"/>
                  </a:lnTo>
                  <a:lnTo>
                    <a:pt x="120000" y="83105"/>
                  </a:lnTo>
                  <a:lnTo>
                    <a:pt x="118634" y="83850"/>
                  </a:lnTo>
                  <a:lnTo>
                    <a:pt x="119024" y="83850"/>
                  </a:lnTo>
                  <a:lnTo>
                    <a:pt x="55804" y="120000"/>
                  </a:lnTo>
                  <a:lnTo>
                    <a:pt x="37268" y="87577"/>
                  </a:lnTo>
                  <a:lnTo>
                    <a:pt x="21463" y="20869"/>
                  </a:lnTo>
                  <a:lnTo>
                    <a:pt x="8585" y="32422"/>
                  </a:lnTo>
                  <a:lnTo>
                    <a:pt x="0" y="18260"/>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2" name="Google Shape;1022;p78"/>
            <p:cNvSpPr/>
            <p:nvPr/>
          </p:nvSpPr>
          <p:spPr>
            <a:xfrm>
              <a:off x="4408487" y="1425575"/>
              <a:ext cx="211200" cy="549300"/>
            </a:xfrm>
            <a:custGeom>
              <a:avLst/>
              <a:gdLst/>
              <a:ahLst/>
              <a:cxnLst/>
              <a:rect l="l" t="t" r="r" b="b"/>
              <a:pathLst>
                <a:path w="120000" h="120000" extrusionOk="0">
                  <a:moveTo>
                    <a:pt x="110977" y="0"/>
                  </a:moveTo>
                  <a:lnTo>
                    <a:pt x="120000" y="120000"/>
                  </a:lnTo>
                  <a:lnTo>
                    <a:pt x="0" y="98497"/>
                  </a:lnTo>
                  <a:lnTo>
                    <a:pt x="110977" y="0"/>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3" name="Google Shape;1023;p78"/>
            <p:cNvSpPr/>
            <p:nvPr/>
          </p:nvSpPr>
          <p:spPr>
            <a:xfrm>
              <a:off x="4249737" y="1974850"/>
              <a:ext cx="908100" cy="458700"/>
            </a:xfrm>
            <a:custGeom>
              <a:avLst/>
              <a:gdLst/>
              <a:ahLst/>
              <a:cxnLst/>
              <a:rect l="l" t="t" r="r" b="b"/>
              <a:pathLst>
                <a:path w="120000" h="120000" extrusionOk="0">
                  <a:moveTo>
                    <a:pt x="66083" y="63529"/>
                  </a:moveTo>
                  <a:lnTo>
                    <a:pt x="35034" y="120000"/>
                  </a:lnTo>
                  <a:lnTo>
                    <a:pt x="0" y="26574"/>
                  </a:lnTo>
                  <a:lnTo>
                    <a:pt x="48881" y="0"/>
                  </a:lnTo>
                  <a:lnTo>
                    <a:pt x="111188" y="21176"/>
                  </a:lnTo>
                  <a:lnTo>
                    <a:pt x="120000" y="75570"/>
                  </a:lnTo>
                  <a:lnTo>
                    <a:pt x="66083" y="63529"/>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4" name="Google Shape;1024;p78"/>
            <p:cNvSpPr/>
            <p:nvPr/>
          </p:nvSpPr>
          <p:spPr>
            <a:xfrm>
              <a:off x="4603750" y="1425575"/>
              <a:ext cx="270000" cy="549300"/>
            </a:xfrm>
            <a:custGeom>
              <a:avLst/>
              <a:gdLst/>
              <a:ahLst/>
              <a:cxnLst/>
              <a:rect l="l" t="t" r="r" b="b"/>
              <a:pathLst>
                <a:path w="120000" h="120000" extrusionOk="0">
                  <a:moveTo>
                    <a:pt x="120000" y="106127"/>
                  </a:moveTo>
                  <a:lnTo>
                    <a:pt x="7058" y="120000"/>
                  </a:lnTo>
                  <a:lnTo>
                    <a:pt x="0" y="0"/>
                  </a:lnTo>
                  <a:lnTo>
                    <a:pt x="120000" y="106127"/>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5" name="Google Shape;1025;p78"/>
            <p:cNvSpPr/>
            <p:nvPr/>
          </p:nvSpPr>
          <p:spPr>
            <a:xfrm>
              <a:off x="3667125" y="2943225"/>
              <a:ext cx="538200" cy="300000"/>
            </a:xfrm>
            <a:custGeom>
              <a:avLst/>
              <a:gdLst/>
              <a:ahLst/>
              <a:cxnLst/>
              <a:rect l="l" t="t" r="r" b="b"/>
              <a:pathLst>
                <a:path w="120000" h="120000" extrusionOk="0">
                  <a:moveTo>
                    <a:pt x="0" y="7619"/>
                  </a:moveTo>
                  <a:lnTo>
                    <a:pt x="9203" y="0"/>
                  </a:lnTo>
                  <a:lnTo>
                    <a:pt x="120000" y="71111"/>
                  </a:lnTo>
                  <a:lnTo>
                    <a:pt x="47079" y="120000"/>
                  </a:lnTo>
                  <a:lnTo>
                    <a:pt x="0" y="7619"/>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6" name="Google Shape;1026;p78"/>
            <p:cNvSpPr/>
            <p:nvPr/>
          </p:nvSpPr>
          <p:spPr>
            <a:xfrm>
              <a:off x="3962400" y="3316287"/>
              <a:ext cx="919200" cy="647700"/>
            </a:xfrm>
            <a:custGeom>
              <a:avLst/>
              <a:gdLst/>
              <a:ahLst/>
              <a:cxnLst/>
              <a:rect l="l" t="t" r="r" b="b"/>
              <a:pathLst>
                <a:path w="120000" h="120000" extrusionOk="0">
                  <a:moveTo>
                    <a:pt x="0" y="29117"/>
                  </a:moveTo>
                  <a:lnTo>
                    <a:pt x="67150" y="588"/>
                  </a:lnTo>
                  <a:lnTo>
                    <a:pt x="68186" y="0"/>
                  </a:lnTo>
                  <a:lnTo>
                    <a:pt x="93886" y="54117"/>
                  </a:lnTo>
                  <a:lnTo>
                    <a:pt x="110880" y="30000"/>
                  </a:lnTo>
                  <a:lnTo>
                    <a:pt x="120000" y="63529"/>
                  </a:lnTo>
                  <a:lnTo>
                    <a:pt x="114818" y="120000"/>
                  </a:lnTo>
                  <a:lnTo>
                    <a:pt x="52227" y="32941"/>
                  </a:lnTo>
                  <a:lnTo>
                    <a:pt x="52642" y="35882"/>
                  </a:lnTo>
                  <a:lnTo>
                    <a:pt x="52642" y="35882"/>
                  </a:lnTo>
                  <a:lnTo>
                    <a:pt x="37720" y="54411"/>
                  </a:lnTo>
                  <a:lnTo>
                    <a:pt x="25077" y="105882"/>
                  </a:lnTo>
                  <a:lnTo>
                    <a:pt x="0" y="29117"/>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7" name="Google Shape;1027;p78"/>
            <p:cNvSpPr/>
            <p:nvPr/>
          </p:nvSpPr>
          <p:spPr>
            <a:xfrm>
              <a:off x="4484687" y="2792413"/>
              <a:ext cx="841500" cy="866700"/>
            </a:xfrm>
            <a:custGeom>
              <a:avLst/>
              <a:gdLst/>
              <a:ahLst/>
              <a:cxnLst/>
              <a:rect l="l" t="t" r="r" b="b"/>
              <a:pathLst>
                <a:path w="120000" h="120000" extrusionOk="0">
                  <a:moveTo>
                    <a:pt x="0" y="72527"/>
                  </a:moveTo>
                  <a:lnTo>
                    <a:pt x="62490" y="54285"/>
                  </a:lnTo>
                  <a:lnTo>
                    <a:pt x="67471" y="5494"/>
                  </a:lnTo>
                  <a:lnTo>
                    <a:pt x="94867" y="0"/>
                  </a:lnTo>
                  <a:lnTo>
                    <a:pt x="120000" y="53846"/>
                  </a:lnTo>
                  <a:lnTo>
                    <a:pt x="90566" y="95604"/>
                  </a:lnTo>
                  <a:lnTo>
                    <a:pt x="56603" y="119999"/>
                  </a:lnTo>
                  <a:lnTo>
                    <a:pt x="46641" y="94945"/>
                  </a:lnTo>
                  <a:lnTo>
                    <a:pt x="28075" y="112967"/>
                  </a:lnTo>
                  <a:lnTo>
                    <a:pt x="0" y="72527"/>
                  </a:lnTo>
                  <a:lnTo>
                    <a:pt x="452" y="72527"/>
                  </a:lnTo>
                  <a:lnTo>
                    <a:pt x="0" y="72527"/>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8" name="Google Shape;1028;p78"/>
            <p:cNvSpPr/>
            <p:nvPr/>
          </p:nvSpPr>
          <p:spPr>
            <a:xfrm>
              <a:off x="4205287" y="2433638"/>
              <a:ext cx="752400" cy="882600"/>
            </a:xfrm>
            <a:custGeom>
              <a:avLst/>
              <a:gdLst/>
              <a:ahLst/>
              <a:cxnLst/>
              <a:rect l="l" t="t" r="r" b="b"/>
              <a:pathLst>
                <a:path w="120000" h="120000" extrusionOk="0">
                  <a:moveTo>
                    <a:pt x="44556" y="120000"/>
                  </a:moveTo>
                  <a:lnTo>
                    <a:pt x="0" y="93453"/>
                  </a:lnTo>
                  <a:lnTo>
                    <a:pt x="49367" y="0"/>
                  </a:lnTo>
                  <a:lnTo>
                    <a:pt x="120000" y="54172"/>
                  </a:lnTo>
                  <a:lnTo>
                    <a:pt x="64303" y="49856"/>
                  </a:lnTo>
                  <a:lnTo>
                    <a:pt x="44556" y="120000"/>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29" name="Google Shape;1029;p78"/>
            <p:cNvSpPr/>
            <p:nvPr/>
          </p:nvSpPr>
          <p:spPr>
            <a:xfrm>
              <a:off x="4484687" y="2800350"/>
              <a:ext cx="473100" cy="516000"/>
            </a:xfrm>
            <a:custGeom>
              <a:avLst/>
              <a:gdLst/>
              <a:ahLst/>
              <a:cxnLst/>
              <a:rect l="l" t="t" r="r" b="b"/>
              <a:pathLst>
                <a:path w="120000" h="120000" extrusionOk="0">
                  <a:moveTo>
                    <a:pt x="120000" y="7384"/>
                  </a:moveTo>
                  <a:lnTo>
                    <a:pt x="111140" y="89353"/>
                  </a:lnTo>
                  <a:lnTo>
                    <a:pt x="0" y="120000"/>
                  </a:lnTo>
                  <a:lnTo>
                    <a:pt x="31409" y="0"/>
                  </a:lnTo>
                  <a:lnTo>
                    <a:pt x="120000" y="7384"/>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0" name="Google Shape;1030;p78"/>
            <p:cNvSpPr/>
            <p:nvPr/>
          </p:nvSpPr>
          <p:spPr>
            <a:xfrm>
              <a:off x="4749800" y="2217738"/>
              <a:ext cx="641400" cy="963600"/>
            </a:xfrm>
            <a:custGeom>
              <a:avLst/>
              <a:gdLst/>
              <a:ahLst/>
              <a:cxnLst/>
              <a:rect l="l" t="t" r="r" b="b"/>
              <a:pathLst>
                <a:path w="120000" h="120000" extrusionOk="0">
                  <a:moveTo>
                    <a:pt x="107821" y="119999"/>
                  </a:moveTo>
                  <a:lnTo>
                    <a:pt x="74851" y="71565"/>
                  </a:lnTo>
                  <a:lnTo>
                    <a:pt x="38910" y="76507"/>
                  </a:lnTo>
                  <a:lnTo>
                    <a:pt x="0" y="0"/>
                  </a:lnTo>
                  <a:lnTo>
                    <a:pt x="72772" y="56738"/>
                  </a:lnTo>
                  <a:lnTo>
                    <a:pt x="106336" y="28467"/>
                  </a:lnTo>
                  <a:lnTo>
                    <a:pt x="120000" y="40922"/>
                  </a:lnTo>
                  <a:lnTo>
                    <a:pt x="120000" y="94497"/>
                  </a:lnTo>
                  <a:lnTo>
                    <a:pt x="108415" y="88764"/>
                  </a:lnTo>
                  <a:lnTo>
                    <a:pt x="107821" y="119999"/>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1" name="Google Shape;1031;p78"/>
            <p:cNvSpPr/>
            <p:nvPr/>
          </p:nvSpPr>
          <p:spPr>
            <a:xfrm>
              <a:off x="4749800" y="2217738"/>
              <a:ext cx="568200" cy="455700"/>
            </a:xfrm>
            <a:custGeom>
              <a:avLst/>
              <a:gdLst/>
              <a:ahLst/>
              <a:cxnLst/>
              <a:rect l="l" t="t" r="r" b="b"/>
              <a:pathLst>
                <a:path w="120000" h="120000" extrusionOk="0">
                  <a:moveTo>
                    <a:pt x="0" y="0"/>
                  </a:moveTo>
                  <a:lnTo>
                    <a:pt x="86145" y="12125"/>
                  </a:lnTo>
                  <a:lnTo>
                    <a:pt x="120000" y="60209"/>
                  </a:lnTo>
                  <a:lnTo>
                    <a:pt x="82122" y="120000"/>
                  </a:lnTo>
                  <a:lnTo>
                    <a:pt x="0" y="0"/>
                  </a:lnTo>
                  <a:close/>
                </a:path>
              </a:pathLst>
            </a:custGeom>
            <a:solidFill>
              <a:srgbClr val="6AB4E4"/>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2" name="Google Shape;1032;p78"/>
            <p:cNvSpPr/>
            <p:nvPr/>
          </p:nvSpPr>
          <p:spPr>
            <a:xfrm>
              <a:off x="4514850" y="2217738"/>
              <a:ext cx="442800" cy="614400"/>
            </a:xfrm>
            <a:custGeom>
              <a:avLst/>
              <a:gdLst/>
              <a:ahLst/>
              <a:cxnLst/>
              <a:rect l="l" t="t" r="r" b="b"/>
              <a:pathLst>
                <a:path w="120000" h="120000" extrusionOk="0">
                  <a:moveTo>
                    <a:pt x="0" y="42170"/>
                  </a:moveTo>
                  <a:lnTo>
                    <a:pt x="63655" y="0"/>
                  </a:lnTo>
                  <a:lnTo>
                    <a:pt x="120000" y="120000"/>
                  </a:lnTo>
                  <a:lnTo>
                    <a:pt x="0" y="42170"/>
                  </a:lnTo>
                  <a:close/>
                </a:path>
              </a:pathLst>
            </a:custGeom>
            <a:solidFill>
              <a:schemeClr val="accent1">
                <a:alpha val="60000"/>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3" name="Google Shape;1033;p78"/>
            <p:cNvSpPr/>
            <p:nvPr/>
          </p:nvSpPr>
          <p:spPr>
            <a:xfrm>
              <a:off x="4154487" y="3509962"/>
              <a:ext cx="233400" cy="1001700"/>
            </a:xfrm>
            <a:custGeom>
              <a:avLst/>
              <a:gdLst/>
              <a:ahLst/>
              <a:cxnLst/>
              <a:rect l="l" t="t" r="r" b="b"/>
              <a:pathLst>
                <a:path w="120000" h="120000" extrusionOk="0">
                  <a:moveTo>
                    <a:pt x="108571" y="0"/>
                  </a:moveTo>
                  <a:lnTo>
                    <a:pt x="120000" y="120000"/>
                  </a:lnTo>
                  <a:lnTo>
                    <a:pt x="0" y="65990"/>
                  </a:lnTo>
                  <a:lnTo>
                    <a:pt x="0" y="45261"/>
                  </a:lnTo>
                  <a:lnTo>
                    <a:pt x="49795" y="11980"/>
                  </a:lnTo>
                  <a:lnTo>
                    <a:pt x="108571" y="0"/>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4" name="Google Shape;1034;p78"/>
            <p:cNvSpPr/>
            <p:nvPr/>
          </p:nvSpPr>
          <p:spPr>
            <a:xfrm>
              <a:off x="4492625" y="3851275"/>
              <a:ext cx="330300" cy="550800"/>
            </a:xfrm>
            <a:custGeom>
              <a:avLst/>
              <a:gdLst/>
              <a:ahLst/>
              <a:cxnLst/>
              <a:rect l="l" t="t" r="r" b="b"/>
              <a:pathLst>
                <a:path w="120000" h="120000" extrusionOk="0">
                  <a:moveTo>
                    <a:pt x="0" y="111008"/>
                  </a:moveTo>
                  <a:lnTo>
                    <a:pt x="0" y="0"/>
                  </a:lnTo>
                  <a:lnTo>
                    <a:pt x="120000" y="45648"/>
                  </a:lnTo>
                  <a:lnTo>
                    <a:pt x="79615" y="120000"/>
                  </a:lnTo>
                  <a:lnTo>
                    <a:pt x="0" y="111008"/>
                  </a:lnTo>
                  <a:close/>
                </a:path>
              </a:pathLst>
            </a:custGeom>
            <a:solidFill>
              <a:schemeClr val="accent1">
                <a:alpha val="69019"/>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5" name="Google Shape;1035;p78"/>
            <p:cNvSpPr/>
            <p:nvPr/>
          </p:nvSpPr>
          <p:spPr>
            <a:xfrm>
              <a:off x="4365625" y="3509962"/>
              <a:ext cx="126900" cy="1001700"/>
            </a:xfrm>
            <a:custGeom>
              <a:avLst/>
              <a:gdLst/>
              <a:ahLst/>
              <a:cxnLst/>
              <a:rect l="l" t="t" r="r" b="b"/>
              <a:pathLst>
                <a:path w="120000" h="120000" extrusionOk="0">
                  <a:moveTo>
                    <a:pt x="21000" y="120000"/>
                  </a:moveTo>
                  <a:lnTo>
                    <a:pt x="0" y="0"/>
                  </a:lnTo>
                  <a:lnTo>
                    <a:pt x="120000" y="101933"/>
                  </a:lnTo>
                  <a:lnTo>
                    <a:pt x="21000" y="120000"/>
                  </a:lnTo>
                  <a:close/>
                </a:path>
              </a:pathLst>
            </a:custGeom>
            <a:solidFill>
              <a:schemeClr val="accent1"/>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1036" name="Google Shape;1036;p78"/>
            <p:cNvSpPr/>
            <p:nvPr/>
          </p:nvSpPr>
          <p:spPr>
            <a:xfrm>
              <a:off x="3508375" y="2408238"/>
              <a:ext cx="266700" cy="631800"/>
            </a:xfrm>
            <a:custGeom>
              <a:avLst/>
              <a:gdLst/>
              <a:ahLst/>
              <a:cxnLst/>
              <a:rect l="l" t="t" r="r" b="b"/>
              <a:pathLst>
                <a:path w="120000" h="120000" extrusionOk="0">
                  <a:moveTo>
                    <a:pt x="120000" y="0"/>
                  </a:moveTo>
                  <a:lnTo>
                    <a:pt x="90000" y="101608"/>
                  </a:lnTo>
                  <a:lnTo>
                    <a:pt x="71428" y="105226"/>
                  </a:lnTo>
                  <a:lnTo>
                    <a:pt x="0" y="120000"/>
                  </a:lnTo>
                  <a:lnTo>
                    <a:pt x="31428" y="96482"/>
                  </a:lnTo>
                  <a:lnTo>
                    <a:pt x="24285" y="32562"/>
                  </a:lnTo>
                  <a:lnTo>
                    <a:pt x="120000" y="0"/>
                  </a:lnTo>
                  <a:close/>
                </a:path>
              </a:pathLst>
            </a:custGeom>
            <a:solidFill>
              <a:schemeClr val="accent1">
                <a:alpha val="60000"/>
              </a:schemeClr>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grpSp>
      <p:sp>
        <p:nvSpPr>
          <p:cNvPr id="1037" name="Google Shape;1037;p78"/>
          <p:cNvSpPr/>
          <p:nvPr/>
        </p:nvSpPr>
        <p:spPr>
          <a:xfrm>
            <a:off x="5870555" y="5811243"/>
            <a:ext cx="199200" cy="199200"/>
          </a:xfrm>
          <a:prstGeom prst="ellipse">
            <a:avLst/>
          </a:prstGeom>
          <a:solidFill>
            <a:schemeClr val="lt1"/>
          </a:solidFill>
          <a:ln w="19050" cap="flat" cmpd="sng">
            <a:solidFill>
              <a:srgbClr val="113E5C"/>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1038" name="Google Shape;1038;p78"/>
          <p:cNvSpPr/>
          <p:nvPr/>
        </p:nvSpPr>
        <p:spPr>
          <a:xfrm>
            <a:off x="5870555" y="4069269"/>
            <a:ext cx="199200" cy="199200"/>
          </a:xfrm>
          <a:prstGeom prst="ellipse">
            <a:avLst/>
          </a:prstGeom>
          <a:solidFill>
            <a:schemeClr val="lt1"/>
          </a:solidFill>
          <a:ln w="19050" cap="flat" cmpd="sng">
            <a:solidFill>
              <a:srgbClr val="113E5C"/>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039" name="Google Shape;1039;p78"/>
          <p:cNvCxnSpPr/>
          <p:nvPr/>
        </p:nvCxnSpPr>
        <p:spPr>
          <a:xfrm rot="10800000">
            <a:off x="4002365" y="4157251"/>
            <a:ext cx="1962400" cy="2000"/>
          </a:xfrm>
          <a:prstGeom prst="straightConnector1">
            <a:avLst/>
          </a:prstGeom>
          <a:noFill/>
          <a:ln w="19050" cap="flat" cmpd="sng">
            <a:solidFill>
              <a:schemeClr val="lt1"/>
            </a:solidFill>
            <a:prstDash val="solid"/>
            <a:round/>
            <a:headEnd type="oval" w="med" len="med"/>
            <a:tailEnd type="oval" w="med" len="med"/>
          </a:ln>
        </p:spPr>
      </p:cxnSp>
      <p:sp>
        <p:nvSpPr>
          <p:cNvPr id="1040" name="Google Shape;1040;p78"/>
          <p:cNvSpPr txBox="1"/>
          <p:nvPr/>
        </p:nvSpPr>
        <p:spPr>
          <a:xfrm>
            <a:off x="773967" y="3848191"/>
            <a:ext cx="3049600" cy="645200"/>
          </a:xfrm>
          <a:prstGeom prst="rect">
            <a:avLst/>
          </a:prstGeom>
          <a:noFill/>
          <a:ln>
            <a:noFill/>
          </a:ln>
        </p:spPr>
        <p:txBody>
          <a:bodyPr spcFirstLastPara="1" wrap="square" lIns="0" tIns="0" rIns="0" bIns="0" anchor="t" anchorCtr="0">
            <a:noAutofit/>
          </a:bodyPr>
          <a:lstStyle/>
          <a:p>
            <a:pPr>
              <a:buClr>
                <a:schemeClr val="lt1"/>
              </a:buClr>
              <a:buSzPts val="1000"/>
            </a:pPr>
            <a:r>
              <a:rPr lang="fr" sz="1333">
                <a:solidFill>
                  <a:schemeClr val="lt1"/>
                </a:solidFill>
                <a:latin typeface="Roboto Condensed"/>
                <a:ea typeface="Roboto Condensed"/>
                <a:cs typeface="Roboto Condensed"/>
                <a:sym typeface="Roboto Condensed"/>
              </a:rPr>
              <a:t>La granularité la plus grosse est la User Story. Ces sujets sont ceux à avancer en backlog refinement.</a:t>
            </a:r>
            <a:endParaRPr sz="1867">
              <a:solidFill>
                <a:srgbClr val="000000"/>
              </a:solidFill>
              <a:latin typeface="Arial"/>
              <a:ea typeface="Arial"/>
              <a:cs typeface="Arial"/>
              <a:sym typeface="Arial"/>
            </a:endParaRPr>
          </a:p>
        </p:txBody>
      </p:sp>
      <p:cxnSp>
        <p:nvCxnSpPr>
          <p:cNvPr id="1041" name="Google Shape;1041;p78"/>
          <p:cNvCxnSpPr/>
          <p:nvPr/>
        </p:nvCxnSpPr>
        <p:spPr>
          <a:xfrm rot="10800000">
            <a:off x="4002365" y="5900261"/>
            <a:ext cx="1962400" cy="2000"/>
          </a:xfrm>
          <a:prstGeom prst="straightConnector1">
            <a:avLst/>
          </a:prstGeom>
          <a:noFill/>
          <a:ln w="19050" cap="flat" cmpd="sng">
            <a:solidFill>
              <a:schemeClr val="lt1"/>
            </a:solidFill>
            <a:prstDash val="solid"/>
            <a:round/>
            <a:headEnd type="oval" w="med" len="med"/>
            <a:tailEnd type="oval" w="med" len="med"/>
          </a:ln>
        </p:spPr>
      </p:cxnSp>
      <p:sp>
        <p:nvSpPr>
          <p:cNvPr id="1042" name="Google Shape;1042;p78"/>
          <p:cNvSpPr txBox="1"/>
          <p:nvPr/>
        </p:nvSpPr>
        <p:spPr>
          <a:xfrm>
            <a:off x="773967" y="5504399"/>
            <a:ext cx="3049600" cy="1221200"/>
          </a:xfrm>
          <a:prstGeom prst="rect">
            <a:avLst/>
          </a:prstGeom>
          <a:noFill/>
          <a:ln>
            <a:noFill/>
          </a:ln>
        </p:spPr>
        <p:txBody>
          <a:bodyPr spcFirstLastPara="1" wrap="square" lIns="0" tIns="0" rIns="0" bIns="0" anchor="t" anchorCtr="0">
            <a:noAutofit/>
          </a:bodyPr>
          <a:lstStyle/>
          <a:p>
            <a:pPr>
              <a:buClr>
                <a:schemeClr val="lt1"/>
              </a:buClr>
              <a:buSzPts val="1000"/>
            </a:pPr>
            <a:r>
              <a:rPr lang="fr" sz="1333">
                <a:solidFill>
                  <a:schemeClr val="lt1"/>
                </a:solidFill>
                <a:latin typeface="Roboto Condensed"/>
                <a:ea typeface="Roboto Condensed"/>
                <a:cs typeface="Roboto Condensed"/>
                <a:sym typeface="Roboto Condensed"/>
              </a:rPr>
              <a:t>Ces sujets ne doivent pas consommer d’énergie à l’équipe pour le moment. Ils constituent le fond du backlog et ne doivent pas faire l’objet d’une revue collective poussée.</a:t>
            </a:r>
            <a:endParaRPr sz="1867">
              <a:solidFill>
                <a:srgbClr val="000000"/>
              </a:solidFill>
              <a:latin typeface="Arial"/>
              <a:ea typeface="Arial"/>
              <a:cs typeface="Arial"/>
              <a:sym typeface="Arial"/>
            </a:endParaRPr>
          </a:p>
        </p:txBody>
      </p:sp>
      <p:sp>
        <p:nvSpPr>
          <p:cNvPr id="1043" name="Google Shape;1043;p78"/>
          <p:cNvSpPr txBox="1"/>
          <p:nvPr/>
        </p:nvSpPr>
        <p:spPr>
          <a:xfrm>
            <a:off x="9739525" y="2456700"/>
            <a:ext cx="1962400" cy="366000"/>
          </a:xfrm>
          <a:prstGeom prst="rect">
            <a:avLst/>
          </a:prstGeom>
          <a:noFill/>
          <a:ln>
            <a:noFill/>
          </a:ln>
        </p:spPr>
        <p:txBody>
          <a:bodyPr spcFirstLastPara="1" wrap="square" lIns="0" tIns="0" rIns="0" bIns="0" anchor="ctr" anchorCtr="0">
            <a:noAutofit/>
          </a:bodyPr>
          <a:lstStyle/>
          <a:p>
            <a:pPr algn="ctr">
              <a:buClr>
                <a:schemeClr val="accent1"/>
              </a:buClr>
              <a:buSzPts val="1800"/>
            </a:pPr>
            <a:r>
              <a:rPr lang="fr" sz="2400" b="1">
                <a:solidFill>
                  <a:srgbClr val="999999"/>
                </a:solidFill>
                <a:latin typeface="Roboto Condensed"/>
                <a:ea typeface="Roboto Condensed"/>
                <a:cs typeface="Roboto Condensed"/>
                <a:sym typeface="Roboto Condensed"/>
              </a:rPr>
              <a:t>Sprint +1</a:t>
            </a:r>
            <a:endParaRPr sz="1867">
              <a:solidFill>
                <a:srgbClr val="999999"/>
              </a:solidFill>
              <a:latin typeface="Arial"/>
              <a:ea typeface="Arial"/>
              <a:cs typeface="Arial"/>
              <a:sym typeface="Arial"/>
            </a:endParaRPr>
          </a:p>
        </p:txBody>
      </p:sp>
      <p:sp>
        <p:nvSpPr>
          <p:cNvPr id="1046" name="Google Shape;1046;p78"/>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86</a:t>
            </a:fld>
            <a:endParaRPr/>
          </a:p>
        </p:txBody>
      </p:sp>
      <p:sp>
        <p:nvSpPr>
          <p:cNvPr id="1047" name="Google Shape;1047;p78"/>
          <p:cNvSpPr/>
          <p:nvPr/>
        </p:nvSpPr>
        <p:spPr>
          <a:xfrm>
            <a:off x="5870555" y="2443669"/>
            <a:ext cx="199200" cy="199200"/>
          </a:xfrm>
          <a:prstGeom prst="ellipse">
            <a:avLst/>
          </a:prstGeom>
          <a:solidFill>
            <a:srgbClr val="D9D9D9"/>
          </a:solidFill>
          <a:ln w="19050" cap="flat" cmpd="sng">
            <a:solidFill>
              <a:srgbClr val="666666"/>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1048" name="Google Shape;1048;p78"/>
          <p:cNvCxnSpPr/>
          <p:nvPr/>
        </p:nvCxnSpPr>
        <p:spPr>
          <a:xfrm rot="10800000">
            <a:off x="4002365" y="2531651"/>
            <a:ext cx="1962400" cy="2000"/>
          </a:xfrm>
          <a:prstGeom prst="straightConnector1">
            <a:avLst/>
          </a:prstGeom>
          <a:noFill/>
          <a:ln w="19050" cap="flat" cmpd="sng">
            <a:solidFill>
              <a:srgbClr val="D9D9D9"/>
            </a:solidFill>
            <a:prstDash val="solid"/>
            <a:round/>
            <a:headEnd type="oval" w="med" len="med"/>
            <a:tailEnd type="oval" w="med" len="med"/>
          </a:ln>
        </p:spPr>
      </p:cxnSp>
      <p:sp>
        <p:nvSpPr>
          <p:cNvPr id="1049" name="Google Shape;1049;p78"/>
          <p:cNvSpPr txBox="1"/>
          <p:nvPr/>
        </p:nvSpPr>
        <p:spPr>
          <a:xfrm>
            <a:off x="773967" y="2222757"/>
            <a:ext cx="3049600" cy="645200"/>
          </a:xfrm>
          <a:prstGeom prst="rect">
            <a:avLst/>
          </a:prstGeom>
          <a:noFill/>
          <a:ln>
            <a:noFill/>
          </a:ln>
        </p:spPr>
        <p:txBody>
          <a:bodyPr spcFirstLastPara="1" wrap="square" lIns="0" tIns="0" rIns="0" bIns="0" anchor="t" anchorCtr="0">
            <a:noAutofit/>
          </a:bodyPr>
          <a:lstStyle/>
          <a:p>
            <a:pPr>
              <a:buClr>
                <a:schemeClr val="lt1"/>
              </a:buClr>
              <a:buSzPts val="1000"/>
            </a:pPr>
            <a:r>
              <a:rPr lang="fr" sz="1333">
                <a:solidFill>
                  <a:srgbClr val="999999"/>
                </a:solidFill>
                <a:latin typeface="Roboto Condensed"/>
                <a:ea typeface="Roboto Condensed"/>
                <a:cs typeface="Roboto Condensed"/>
                <a:sym typeface="Roboto Condensed"/>
              </a:rPr>
              <a:t>Les user stories doivent être prêtes afin de pouvoir être embarquées efficacement lors du planning de sprint.</a:t>
            </a:r>
            <a:endParaRPr sz="1867">
              <a:solidFill>
                <a:srgbClr val="999999"/>
              </a:solidFill>
              <a:latin typeface="Arial"/>
              <a:ea typeface="Arial"/>
              <a:cs typeface="Arial"/>
              <a:sym typeface="Arial"/>
            </a:endParaRPr>
          </a:p>
        </p:txBody>
      </p:sp>
      <p:sp>
        <p:nvSpPr>
          <p:cNvPr id="1050" name="Google Shape;1050;p78"/>
          <p:cNvSpPr txBox="1"/>
          <p:nvPr/>
        </p:nvSpPr>
        <p:spPr>
          <a:xfrm>
            <a:off x="9739525" y="3879100"/>
            <a:ext cx="1962400" cy="366000"/>
          </a:xfrm>
          <a:prstGeom prst="rect">
            <a:avLst/>
          </a:prstGeom>
          <a:noFill/>
          <a:ln>
            <a:noFill/>
          </a:ln>
        </p:spPr>
        <p:txBody>
          <a:bodyPr spcFirstLastPara="1" wrap="square" lIns="0" tIns="0" rIns="0" bIns="0" anchor="ctr" anchorCtr="0">
            <a:noAutofit/>
          </a:bodyPr>
          <a:lstStyle/>
          <a:p>
            <a:pPr algn="ctr">
              <a:buClr>
                <a:schemeClr val="accent1"/>
              </a:buClr>
              <a:buSzPts val="1800"/>
            </a:pPr>
            <a:r>
              <a:rPr lang="fr" sz="2400" b="1">
                <a:solidFill>
                  <a:srgbClr val="FFFFFF"/>
                </a:solidFill>
                <a:latin typeface="Roboto Condensed"/>
                <a:ea typeface="Roboto Condensed"/>
                <a:cs typeface="Roboto Condensed"/>
                <a:sym typeface="Roboto Condensed"/>
              </a:rPr>
              <a:t>Version +1</a:t>
            </a:r>
            <a:endParaRPr sz="1867">
              <a:solidFill>
                <a:srgbClr val="FFFFFF"/>
              </a:solidFill>
              <a:latin typeface="Arial"/>
              <a:ea typeface="Arial"/>
              <a:cs typeface="Arial"/>
              <a:sym typeface="Arial"/>
            </a:endParaRPr>
          </a:p>
        </p:txBody>
      </p:sp>
      <p:sp>
        <p:nvSpPr>
          <p:cNvPr id="1051" name="Google Shape;1051;p78"/>
          <p:cNvSpPr txBox="1"/>
          <p:nvPr/>
        </p:nvSpPr>
        <p:spPr>
          <a:xfrm>
            <a:off x="9739525" y="5707900"/>
            <a:ext cx="1962400" cy="366000"/>
          </a:xfrm>
          <a:prstGeom prst="rect">
            <a:avLst/>
          </a:prstGeom>
          <a:noFill/>
          <a:ln>
            <a:noFill/>
          </a:ln>
        </p:spPr>
        <p:txBody>
          <a:bodyPr spcFirstLastPara="1" wrap="square" lIns="0" tIns="0" rIns="0" bIns="0" anchor="ctr" anchorCtr="0">
            <a:noAutofit/>
          </a:bodyPr>
          <a:lstStyle/>
          <a:p>
            <a:pPr algn="ctr">
              <a:buClr>
                <a:schemeClr val="accent1"/>
              </a:buClr>
              <a:buSzPts val="1800"/>
            </a:pPr>
            <a:r>
              <a:rPr lang="fr" sz="2400" b="1">
                <a:solidFill>
                  <a:srgbClr val="FFFFFF"/>
                </a:solidFill>
                <a:latin typeface="Roboto Condensed"/>
                <a:ea typeface="Roboto Condensed"/>
                <a:cs typeface="Roboto Condensed"/>
                <a:sym typeface="Roboto Condensed"/>
              </a:rPr>
              <a:t>Au delà</a:t>
            </a:r>
            <a:endParaRPr sz="1867">
              <a:solidFill>
                <a:srgbClr val="FFFFFF"/>
              </a:solidFill>
              <a:latin typeface="Arial"/>
              <a:ea typeface="Arial"/>
              <a:cs typeface="Arial"/>
              <a:sym typeface="Arial"/>
            </a:endParaRPr>
          </a:p>
        </p:txBody>
      </p:sp>
      <p:sp>
        <p:nvSpPr>
          <p:cNvPr id="8" name="Titre 2">
            <a:extLst>
              <a:ext uri="{FF2B5EF4-FFF2-40B4-BE49-F238E27FC236}">
                <a16:creationId xmlns:a16="http://schemas.microsoft.com/office/drawing/2014/main" id="{0FE71F7D-B3E2-B37D-1DD4-E7497CC86DD4}"/>
              </a:ext>
            </a:extLst>
          </p:cNvPr>
          <p:cNvSpPr>
            <a:spLocks noGrp="1"/>
          </p:cNvSpPr>
          <p:nvPr>
            <p:ph type="title"/>
          </p:nvPr>
        </p:nvSpPr>
        <p:spPr>
          <a:xfrm>
            <a:off x="2309000" y="513228"/>
            <a:ext cx="7574000" cy="495200"/>
          </a:xfrm>
        </p:spPr>
        <p:txBody>
          <a:bodyPr/>
          <a:lstStyle/>
          <a:p>
            <a:pPr algn="ctr">
              <a:buClr>
                <a:schemeClr val="lt1"/>
              </a:buClr>
              <a:buSzPts val="2000"/>
            </a:pPr>
            <a:r>
              <a:rPr lang="fr-FR" dirty="0">
                <a:sym typeface="Roboto Condensed"/>
              </a:rPr>
              <a:t>Les principales approches agiles</a:t>
            </a:r>
          </a:p>
        </p:txBody>
      </p:sp>
      <p:sp>
        <p:nvSpPr>
          <p:cNvPr id="9" name="Sous-titre 1">
            <a:extLst>
              <a:ext uri="{FF2B5EF4-FFF2-40B4-BE49-F238E27FC236}">
                <a16:creationId xmlns:a16="http://schemas.microsoft.com/office/drawing/2014/main" id="{F678F6C4-CF7A-2CEB-24F6-9810F4AF56DE}"/>
              </a:ext>
            </a:extLst>
          </p:cNvPr>
          <p:cNvSpPr>
            <a:spLocks noGrp="1"/>
          </p:cNvSpPr>
          <p:nvPr>
            <p:ph type="subTitle" idx="1"/>
          </p:nvPr>
        </p:nvSpPr>
        <p:spPr>
          <a:xfrm>
            <a:off x="4055000" y="1103627"/>
            <a:ext cx="4082000" cy="267600"/>
          </a:xfrm>
        </p:spPr>
        <p:txBody>
          <a:bodyPr/>
          <a:lstStyle/>
          <a:p>
            <a:r>
              <a:rPr lang="fr-FR" dirty="0"/>
              <a:t>Alimenter</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14"/>
                                        </p:tgtEl>
                                        <p:attrNameLst>
                                          <p:attrName>style.visibility</p:attrName>
                                        </p:attrNameLst>
                                      </p:cBhvr>
                                      <p:to>
                                        <p:strVal val="visible"/>
                                      </p:to>
                                    </p:set>
                                    <p:animEffect transition="in" filter="fade">
                                      <p:cBhvr>
                                        <p:cTn id="7" dur="500"/>
                                        <p:tgtEl>
                                          <p:spTgt spid="10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3"/>
                                        </p:tgtEl>
                                        <p:attrNameLst>
                                          <p:attrName>style.visibility</p:attrName>
                                        </p:attrNameLst>
                                      </p:cBhvr>
                                      <p:to>
                                        <p:strVal val="visible"/>
                                      </p:to>
                                    </p:set>
                                    <p:animEffect transition="in" filter="fade">
                                      <p:cBhvr>
                                        <p:cTn id="11" dur="1000"/>
                                        <p:tgtEl>
                                          <p:spTgt spid="1013"/>
                                        </p:tgtEl>
                                      </p:cBhvr>
                                    </p:animEffect>
                                  </p:childTnLst>
                                </p:cTn>
                              </p:par>
                            </p:childTnLst>
                          </p:cTn>
                        </p:par>
                        <p:par>
                          <p:cTn id="12" fill="hold">
                            <p:stCondLst>
                              <p:cond delay="1500"/>
                            </p:stCondLst>
                            <p:childTnLst>
                              <p:par>
                                <p:cTn id="13" presetID="2" presetClass="entr" presetSubtype="4" fill="hold" nodeType="afterEffect">
                                  <p:stCondLst>
                                    <p:cond delay="0"/>
                                  </p:stCondLst>
                                  <p:childTnLst>
                                    <p:set>
                                      <p:cBhvr>
                                        <p:cTn id="14" dur="1" fill="hold">
                                          <p:stCondLst>
                                            <p:cond delay="0"/>
                                          </p:stCondLst>
                                        </p:cTn>
                                        <p:tgtEl>
                                          <p:spTgt spid="1015"/>
                                        </p:tgtEl>
                                        <p:attrNameLst>
                                          <p:attrName>style.visibility</p:attrName>
                                        </p:attrNameLst>
                                      </p:cBhvr>
                                      <p:to>
                                        <p:strVal val="visible"/>
                                      </p:to>
                                    </p:set>
                                    <p:anim calcmode="lin" valueType="num">
                                      <p:cBhvr additive="base">
                                        <p:cTn id="15" dur="500"/>
                                        <p:tgtEl>
                                          <p:spTgt spid="10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3" presetClass="entr" presetSubtype="16" fill="hold" nodeType="afterEffect">
                                  <p:stCondLst>
                                    <p:cond delay="0"/>
                                  </p:stCondLst>
                                  <p:childTnLst>
                                    <p:set>
                                      <p:cBhvr>
                                        <p:cTn id="18" dur="1" fill="hold">
                                          <p:stCondLst>
                                            <p:cond delay="0"/>
                                          </p:stCondLst>
                                        </p:cTn>
                                        <p:tgtEl>
                                          <p:spTgt spid="1043"/>
                                        </p:tgtEl>
                                        <p:attrNameLst>
                                          <p:attrName>style.visibility</p:attrName>
                                        </p:attrNameLst>
                                      </p:cBhvr>
                                      <p:to>
                                        <p:strVal val="visible"/>
                                      </p:to>
                                    </p:set>
                                    <p:anim calcmode="lin" valueType="num">
                                      <p:cBhvr additive="base">
                                        <p:cTn id="19" dur="500"/>
                                        <p:tgtEl>
                                          <p:spTgt spid="1043"/>
                                        </p:tgtEl>
                                        <p:attrNameLst>
                                          <p:attrName>ppt_w</p:attrName>
                                        </p:attrNameLst>
                                      </p:cBhvr>
                                      <p:tavLst>
                                        <p:tav tm="0">
                                          <p:val>
                                            <p:strVal val="0"/>
                                          </p:val>
                                        </p:tav>
                                        <p:tav tm="100000">
                                          <p:val>
                                            <p:strVal val="#ppt_w"/>
                                          </p:val>
                                        </p:tav>
                                      </p:tavLst>
                                    </p:anim>
                                    <p:anim calcmode="lin" valueType="num">
                                      <p:cBhvr additive="base">
                                        <p:cTn id="20" dur="500"/>
                                        <p:tgtEl>
                                          <p:spTgt spid="1043"/>
                                        </p:tgtEl>
                                        <p:attrNameLst>
                                          <p:attrName>ppt_h</p:attrName>
                                        </p:attrNameLst>
                                      </p:cBhvr>
                                      <p:tavLst>
                                        <p:tav tm="0">
                                          <p:val>
                                            <p:strVal val="0"/>
                                          </p:val>
                                        </p:tav>
                                        <p:tav tm="100000">
                                          <p:val>
                                            <p:strVal val="#ppt_h"/>
                                          </p:val>
                                        </p:tav>
                                      </p:tavLst>
                                    </p:anim>
                                  </p:childTnLst>
                                </p:cTn>
                              </p:par>
                            </p:childTnLst>
                          </p:cTn>
                        </p:par>
                        <p:par>
                          <p:cTn id="21" fill="hold">
                            <p:stCondLst>
                              <p:cond delay="2500"/>
                            </p:stCondLst>
                            <p:childTnLst>
                              <p:par>
                                <p:cTn id="22" presetID="23" presetClass="entr" presetSubtype="16" fill="hold" nodeType="afterEffect">
                                  <p:stCondLst>
                                    <p:cond delay="0"/>
                                  </p:stCondLst>
                                  <p:childTnLst>
                                    <p:set>
                                      <p:cBhvr>
                                        <p:cTn id="23" dur="1" fill="hold">
                                          <p:stCondLst>
                                            <p:cond delay="0"/>
                                          </p:stCondLst>
                                        </p:cTn>
                                        <p:tgtEl>
                                          <p:spTgt spid="1047"/>
                                        </p:tgtEl>
                                        <p:attrNameLst>
                                          <p:attrName>style.visibility</p:attrName>
                                        </p:attrNameLst>
                                      </p:cBhvr>
                                      <p:to>
                                        <p:strVal val="visible"/>
                                      </p:to>
                                    </p:set>
                                    <p:anim calcmode="lin" valueType="num">
                                      <p:cBhvr additive="base">
                                        <p:cTn id="24" dur="1000"/>
                                        <p:tgtEl>
                                          <p:spTgt spid="1047"/>
                                        </p:tgtEl>
                                        <p:attrNameLst>
                                          <p:attrName>ppt_w</p:attrName>
                                        </p:attrNameLst>
                                      </p:cBhvr>
                                      <p:tavLst>
                                        <p:tav tm="0">
                                          <p:val>
                                            <p:strVal val="0"/>
                                          </p:val>
                                        </p:tav>
                                        <p:tav tm="100000">
                                          <p:val>
                                            <p:strVal val="#ppt_w"/>
                                          </p:val>
                                        </p:tav>
                                      </p:tavLst>
                                    </p:anim>
                                    <p:anim calcmode="lin" valueType="num">
                                      <p:cBhvr additive="base">
                                        <p:cTn id="25" dur="1000"/>
                                        <p:tgtEl>
                                          <p:spTgt spid="1047"/>
                                        </p:tgtEl>
                                        <p:attrNameLst>
                                          <p:attrName>ppt_h</p:attrName>
                                        </p:attrNameLst>
                                      </p:cBhvr>
                                      <p:tavLst>
                                        <p:tav tm="0">
                                          <p:val>
                                            <p:strVal val="0"/>
                                          </p:val>
                                        </p:tav>
                                        <p:tav tm="100000">
                                          <p:val>
                                            <p:strVal val="#ppt_h"/>
                                          </p:val>
                                        </p:tav>
                                      </p:tavLst>
                                    </p:anim>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1000"/>
                                        <p:tgtEl>
                                          <p:spTgt spid="1048"/>
                                        </p:tgtEl>
                                      </p:cBhvr>
                                    </p:animEffect>
                                  </p:childTnLst>
                                </p:cTn>
                              </p:par>
                            </p:childTnLst>
                          </p:cTn>
                        </p:par>
                        <p:par>
                          <p:cTn id="30" fill="hold">
                            <p:stCondLst>
                              <p:cond delay="4500"/>
                            </p:stCondLst>
                            <p:childTnLst>
                              <p:par>
                                <p:cTn id="31" presetID="10" presetClass="entr" presetSubtype="0" fill="hold" nodeType="afterEffect">
                                  <p:stCondLst>
                                    <p:cond delay="0"/>
                                  </p:stCondLst>
                                  <p:childTnLst>
                                    <p:set>
                                      <p:cBhvr>
                                        <p:cTn id="32" dur="1" fill="hold">
                                          <p:stCondLst>
                                            <p:cond delay="0"/>
                                          </p:stCondLst>
                                        </p:cTn>
                                        <p:tgtEl>
                                          <p:spTgt spid="1049"/>
                                        </p:tgtEl>
                                        <p:attrNameLst>
                                          <p:attrName>style.visibility</p:attrName>
                                        </p:attrNameLst>
                                      </p:cBhvr>
                                      <p:to>
                                        <p:strVal val="visible"/>
                                      </p:to>
                                    </p:set>
                                    <p:animEffect transition="in" filter="fade">
                                      <p:cBhvr>
                                        <p:cTn id="33" dur="1000"/>
                                        <p:tgtEl>
                                          <p:spTgt spid="1049"/>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1050"/>
                                        </p:tgtEl>
                                        <p:attrNameLst>
                                          <p:attrName>style.visibility</p:attrName>
                                        </p:attrNameLst>
                                      </p:cBhvr>
                                      <p:to>
                                        <p:strVal val="visible"/>
                                      </p:to>
                                    </p:set>
                                    <p:anim calcmode="lin" valueType="num">
                                      <p:cBhvr additive="base">
                                        <p:cTn id="38" dur="1000"/>
                                        <p:tgtEl>
                                          <p:spTgt spid="1050"/>
                                        </p:tgtEl>
                                        <p:attrNameLst>
                                          <p:attrName>ppt_w</p:attrName>
                                        </p:attrNameLst>
                                      </p:cBhvr>
                                      <p:tavLst>
                                        <p:tav tm="0">
                                          <p:val>
                                            <p:strVal val="0"/>
                                          </p:val>
                                        </p:tav>
                                        <p:tav tm="100000">
                                          <p:val>
                                            <p:strVal val="#ppt_w"/>
                                          </p:val>
                                        </p:tav>
                                      </p:tavLst>
                                    </p:anim>
                                    <p:anim calcmode="lin" valueType="num">
                                      <p:cBhvr additive="base">
                                        <p:cTn id="39" dur="1000"/>
                                        <p:tgtEl>
                                          <p:spTgt spid="1050"/>
                                        </p:tgtEl>
                                        <p:attrNameLst>
                                          <p:attrName>ppt_h</p:attrName>
                                        </p:attrNameLst>
                                      </p:cBhvr>
                                      <p:tavLst>
                                        <p:tav tm="0">
                                          <p:val>
                                            <p:strVal val="0"/>
                                          </p:val>
                                        </p:tav>
                                        <p:tav tm="100000">
                                          <p:val>
                                            <p:strVal val="#ppt_h"/>
                                          </p:val>
                                        </p:tav>
                                      </p:tavLst>
                                    </p:anim>
                                  </p:childTnLst>
                                </p:cTn>
                              </p:par>
                            </p:childTnLst>
                          </p:cTn>
                        </p:par>
                        <p:par>
                          <p:cTn id="40" fill="hold">
                            <p:stCondLst>
                              <p:cond delay="1000"/>
                            </p:stCondLst>
                            <p:childTnLst>
                              <p:par>
                                <p:cTn id="41" presetID="23" presetClass="entr" presetSubtype="16" fill="hold" nodeType="afterEffect">
                                  <p:stCondLst>
                                    <p:cond delay="0"/>
                                  </p:stCondLst>
                                  <p:childTnLst>
                                    <p:set>
                                      <p:cBhvr>
                                        <p:cTn id="42" dur="1" fill="hold">
                                          <p:stCondLst>
                                            <p:cond delay="0"/>
                                          </p:stCondLst>
                                        </p:cTn>
                                        <p:tgtEl>
                                          <p:spTgt spid="1038"/>
                                        </p:tgtEl>
                                        <p:attrNameLst>
                                          <p:attrName>style.visibility</p:attrName>
                                        </p:attrNameLst>
                                      </p:cBhvr>
                                      <p:to>
                                        <p:strVal val="visible"/>
                                      </p:to>
                                    </p:set>
                                    <p:anim calcmode="lin" valueType="num">
                                      <p:cBhvr additive="base">
                                        <p:cTn id="43" dur="500"/>
                                        <p:tgtEl>
                                          <p:spTgt spid="1038"/>
                                        </p:tgtEl>
                                        <p:attrNameLst>
                                          <p:attrName>ppt_w</p:attrName>
                                        </p:attrNameLst>
                                      </p:cBhvr>
                                      <p:tavLst>
                                        <p:tav tm="0">
                                          <p:val>
                                            <p:strVal val="0"/>
                                          </p:val>
                                        </p:tav>
                                        <p:tav tm="100000">
                                          <p:val>
                                            <p:strVal val="#ppt_w"/>
                                          </p:val>
                                        </p:tav>
                                      </p:tavLst>
                                    </p:anim>
                                    <p:anim calcmode="lin" valueType="num">
                                      <p:cBhvr additive="base">
                                        <p:cTn id="44" dur="500"/>
                                        <p:tgtEl>
                                          <p:spTgt spid="1038"/>
                                        </p:tgtEl>
                                        <p:attrNameLst>
                                          <p:attrName>ppt_h</p:attrName>
                                        </p:attrNameLst>
                                      </p:cBhvr>
                                      <p:tavLst>
                                        <p:tav tm="0">
                                          <p:val>
                                            <p:strVal val="0"/>
                                          </p:val>
                                        </p:tav>
                                        <p:tav tm="100000">
                                          <p:val>
                                            <p:strVal val="#ppt_h"/>
                                          </p:val>
                                        </p:tav>
                                      </p:tavLst>
                                    </p:anim>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1039"/>
                                        </p:tgtEl>
                                        <p:attrNameLst>
                                          <p:attrName>style.visibility</p:attrName>
                                        </p:attrNameLst>
                                      </p:cBhvr>
                                      <p:to>
                                        <p:strVal val="visible"/>
                                      </p:to>
                                    </p:set>
                                    <p:animEffect transition="in" filter="fade">
                                      <p:cBhvr>
                                        <p:cTn id="48" dur="500"/>
                                        <p:tgtEl>
                                          <p:spTgt spid="1039"/>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1000"/>
                                        <p:tgtEl>
                                          <p:spTgt spid="1040"/>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1051"/>
                                        </p:tgtEl>
                                        <p:attrNameLst>
                                          <p:attrName>style.visibility</p:attrName>
                                        </p:attrNameLst>
                                      </p:cBhvr>
                                      <p:to>
                                        <p:strVal val="visible"/>
                                      </p:to>
                                    </p:set>
                                    <p:anim calcmode="lin" valueType="num">
                                      <p:cBhvr additive="base">
                                        <p:cTn id="57" dur="1100"/>
                                        <p:tgtEl>
                                          <p:spTgt spid="1051"/>
                                        </p:tgtEl>
                                        <p:attrNameLst>
                                          <p:attrName>ppt_w</p:attrName>
                                        </p:attrNameLst>
                                      </p:cBhvr>
                                      <p:tavLst>
                                        <p:tav tm="0">
                                          <p:val>
                                            <p:strVal val="0"/>
                                          </p:val>
                                        </p:tav>
                                        <p:tav tm="100000">
                                          <p:val>
                                            <p:strVal val="#ppt_w"/>
                                          </p:val>
                                        </p:tav>
                                      </p:tavLst>
                                    </p:anim>
                                    <p:anim calcmode="lin" valueType="num">
                                      <p:cBhvr additive="base">
                                        <p:cTn id="58" dur="1100"/>
                                        <p:tgtEl>
                                          <p:spTgt spid="1051"/>
                                        </p:tgtEl>
                                        <p:attrNameLst>
                                          <p:attrName>ppt_h</p:attrName>
                                        </p:attrNameLst>
                                      </p:cBhvr>
                                      <p:tavLst>
                                        <p:tav tm="0">
                                          <p:val>
                                            <p:strVal val="0"/>
                                          </p:val>
                                        </p:tav>
                                        <p:tav tm="100000">
                                          <p:val>
                                            <p:strVal val="#ppt_h"/>
                                          </p:val>
                                        </p:tav>
                                      </p:tavLst>
                                    </p:anim>
                                  </p:childTnLst>
                                </p:cTn>
                              </p:par>
                            </p:childTnLst>
                          </p:cTn>
                        </p:par>
                        <p:par>
                          <p:cTn id="59" fill="hold">
                            <p:stCondLst>
                              <p:cond delay="1100"/>
                            </p:stCondLst>
                            <p:childTnLst>
                              <p:par>
                                <p:cTn id="60" presetID="23" presetClass="entr" presetSubtype="16" fill="hold" nodeType="afterEffect">
                                  <p:stCondLst>
                                    <p:cond delay="0"/>
                                  </p:stCondLst>
                                  <p:childTnLst>
                                    <p:set>
                                      <p:cBhvr>
                                        <p:cTn id="61" dur="1" fill="hold">
                                          <p:stCondLst>
                                            <p:cond delay="0"/>
                                          </p:stCondLst>
                                        </p:cTn>
                                        <p:tgtEl>
                                          <p:spTgt spid="1037"/>
                                        </p:tgtEl>
                                        <p:attrNameLst>
                                          <p:attrName>style.visibility</p:attrName>
                                        </p:attrNameLst>
                                      </p:cBhvr>
                                      <p:to>
                                        <p:strVal val="visible"/>
                                      </p:to>
                                    </p:set>
                                    <p:anim calcmode="lin" valueType="num">
                                      <p:cBhvr additive="base">
                                        <p:cTn id="62" dur="500"/>
                                        <p:tgtEl>
                                          <p:spTgt spid="1037"/>
                                        </p:tgtEl>
                                        <p:attrNameLst>
                                          <p:attrName>ppt_w</p:attrName>
                                        </p:attrNameLst>
                                      </p:cBhvr>
                                      <p:tavLst>
                                        <p:tav tm="0">
                                          <p:val>
                                            <p:strVal val="0"/>
                                          </p:val>
                                        </p:tav>
                                        <p:tav tm="100000">
                                          <p:val>
                                            <p:strVal val="#ppt_w"/>
                                          </p:val>
                                        </p:tav>
                                      </p:tavLst>
                                    </p:anim>
                                    <p:anim calcmode="lin" valueType="num">
                                      <p:cBhvr additive="base">
                                        <p:cTn id="63" dur="500"/>
                                        <p:tgtEl>
                                          <p:spTgt spid="1037"/>
                                        </p:tgtEl>
                                        <p:attrNameLst>
                                          <p:attrName>ppt_h</p:attrName>
                                        </p:attrNameLst>
                                      </p:cBhvr>
                                      <p:tavLst>
                                        <p:tav tm="0">
                                          <p:val>
                                            <p:strVal val="0"/>
                                          </p:val>
                                        </p:tav>
                                        <p:tav tm="100000">
                                          <p:val>
                                            <p:strVal val="#ppt_h"/>
                                          </p:val>
                                        </p:tav>
                                      </p:tavLst>
                                    </p:anim>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1041"/>
                                        </p:tgtEl>
                                        <p:attrNameLst>
                                          <p:attrName>style.visibility</p:attrName>
                                        </p:attrNameLst>
                                      </p:cBhvr>
                                      <p:to>
                                        <p:strVal val="visible"/>
                                      </p:to>
                                    </p:set>
                                    <p:animEffect transition="in" filter="fade">
                                      <p:cBhvr>
                                        <p:cTn id="67" dur="500"/>
                                        <p:tgtEl>
                                          <p:spTgt spid="1041"/>
                                        </p:tgtEl>
                                      </p:cBhvr>
                                    </p:animEffect>
                                  </p:childTnLst>
                                </p:cTn>
                              </p:par>
                            </p:childTnLst>
                          </p:cTn>
                        </p:par>
                        <p:par>
                          <p:cTn id="68" fill="hold">
                            <p:stCondLst>
                              <p:cond delay="2100"/>
                            </p:stCondLst>
                            <p:childTnLst>
                              <p:par>
                                <p:cTn id="69" presetID="10" presetClass="entr" presetSubtype="0" fill="hold" nodeType="afterEffect">
                                  <p:stCondLst>
                                    <p:cond delay="0"/>
                                  </p:stCondLst>
                                  <p:childTnLst>
                                    <p:set>
                                      <p:cBhvr>
                                        <p:cTn id="70" dur="1" fill="hold">
                                          <p:stCondLst>
                                            <p:cond delay="0"/>
                                          </p:stCondLst>
                                        </p:cTn>
                                        <p:tgtEl>
                                          <p:spTgt spid="1042"/>
                                        </p:tgtEl>
                                        <p:attrNameLst>
                                          <p:attrName>style.visibility</p:attrName>
                                        </p:attrNameLst>
                                      </p:cBhvr>
                                      <p:to>
                                        <p:strVal val="visible"/>
                                      </p:to>
                                    </p:set>
                                    <p:animEffect transition="in" filter="fade">
                                      <p:cBhvr>
                                        <p:cTn id="71" dur="10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79"/>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Prioriser : MVP / MMP</a:t>
            </a:r>
            <a:endParaRPr dirty="0"/>
          </a:p>
        </p:txBody>
      </p:sp>
      <p:sp>
        <p:nvSpPr>
          <p:cNvPr id="1058" name="Google Shape;1058;p79"/>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dirty="0"/>
              <a:t>Vie du product backlog</a:t>
            </a:r>
            <a:endParaRPr dirty="0"/>
          </a:p>
        </p:txBody>
      </p:sp>
      <p:sp>
        <p:nvSpPr>
          <p:cNvPr id="1059" name="Google Shape;1059;p79"/>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pPr algn="l"/>
            <a:fld id="{00000000-1234-1234-1234-123412341234}" type="slidenum">
              <a:rPr lang="fr"/>
              <a:pPr algn="l"/>
              <a:t>87</a:t>
            </a:fld>
            <a:endParaRPr/>
          </a:p>
        </p:txBody>
      </p:sp>
      <p:sp>
        <p:nvSpPr>
          <p:cNvPr id="1060" name="Google Shape;1060;p79"/>
          <p:cNvSpPr txBox="1"/>
          <p:nvPr/>
        </p:nvSpPr>
        <p:spPr>
          <a:xfrm>
            <a:off x="922733" y="6333668"/>
            <a:ext cx="10346400" cy="366000"/>
          </a:xfrm>
          <a:prstGeom prst="rect">
            <a:avLst/>
          </a:prstGeom>
          <a:noFill/>
          <a:ln>
            <a:noFill/>
          </a:ln>
        </p:spPr>
        <p:txBody>
          <a:bodyPr spcFirstLastPara="1" wrap="square" lIns="0" tIns="0" rIns="0" bIns="0" anchor="t" anchorCtr="0">
            <a:noAutofit/>
          </a:bodyPr>
          <a:lstStyle/>
          <a:p>
            <a:pPr algn="ctr">
              <a:buClr>
                <a:srgbClr val="929292"/>
              </a:buClr>
              <a:buSzPts val="1000"/>
            </a:pPr>
            <a:r>
              <a:rPr lang="fr" sz="1333">
                <a:solidFill>
                  <a:srgbClr val="929292"/>
                </a:solidFill>
                <a:latin typeface="Roboto Condensed"/>
                <a:ea typeface="Roboto Condensed"/>
                <a:cs typeface="Roboto Condensed"/>
                <a:sym typeface="Roboto Condensed"/>
              </a:rPr>
              <a:t>Mission de coaching agile : Les essentiels sur le product backlog</a:t>
            </a:r>
            <a:endParaRPr sz="1867">
              <a:solidFill>
                <a:srgbClr val="000000"/>
              </a:solidFill>
              <a:latin typeface="Arial"/>
              <a:ea typeface="Arial"/>
              <a:cs typeface="Arial"/>
              <a:sym typeface="Arial"/>
            </a:endParaRPr>
          </a:p>
        </p:txBody>
      </p:sp>
      <p:pic>
        <p:nvPicPr>
          <p:cNvPr id="1061" name="Google Shape;1061;p79"/>
          <p:cNvPicPr preferRelativeResize="0"/>
          <p:nvPr/>
        </p:nvPicPr>
        <p:blipFill rotWithShape="1">
          <a:blip r:embed="rId3">
            <a:alphaModFix/>
          </a:blip>
          <a:srcRect b="24952"/>
          <a:stretch/>
        </p:blipFill>
        <p:spPr>
          <a:xfrm>
            <a:off x="11130001" y="6069333"/>
            <a:ext cx="775271" cy="695467"/>
          </a:xfrm>
          <a:prstGeom prst="rect">
            <a:avLst/>
          </a:prstGeom>
          <a:noFill/>
          <a:ln>
            <a:noFill/>
          </a:ln>
        </p:spPr>
      </p:pic>
      <p:pic>
        <p:nvPicPr>
          <p:cNvPr id="1062" name="Google Shape;1062;p79"/>
          <p:cNvPicPr preferRelativeResize="0"/>
          <p:nvPr/>
        </p:nvPicPr>
        <p:blipFill rotWithShape="1">
          <a:blip r:embed="rId4">
            <a:alphaModFix/>
          </a:blip>
          <a:srcRect/>
          <a:stretch/>
        </p:blipFill>
        <p:spPr>
          <a:xfrm>
            <a:off x="5251254" y="1617030"/>
            <a:ext cx="6167046" cy="4387171"/>
          </a:xfrm>
          <a:prstGeom prst="rect">
            <a:avLst/>
          </a:prstGeom>
          <a:noFill/>
          <a:ln>
            <a:noFill/>
          </a:ln>
        </p:spPr>
      </p:pic>
      <p:grpSp>
        <p:nvGrpSpPr>
          <p:cNvPr id="1063" name="Google Shape;1063;p79"/>
          <p:cNvGrpSpPr/>
          <p:nvPr/>
        </p:nvGrpSpPr>
        <p:grpSpPr>
          <a:xfrm>
            <a:off x="988500" y="4167467"/>
            <a:ext cx="3066400" cy="1220375"/>
            <a:chOff x="741351" y="1319895"/>
            <a:chExt cx="2299800" cy="3039792"/>
          </a:xfrm>
        </p:grpSpPr>
        <p:sp>
          <p:nvSpPr>
            <p:cNvPr id="1064" name="Google Shape;1064;p79"/>
            <p:cNvSpPr txBox="1"/>
            <p:nvPr/>
          </p:nvSpPr>
          <p:spPr>
            <a:xfrm>
              <a:off x="741351" y="1319895"/>
              <a:ext cx="2299800" cy="911700"/>
            </a:xfrm>
            <a:prstGeom prst="rect">
              <a:avLst/>
            </a:prstGeom>
            <a:noFill/>
            <a:ln>
              <a:noFill/>
            </a:ln>
          </p:spPr>
          <p:txBody>
            <a:bodyPr spcFirstLastPara="1" wrap="square" lIns="0" tIns="0" rIns="0" bIns="0" anchor="ctr" anchorCtr="0">
              <a:noAutofit/>
            </a:bodyPr>
            <a:lstStyle/>
            <a:p>
              <a:pPr>
                <a:buClr>
                  <a:srgbClr val="237DB9"/>
                </a:buClr>
                <a:buSzPts val="1200"/>
              </a:pPr>
              <a:r>
                <a:rPr lang="fr" sz="1600" b="1">
                  <a:solidFill>
                    <a:schemeClr val="accent2"/>
                  </a:solidFill>
                  <a:latin typeface="Roboto Condensed"/>
                  <a:ea typeface="Roboto Condensed"/>
                  <a:cs typeface="Roboto Condensed"/>
                  <a:sym typeface="Roboto Condensed"/>
                </a:rPr>
                <a:t>Minimum Marketable product (MMP)</a:t>
              </a:r>
              <a:endParaRPr sz="1600">
                <a:solidFill>
                  <a:schemeClr val="accent2"/>
                </a:solidFill>
                <a:latin typeface="Arial"/>
                <a:ea typeface="Arial"/>
                <a:cs typeface="Arial"/>
                <a:sym typeface="Arial"/>
              </a:endParaRPr>
            </a:p>
          </p:txBody>
        </p:sp>
        <p:sp>
          <p:nvSpPr>
            <p:cNvPr id="1065" name="Google Shape;1065;p79"/>
            <p:cNvSpPr txBox="1"/>
            <p:nvPr/>
          </p:nvSpPr>
          <p:spPr>
            <a:xfrm>
              <a:off x="741351" y="2126187"/>
              <a:ext cx="2189100" cy="2233500"/>
            </a:xfrm>
            <a:prstGeom prst="rect">
              <a:avLst/>
            </a:prstGeom>
            <a:noFill/>
            <a:ln>
              <a:noFill/>
            </a:ln>
          </p:spPr>
          <p:txBody>
            <a:bodyPr spcFirstLastPara="1" wrap="square" lIns="0" tIns="0" rIns="0" bIns="0" anchor="ctr"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L’ensemble minimal de fonctionnalités permettant de lancer le produit sur le marché / d’être vendu. Il est destiné à n’importe quel utilisateur potentiel.</a:t>
              </a:r>
              <a:endParaRPr sz="1333">
                <a:solidFill>
                  <a:srgbClr val="717171"/>
                </a:solidFill>
                <a:latin typeface="Roboto Condensed"/>
                <a:ea typeface="Roboto Condensed"/>
                <a:cs typeface="Roboto Condensed"/>
                <a:sym typeface="Roboto Condensed"/>
              </a:endParaRPr>
            </a:p>
          </p:txBody>
        </p:sp>
      </p:grpSp>
      <p:grpSp>
        <p:nvGrpSpPr>
          <p:cNvPr id="1066" name="Google Shape;1066;p79"/>
          <p:cNvGrpSpPr/>
          <p:nvPr/>
        </p:nvGrpSpPr>
        <p:grpSpPr>
          <a:xfrm>
            <a:off x="988500" y="2338667"/>
            <a:ext cx="2918800" cy="1285051"/>
            <a:chOff x="741351" y="1319897"/>
            <a:chExt cx="2189100" cy="3200890"/>
          </a:xfrm>
        </p:grpSpPr>
        <p:sp>
          <p:nvSpPr>
            <p:cNvPr id="1067" name="Google Shape;1067;p79"/>
            <p:cNvSpPr txBox="1"/>
            <p:nvPr/>
          </p:nvSpPr>
          <p:spPr>
            <a:xfrm>
              <a:off x="741351" y="1319897"/>
              <a:ext cx="1992600" cy="911700"/>
            </a:xfrm>
            <a:prstGeom prst="rect">
              <a:avLst/>
            </a:prstGeom>
            <a:noFill/>
            <a:ln>
              <a:noFill/>
            </a:ln>
          </p:spPr>
          <p:txBody>
            <a:bodyPr spcFirstLastPara="1" wrap="square" lIns="0" tIns="0" rIns="0" bIns="0" anchor="ctr" anchorCtr="0">
              <a:noAutofit/>
            </a:bodyPr>
            <a:lstStyle/>
            <a:p>
              <a:pPr>
                <a:buClr>
                  <a:srgbClr val="237DB9"/>
                </a:buClr>
                <a:buSzPts val="1200"/>
              </a:pPr>
              <a:r>
                <a:rPr lang="fr" sz="1600" b="1">
                  <a:solidFill>
                    <a:srgbClr val="237DB9"/>
                  </a:solidFill>
                  <a:latin typeface="Roboto Condensed"/>
                  <a:ea typeface="Roboto Condensed"/>
                  <a:cs typeface="Roboto Condensed"/>
                  <a:sym typeface="Roboto Condensed"/>
                </a:rPr>
                <a:t>Minimum Viable Product (MVP)</a:t>
              </a:r>
              <a:endParaRPr sz="1600">
                <a:solidFill>
                  <a:srgbClr val="000000"/>
                </a:solidFill>
                <a:latin typeface="Arial"/>
                <a:ea typeface="Arial"/>
                <a:cs typeface="Arial"/>
                <a:sym typeface="Arial"/>
              </a:endParaRPr>
            </a:p>
          </p:txBody>
        </p:sp>
        <p:sp>
          <p:nvSpPr>
            <p:cNvPr id="1068" name="Google Shape;1068;p79"/>
            <p:cNvSpPr txBox="1"/>
            <p:nvPr/>
          </p:nvSpPr>
          <p:spPr>
            <a:xfrm>
              <a:off x="741351" y="2126187"/>
              <a:ext cx="2189100" cy="2394600"/>
            </a:xfrm>
            <a:prstGeom prst="rect">
              <a:avLst/>
            </a:prstGeom>
            <a:noFill/>
            <a:ln>
              <a:noFill/>
            </a:ln>
          </p:spPr>
          <p:txBody>
            <a:bodyPr spcFirstLastPara="1" wrap="square" lIns="0" tIns="0" rIns="0" bIns="0" anchor="ctr" anchorCtr="0">
              <a:noAutofit/>
            </a:bodyPr>
            <a:lstStyle/>
            <a:p>
              <a:pPr>
                <a:buClr>
                  <a:srgbClr val="717171"/>
                </a:buClr>
                <a:buSzPts val="1000"/>
              </a:pPr>
              <a:r>
                <a:rPr lang="fr" sz="1333">
                  <a:solidFill>
                    <a:srgbClr val="717171"/>
                  </a:solidFill>
                  <a:latin typeface="Roboto Condensed"/>
                  <a:ea typeface="Roboto Condensed"/>
                  <a:cs typeface="Roboto Condensed"/>
                  <a:sym typeface="Roboto Condensed"/>
                </a:rPr>
                <a:t>L’ensemble minimal de fonctionnalités permettant de rendre un service / portant une valeur ajoutée. Il est plutôt destiné à des utilisateurs pilotes / volontaires.</a:t>
              </a:r>
              <a:endParaRPr sz="1867">
                <a:solidFill>
                  <a:srgbClr val="000000"/>
                </a:solidFill>
                <a:latin typeface="Arial"/>
                <a:ea typeface="Arial"/>
                <a:cs typeface="Arial"/>
                <a:sym typeface="Arial"/>
              </a:endParaRPr>
            </a:p>
          </p:txBody>
        </p:sp>
      </p:grpSp>
      <p:sp>
        <p:nvSpPr>
          <p:cNvPr id="1069" name="Google Shape;1069;p79"/>
          <p:cNvSpPr txBox="1"/>
          <p:nvPr/>
        </p:nvSpPr>
        <p:spPr>
          <a:xfrm>
            <a:off x="10807900" y="3246000"/>
            <a:ext cx="610400" cy="366000"/>
          </a:xfrm>
          <a:prstGeom prst="rect">
            <a:avLst/>
          </a:prstGeom>
          <a:noFill/>
          <a:ln>
            <a:noFill/>
          </a:ln>
        </p:spPr>
        <p:txBody>
          <a:bodyPr spcFirstLastPara="1" wrap="square" lIns="0" tIns="0" rIns="0" bIns="0" anchor="ctr" anchorCtr="0">
            <a:noAutofit/>
          </a:bodyPr>
          <a:lstStyle/>
          <a:p>
            <a:pPr>
              <a:buClr>
                <a:srgbClr val="237DB9"/>
              </a:buClr>
              <a:buSzPts val="1200"/>
            </a:pPr>
            <a:r>
              <a:rPr lang="fr" sz="1600" b="1" dirty="0">
                <a:solidFill>
                  <a:srgbClr val="237DB9"/>
                </a:solidFill>
                <a:latin typeface="Roboto Condensed"/>
                <a:ea typeface="Roboto Condensed"/>
                <a:cs typeface="Roboto Condensed"/>
                <a:sym typeface="Roboto Condensed"/>
              </a:rPr>
              <a:t>MVP</a:t>
            </a:r>
            <a:endParaRPr sz="1600" dirty="0">
              <a:solidFill>
                <a:srgbClr val="000000"/>
              </a:solidFill>
              <a:latin typeface="Arial"/>
              <a:ea typeface="Arial"/>
              <a:cs typeface="Arial"/>
              <a:sym typeface="Arial"/>
            </a:endParaRPr>
          </a:p>
        </p:txBody>
      </p:sp>
      <p:sp>
        <p:nvSpPr>
          <p:cNvPr id="1070" name="Google Shape;1070;p79"/>
          <p:cNvSpPr txBox="1"/>
          <p:nvPr/>
        </p:nvSpPr>
        <p:spPr>
          <a:xfrm>
            <a:off x="10807900" y="5359067"/>
            <a:ext cx="546400" cy="366000"/>
          </a:xfrm>
          <a:prstGeom prst="rect">
            <a:avLst/>
          </a:prstGeom>
          <a:noFill/>
          <a:ln>
            <a:noFill/>
          </a:ln>
        </p:spPr>
        <p:txBody>
          <a:bodyPr spcFirstLastPara="1" wrap="square" lIns="0" tIns="0" rIns="0" bIns="0" anchor="ctr" anchorCtr="0">
            <a:noAutofit/>
          </a:bodyPr>
          <a:lstStyle/>
          <a:p>
            <a:pPr>
              <a:buClr>
                <a:srgbClr val="237DB9"/>
              </a:buClr>
              <a:buSzPts val="1200"/>
            </a:pPr>
            <a:r>
              <a:rPr lang="fr" sz="1600" b="1">
                <a:solidFill>
                  <a:schemeClr val="accent2"/>
                </a:solidFill>
                <a:latin typeface="Roboto Condensed"/>
                <a:ea typeface="Roboto Condensed"/>
                <a:cs typeface="Roboto Condensed"/>
                <a:sym typeface="Roboto Condensed"/>
              </a:rPr>
              <a:t>MMP</a:t>
            </a:r>
            <a:endParaRPr sz="1600">
              <a:solidFill>
                <a:schemeClr val="accent2"/>
              </a:solidFill>
              <a:latin typeface="Arial"/>
              <a:ea typeface="Arial"/>
              <a:cs typeface="Arial"/>
              <a:sym typeface="Arial"/>
            </a:endParaRPr>
          </a:p>
        </p:txBody>
      </p:sp>
    </p:spTree>
  </p:cSld>
  <p:clrMapOvr>
    <a:masterClrMapping/>
  </p:clrMapOvr>
  <p:transition spd="slow">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88</a:t>
            </a:fld>
            <a:endParaRPr sz="1733">
              <a:solidFill>
                <a:schemeClr val="dk1"/>
              </a:solidFill>
            </a:endParaRPr>
          </a:p>
        </p:txBody>
      </p:sp>
      <p:sp>
        <p:nvSpPr>
          <p:cNvPr id="370" name="Google Shape;370;p54"/>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sz="3600" dirty="0">
                <a:sym typeface="Roboto Condensed"/>
              </a:rPr>
              <a:t>Les principales approches agiles</a:t>
            </a:r>
            <a:endParaRPr sz="3600" dirty="0"/>
          </a:p>
        </p:txBody>
      </p:sp>
      <p:pic>
        <p:nvPicPr>
          <p:cNvPr id="371" name="Google Shape;371;p54"/>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4" name="Google Shape;356;p53">
            <a:extLst>
              <a:ext uri="{FF2B5EF4-FFF2-40B4-BE49-F238E27FC236}">
                <a16:creationId xmlns:a16="http://schemas.microsoft.com/office/drawing/2014/main" id="{8C149F0B-F855-343C-77A0-BA3270383538}"/>
              </a:ext>
            </a:extLst>
          </p:cNvPr>
          <p:cNvSpPr txBox="1">
            <a:spLocks/>
          </p:cNvSpPr>
          <p:nvPr/>
        </p:nvSpPr>
        <p:spPr>
          <a:xfrm>
            <a:off x="2884550" y="1078166"/>
            <a:ext cx="6422900" cy="565695"/>
          </a:xfrm>
          <a:prstGeom prst="rect">
            <a:avLst/>
          </a:prstGeom>
          <a:noFill/>
          <a:ln>
            <a:noFill/>
          </a:ln>
        </p:spPr>
        <p:txBody>
          <a:bodyPr spcFirstLastPara="1" vert="horz" wrap="square" lIns="121900" tIns="121900" rIns="121900" bIns="121900" rtlCol="0" anchor="ctr" anchorCtr="0">
            <a:noAutofit/>
          </a:bodyPr>
          <a:lstStyle>
            <a:lvl1pPr marL="228600" marR="0" lvl="0" indent="-228600" algn="ctr" defTabSz="914400" rtl="0" eaLnBrk="1" latinLnBrk="0" hangingPunct="1">
              <a:lnSpc>
                <a:spcPct val="100000"/>
              </a:lnSpc>
              <a:spcBef>
                <a:spcPts val="0"/>
              </a:spcBef>
              <a:spcAft>
                <a:spcPts val="0"/>
              </a:spcAft>
              <a:buClr>
                <a:srgbClr val="999999"/>
              </a:buClr>
              <a:buSzPts val="1400"/>
              <a:buFont typeface="Roboto"/>
              <a:buNone/>
              <a:defRPr sz="1600" b="0" i="0" u="none" strike="noStrike" kern="1200" cap="none">
                <a:solidFill>
                  <a:srgbClr val="999999"/>
                </a:solidFill>
                <a:latin typeface="Roboto"/>
                <a:ea typeface="Roboto"/>
                <a:cs typeface="Roboto"/>
                <a:sym typeface="Roboto"/>
              </a:defRPr>
            </a:lvl1pPr>
            <a:lvl2pPr marL="685800" marR="0" lvl="1"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999999"/>
              </a:buClr>
              <a:buSzPts val="1400"/>
              <a:buFont typeface="Arial"/>
              <a:buNone/>
              <a:defRPr sz="1600" b="0" i="0" u="none" strike="noStrike" kern="1200" cap="none">
                <a:solidFill>
                  <a:srgbClr val="999999"/>
                </a:solidFill>
                <a:latin typeface="Arial"/>
                <a:ea typeface="Arial"/>
                <a:cs typeface="Arial"/>
                <a:sym typeface="Arial"/>
              </a:defRPr>
            </a:lvl9pPr>
          </a:lstStyle>
          <a:p>
            <a:pPr marL="0" indent="0"/>
            <a:r>
              <a:rPr lang="fr-FR" sz="1800" dirty="0">
                <a:latin typeface="Roboto Condensed" panose="02000000000000000000" pitchFamily="2" charset="0"/>
                <a:ea typeface="Roboto Condensed" panose="02000000000000000000" pitchFamily="2" charset="0"/>
                <a:cs typeface="Roboto Condensed" panose="02000000000000000000" pitchFamily="2" charset="0"/>
              </a:rPr>
              <a:t>Quizz</a:t>
            </a:r>
          </a:p>
        </p:txBody>
      </p:sp>
      <p:sp>
        <p:nvSpPr>
          <p:cNvPr id="3" name="ZoneTexte 2">
            <a:extLst>
              <a:ext uri="{FF2B5EF4-FFF2-40B4-BE49-F238E27FC236}">
                <a16:creationId xmlns:a16="http://schemas.microsoft.com/office/drawing/2014/main" id="{D30D029C-61AA-FCC7-7C63-FB0A52ABF48D}"/>
              </a:ext>
            </a:extLst>
          </p:cNvPr>
          <p:cNvSpPr txBox="1"/>
          <p:nvPr/>
        </p:nvSpPr>
        <p:spPr>
          <a:xfrm>
            <a:off x="295835" y="3244334"/>
            <a:ext cx="11896165" cy="584775"/>
          </a:xfrm>
          <a:prstGeom prst="rect">
            <a:avLst/>
          </a:prstGeom>
          <a:noFill/>
        </p:spPr>
        <p:txBody>
          <a:bodyPr wrap="square">
            <a:spAutoFit/>
          </a:bodyPr>
          <a:lstStyle/>
          <a:p>
            <a:r>
              <a:rPr lang="fr-FR" sz="3200" b="1" dirty="0">
                <a:latin typeface="Roboto" panose="02000000000000000000" pitchFamily="2" charset="0"/>
                <a:ea typeface="Roboto" panose="02000000000000000000" pitchFamily="2" charset="0"/>
                <a:cs typeface="Roboto" panose="02000000000000000000" pitchFamily="2" charset="0"/>
              </a:rPr>
              <a:t>https://quizizz.com/admin/quiz/670419b5ad9847ea23f6b9b0</a:t>
            </a:r>
          </a:p>
        </p:txBody>
      </p:sp>
    </p:spTree>
    <p:extLst>
      <p:ext uri="{BB962C8B-B14F-4D97-AF65-F5344CB8AC3E}">
        <p14:creationId xmlns:p14="http://schemas.microsoft.com/office/powerpoint/2010/main" val="21500190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4"/>
          <p:cNvSpPr/>
          <p:nvPr/>
        </p:nvSpPr>
        <p:spPr>
          <a:xfrm>
            <a:off x="0" y="0"/>
            <a:ext cx="12192000" cy="6858000"/>
          </a:xfrm>
          <a:prstGeom prst="rect">
            <a:avLst/>
          </a:pr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sp>
        <p:nvSpPr>
          <p:cNvPr id="705" name="Google Shape;705;p94"/>
          <p:cNvSpPr txBox="1"/>
          <p:nvPr/>
        </p:nvSpPr>
        <p:spPr>
          <a:xfrm>
            <a:off x="2324801" y="4349350"/>
            <a:ext cx="7542400" cy="945751"/>
          </a:xfrm>
          <a:prstGeom prst="rect">
            <a:avLst/>
          </a:prstGeom>
          <a:noFill/>
          <a:ln>
            <a:noFill/>
          </a:ln>
        </p:spPr>
        <p:txBody>
          <a:bodyPr spcFirstLastPara="1" wrap="square" lIns="121900" tIns="60933" rIns="121900" bIns="60933" anchor="t" anchorCtr="0">
            <a:noAutofit/>
          </a:bodyPr>
          <a:lstStyle/>
          <a:p>
            <a:pPr algn="ctr">
              <a:buClr>
                <a:schemeClr val="lt1"/>
              </a:buClr>
              <a:buSzPts val="2000"/>
            </a:pPr>
            <a:r>
              <a:rPr lang="fr" sz="5333" dirty="0">
                <a:solidFill>
                  <a:schemeClr val="lt1"/>
                </a:solidFill>
                <a:latin typeface="Roboto"/>
                <a:ea typeface="Roboto"/>
                <a:cs typeface="Roboto"/>
                <a:sym typeface="Roboto"/>
              </a:rPr>
              <a:t>La qualité</a:t>
            </a:r>
            <a:endParaRPr sz="5333" dirty="0">
              <a:solidFill>
                <a:srgbClr val="000000"/>
              </a:solidFill>
              <a:latin typeface="Roboto"/>
              <a:ea typeface="Roboto"/>
              <a:cs typeface="Roboto"/>
              <a:sym typeface="Roboto"/>
            </a:endParaRPr>
          </a:p>
        </p:txBody>
      </p:sp>
      <p:sp>
        <p:nvSpPr>
          <p:cNvPr id="706" name="Google Shape;706;p94"/>
          <p:cNvSpPr/>
          <p:nvPr/>
        </p:nvSpPr>
        <p:spPr>
          <a:xfrm rot="2700000">
            <a:off x="5971000" y="5342789"/>
            <a:ext cx="230233" cy="230233"/>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Roboto Condensed"/>
            </a:endParaRPr>
          </a:p>
        </p:txBody>
      </p:sp>
      <p:cxnSp>
        <p:nvCxnSpPr>
          <p:cNvPr id="707" name="Google Shape;707;p94"/>
          <p:cNvCxnSpPr/>
          <p:nvPr/>
        </p:nvCxnSpPr>
        <p:spPr>
          <a:xfrm rot="10800000">
            <a:off x="3945157" y="5458040"/>
            <a:ext cx="1824400" cy="0"/>
          </a:xfrm>
          <a:prstGeom prst="straightConnector1">
            <a:avLst/>
          </a:prstGeom>
          <a:noFill/>
          <a:ln w="9525" cap="flat" cmpd="sng">
            <a:solidFill>
              <a:schemeClr val="lt1"/>
            </a:solidFill>
            <a:prstDash val="solid"/>
            <a:round/>
            <a:headEnd type="none" w="sm" len="sm"/>
            <a:tailEnd type="none" w="sm" len="sm"/>
          </a:ln>
        </p:spPr>
      </p:cxnSp>
      <p:cxnSp>
        <p:nvCxnSpPr>
          <p:cNvPr id="708" name="Google Shape;708;p94"/>
          <p:cNvCxnSpPr/>
          <p:nvPr/>
        </p:nvCxnSpPr>
        <p:spPr>
          <a:xfrm rot="10800000">
            <a:off x="6422251" y="5458040"/>
            <a:ext cx="1747600" cy="0"/>
          </a:xfrm>
          <a:prstGeom prst="straightConnector1">
            <a:avLst/>
          </a:prstGeom>
          <a:noFill/>
          <a:ln w="9525" cap="flat" cmpd="sng">
            <a:solidFill>
              <a:schemeClr val="lt1"/>
            </a:solidFill>
            <a:prstDash val="solid"/>
            <a:round/>
            <a:headEnd type="none" w="sm" len="sm"/>
            <a:tailEnd type="none" w="sm" len="sm"/>
          </a:ln>
        </p:spPr>
      </p:cxnSp>
      <p:sp>
        <p:nvSpPr>
          <p:cNvPr id="709" name="Google Shape;709;p94"/>
          <p:cNvSpPr/>
          <p:nvPr/>
        </p:nvSpPr>
        <p:spPr>
          <a:xfrm rot="5400000">
            <a:off x="4127399" y="444599"/>
            <a:ext cx="3937200" cy="3048000"/>
          </a:xfrm>
          <a:prstGeom prst="homePlate">
            <a:avLst>
              <a:gd name="adj" fmla="val 50000"/>
            </a:avLst>
          </a:prstGeom>
          <a:solidFill>
            <a:srgbClr val="F2F2F2"/>
          </a:solidFill>
          <a:ln>
            <a:noFill/>
          </a:ln>
        </p:spPr>
        <p:txBody>
          <a:bodyPr spcFirstLastPara="1" wrap="square" lIns="121900" tIns="60933" rIns="121900" bIns="60933" anchor="t" anchorCtr="0">
            <a:noAutofit/>
          </a:bodyPr>
          <a:lstStyle/>
          <a:p>
            <a:pPr algn="ct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10" name="Google Shape;710;p94"/>
          <p:cNvSpPr/>
          <p:nvPr/>
        </p:nvSpPr>
        <p:spPr>
          <a:xfrm>
            <a:off x="5495999" y="945901"/>
            <a:ext cx="1200000" cy="1218000"/>
          </a:xfrm>
          <a:custGeom>
            <a:avLst/>
            <a:gdLst/>
            <a:ahLst/>
            <a:cxnLst/>
            <a:rect l="l" t="t" r="r" b="b"/>
            <a:pathLst>
              <a:path w="120000" h="120000" extrusionOk="0">
                <a:moveTo>
                  <a:pt x="120000" y="26250"/>
                </a:moveTo>
                <a:cubicBezTo>
                  <a:pt x="120000" y="33750"/>
                  <a:pt x="120000" y="33750"/>
                  <a:pt x="120000" y="33750"/>
                </a:cubicBezTo>
                <a:cubicBezTo>
                  <a:pt x="112941" y="33750"/>
                  <a:pt x="112941" y="33750"/>
                  <a:pt x="112941" y="33750"/>
                </a:cubicBezTo>
                <a:cubicBezTo>
                  <a:pt x="112941" y="37500"/>
                  <a:pt x="111176" y="39375"/>
                  <a:pt x="107647" y="39375"/>
                </a:cubicBezTo>
                <a:cubicBezTo>
                  <a:pt x="12352" y="39375"/>
                  <a:pt x="12352" y="39375"/>
                  <a:pt x="12352" y="39375"/>
                </a:cubicBezTo>
                <a:cubicBezTo>
                  <a:pt x="8823" y="39375"/>
                  <a:pt x="7058" y="37500"/>
                  <a:pt x="7058" y="33750"/>
                </a:cubicBezTo>
                <a:cubicBezTo>
                  <a:pt x="0" y="33750"/>
                  <a:pt x="0" y="33750"/>
                  <a:pt x="0" y="33750"/>
                </a:cubicBezTo>
                <a:cubicBezTo>
                  <a:pt x="0" y="26250"/>
                  <a:pt x="0" y="26250"/>
                  <a:pt x="0" y="26250"/>
                </a:cubicBezTo>
                <a:cubicBezTo>
                  <a:pt x="60000" y="0"/>
                  <a:pt x="60000" y="0"/>
                  <a:pt x="60000" y="0"/>
                </a:cubicBezTo>
                <a:lnTo>
                  <a:pt x="120000" y="26250"/>
                </a:lnTo>
                <a:close/>
                <a:moveTo>
                  <a:pt x="120000" y="112500"/>
                </a:moveTo>
                <a:cubicBezTo>
                  <a:pt x="120000" y="120000"/>
                  <a:pt x="120000" y="120000"/>
                  <a:pt x="120000" y="120000"/>
                </a:cubicBezTo>
                <a:cubicBezTo>
                  <a:pt x="0" y="120000"/>
                  <a:pt x="0" y="120000"/>
                  <a:pt x="0" y="120000"/>
                </a:cubicBezTo>
                <a:cubicBezTo>
                  <a:pt x="0" y="112500"/>
                  <a:pt x="0" y="112500"/>
                  <a:pt x="0" y="112500"/>
                </a:cubicBezTo>
                <a:cubicBezTo>
                  <a:pt x="0" y="108750"/>
                  <a:pt x="1764" y="106875"/>
                  <a:pt x="3529" y="106875"/>
                </a:cubicBezTo>
                <a:cubicBezTo>
                  <a:pt x="116470" y="106875"/>
                  <a:pt x="116470" y="106875"/>
                  <a:pt x="116470" y="106875"/>
                </a:cubicBezTo>
                <a:cubicBezTo>
                  <a:pt x="118235" y="106875"/>
                  <a:pt x="120000" y="108750"/>
                  <a:pt x="120000" y="112500"/>
                </a:cubicBezTo>
                <a:close/>
                <a:moveTo>
                  <a:pt x="31764" y="43125"/>
                </a:moveTo>
                <a:cubicBezTo>
                  <a:pt x="31764" y="93750"/>
                  <a:pt x="31764" y="93750"/>
                  <a:pt x="31764" y="93750"/>
                </a:cubicBezTo>
                <a:cubicBezTo>
                  <a:pt x="40588" y="93750"/>
                  <a:pt x="40588" y="93750"/>
                  <a:pt x="40588" y="93750"/>
                </a:cubicBezTo>
                <a:cubicBezTo>
                  <a:pt x="40588" y="43125"/>
                  <a:pt x="40588" y="43125"/>
                  <a:pt x="40588" y="43125"/>
                </a:cubicBezTo>
                <a:cubicBezTo>
                  <a:pt x="56470" y="43125"/>
                  <a:pt x="56470" y="43125"/>
                  <a:pt x="56470" y="43125"/>
                </a:cubicBezTo>
                <a:cubicBezTo>
                  <a:pt x="56470" y="93750"/>
                  <a:pt x="56470" y="93750"/>
                  <a:pt x="56470" y="93750"/>
                </a:cubicBezTo>
                <a:cubicBezTo>
                  <a:pt x="63529" y="93750"/>
                  <a:pt x="63529" y="93750"/>
                  <a:pt x="63529" y="93750"/>
                </a:cubicBezTo>
                <a:cubicBezTo>
                  <a:pt x="63529" y="43125"/>
                  <a:pt x="63529" y="43125"/>
                  <a:pt x="63529" y="43125"/>
                </a:cubicBezTo>
                <a:cubicBezTo>
                  <a:pt x="79411" y="43125"/>
                  <a:pt x="79411" y="43125"/>
                  <a:pt x="79411" y="43125"/>
                </a:cubicBezTo>
                <a:cubicBezTo>
                  <a:pt x="79411" y="93750"/>
                  <a:pt x="79411" y="93750"/>
                  <a:pt x="79411" y="93750"/>
                </a:cubicBezTo>
                <a:cubicBezTo>
                  <a:pt x="88235" y="93750"/>
                  <a:pt x="88235" y="93750"/>
                  <a:pt x="88235" y="93750"/>
                </a:cubicBezTo>
                <a:cubicBezTo>
                  <a:pt x="88235" y="43125"/>
                  <a:pt x="88235" y="43125"/>
                  <a:pt x="88235" y="43125"/>
                </a:cubicBezTo>
                <a:cubicBezTo>
                  <a:pt x="104117" y="43125"/>
                  <a:pt x="104117" y="43125"/>
                  <a:pt x="104117" y="43125"/>
                </a:cubicBezTo>
                <a:cubicBezTo>
                  <a:pt x="104117" y="93750"/>
                  <a:pt x="104117" y="93750"/>
                  <a:pt x="104117" y="93750"/>
                </a:cubicBezTo>
                <a:cubicBezTo>
                  <a:pt x="107647" y="93750"/>
                  <a:pt x="107647" y="93750"/>
                  <a:pt x="107647" y="93750"/>
                </a:cubicBezTo>
                <a:cubicBezTo>
                  <a:pt x="111176" y="93750"/>
                  <a:pt x="112941" y="95625"/>
                  <a:pt x="112941" y="99375"/>
                </a:cubicBezTo>
                <a:cubicBezTo>
                  <a:pt x="112941" y="103125"/>
                  <a:pt x="112941" y="103125"/>
                  <a:pt x="112941" y="103125"/>
                </a:cubicBezTo>
                <a:cubicBezTo>
                  <a:pt x="7058" y="103125"/>
                  <a:pt x="7058" y="103125"/>
                  <a:pt x="7058" y="103125"/>
                </a:cubicBezTo>
                <a:cubicBezTo>
                  <a:pt x="7058" y="99375"/>
                  <a:pt x="7058" y="99375"/>
                  <a:pt x="7058" y="99375"/>
                </a:cubicBezTo>
                <a:cubicBezTo>
                  <a:pt x="7058" y="95625"/>
                  <a:pt x="8823" y="93750"/>
                  <a:pt x="12352" y="93750"/>
                </a:cubicBezTo>
                <a:cubicBezTo>
                  <a:pt x="15882" y="93750"/>
                  <a:pt x="15882" y="93750"/>
                  <a:pt x="15882" y="93750"/>
                </a:cubicBezTo>
                <a:cubicBezTo>
                  <a:pt x="15882" y="43125"/>
                  <a:pt x="15882" y="43125"/>
                  <a:pt x="15882" y="43125"/>
                </a:cubicBezTo>
                <a:lnTo>
                  <a:pt x="31764" y="43125"/>
                </a:lnTo>
                <a:close/>
              </a:path>
            </a:pathLst>
          </a:custGeom>
          <a:solidFill>
            <a:schemeClr val="tx2"/>
          </a:solidFill>
          <a:ln>
            <a:noFill/>
          </a:ln>
        </p:spPr>
        <p:txBody>
          <a:bodyPr spcFirstLastPara="1" wrap="square" lIns="121900" tIns="60933" rIns="121900" bIns="60933" anchor="ctr" anchorCtr="0">
            <a:noAutofit/>
          </a:bodyPr>
          <a:lstStyle/>
          <a:p>
            <a:pPr algn="ctr">
              <a:buClr>
                <a:srgbClr val="000000"/>
              </a:buClr>
              <a:buSzPts val="2000"/>
            </a:pPr>
            <a:endParaRPr sz="2667">
              <a:solidFill>
                <a:schemeClr val="lt1"/>
              </a:solidFill>
              <a:latin typeface="Roboto Condensed"/>
              <a:ea typeface="Roboto Condensed"/>
              <a:cs typeface="Roboto Condensed"/>
              <a:sym typeface="Calibri"/>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500"/>
                                        <p:tgtEl>
                                          <p:spTgt spid="709"/>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05"/>
                                        </p:tgtEl>
                                        <p:attrNameLst>
                                          <p:attrName>style.visibility</p:attrName>
                                        </p:attrNameLst>
                                      </p:cBhvr>
                                      <p:to>
                                        <p:strVal val="visible"/>
                                      </p:to>
                                    </p:set>
                                    <p:anim calcmode="lin" valueType="num">
                                      <p:cBhvr additive="base">
                                        <p:cTn id="11" dur="500"/>
                                        <p:tgtEl>
                                          <p:spTgt spid="70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706"/>
                                        </p:tgtEl>
                                        <p:attrNameLst>
                                          <p:attrName>style.visibility</p:attrName>
                                        </p:attrNameLst>
                                      </p:cBhvr>
                                      <p:to>
                                        <p:strVal val="visible"/>
                                      </p:to>
                                    </p:set>
                                    <p:anim calcmode="lin" valueType="num">
                                      <p:cBhvr additive="base">
                                        <p:cTn id="15" dur="500"/>
                                        <p:tgtEl>
                                          <p:spTgt spid="706"/>
                                        </p:tgtEl>
                                        <p:attrNameLst>
                                          <p:attrName>ppt_w</p:attrName>
                                        </p:attrNameLst>
                                      </p:cBhvr>
                                      <p:tavLst>
                                        <p:tav tm="0">
                                          <p:val>
                                            <p:strVal val="0"/>
                                          </p:val>
                                        </p:tav>
                                        <p:tav tm="100000">
                                          <p:val>
                                            <p:strVal val="#ppt_w"/>
                                          </p:val>
                                        </p:tav>
                                      </p:tavLst>
                                    </p:anim>
                                    <p:anim calcmode="lin" valueType="num">
                                      <p:cBhvr additive="base">
                                        <p:cTn id="16" dur="500"/>
                                        <p:tgtEl>
                                          <p:spTgt spid="706"/>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708"/>
                                        </p:tgtEl>
                                        <p:attrNameLst>
                                          <p:attrName>style.visibility</p:attrName>
                                        </p:attrNameLst>
                                      </p:cBhvr>
                                      <p:to>
                                        <p:strVal val="visible"/>
                                      </p:to>
                                    </p:set>
                                    <p:animEffect transition="in" filter="fade">
                                      <p:cBhvr>
                                        <p:cTn id="19" dur="500"/>
                                        <p:tgtEl>
                                          <p:spTgt spid="708"/>
                                        </p:tgtEl>
                                      </p:cBhvr>
                                    </p:animEffect>
                                  </p:childTnLst>
                                </p:cTn>
                              </p:par>
                              <p:par>
                                <p:cTn id="20" presetID="10" presetClass="entr" presetSubtype="0" fill="hold" nodeType="withEffect">
                                  <p:stCondLst>
                                    <p:cond delay="0"/>
                                  </p:stCondLst>
                                  <p:childTnLst>
                                    <p:set>
                                      <p:cBhvr>
                                        <p:cTn id="21" dur="1" fill="hold">
                                          <p:stCondLst>
                                            <p:cond delay="0"/>
                                          </p:stCondLst>
                                        </p:cTn>
                                        <p:tgtEl>
                                          <p:spTgt spid="707"/>
                                        </p:tgtEl>
                                        <p:attrNameLst>
                                          <p:attrName>style.visibility</p:attrName>
                                        </p:attrNameLst>
                                      </p:cBhvr>
                                      <p:to>
                                        <p:strVal val="visible"/>
                                      </p:to>
                                    </p:set>
                                    <p:animEffect transition="in" filter="fade">
                                      <p:cBhvr>
                                        <p:cTn id="22"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a:t>
            </a:fld>
            <a:endParaRPr sz="1733">
              <a:solidFill>
                <a:schemeClr val="dk1"/>
              </a:solidFill>
            </a:endParaRPr>
          </a:p>
        </p:txBody>
      </p:sp>
      <p:sp>
        <p:nvSpPr>
          <p:cNvPr id="270" name="Google Shape;270;p45"/>
          <p:cNvSpPr txBox="1">
            <a:spLocks noGrp="1"/>
          </p:cNvSpPr>
          <p:nvPr>
            <p:ph type="subTitle" idx="1"/>
          </p:nvPr>
        </p:nvSpPr>
        <p:spPr>
          <a:xfrm>
            <a:off x="4055000" y="123744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sz="1800" dirty="0"/>
              <a:t>Cycle en V</a:t>
            </a:r>
            <a:endParaRPr sz="1800" dirty="0"/>
          </a:p>
        </p:txBody>
      </p:sp>
      <p:sp>
        <p:nvSpPr>
          <p:cNvPr id="271" name="Google Shape;271;p45"/>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 sz="6400" dirty="0"/>
              <a:t>Un peu d’histoire...</a:t>
            </a:r>
            <a:endParaRPr sz="6400" dirty="0"/>
          </a:p>
        </p:txBody>
      </p:sp>
      <p:pic>
        <p:nvPicPr>
          <p:cNvPr id="272" name="Google Shape;272;p45"/>
          <p:cNvPicPr preferRelativeResize="0"/>
          <p:nvPr/>
        </p:nvPicPr>
        <p:blipFill rotWithShape="1">
          <a:blip r:embed="rId3">
            <a:alphaModFix/>
          </a:blip>
          <a:srcRect b="26567"/>
          <a:stretch/>
        </p:blipFill>
        <p:spPr>
          <a:xfrm>
            <a:off x="11178467" y="6132853"/>
            <a:ext cx="719567" cy="631700"/>
          </a:xfrm>
          <a:prstGeom prst="rect">
            <a:avLst/>
          </a:prstGeom>
          <a:noFill/>
          <a:ln>
            <a:noFill/>
          </a:ln>
        </p:spPr>
      </p:pic>
      <p:sp>
        <p:nvSpPr>
          <p:cNvPr id="273" name="Google Shape;273;p45"/>
          <p:cNvSpPr txBox="1"/>
          <p:nvPr/>
        </p:nvSpPr>
        <p:spPr>
          <a:xfrm>
            <a:off x="109004" y="1580700"/>
            <a:ext cx="5424000" cy="876000"/>
          </a:xfrm>
          <a:prstGeom prst="rect">
            <a:avLst/>
          </a:prstGeom>
          <a:noFill/>
          <a:ln>
            <a:noFill/>
          </a:ln>
        </p:spPr>
        <p:txBody>
          <a:bodyPr spcFirstLastPara="1" wrap="square" lIns="121900" tIns="121900" rIns="121900" bIns="121900" anchor="t" anchorCtr="0">
            <a:noAutofit/>
          </a:bodyPr>
          <a:lstStyle/>
          <a:p>
            <a:pPr algn="ctr"/>
            <a:r>
              <a:rPr lang="fr" sz="2800" dirty="0">
                <a:latin typeface="Roboto Condensed" panose="02000000000000000000" pitchFamily="2" charset="0"/>
                <a:ea typeface="Roboto Condensed" panose="02000000000000000000" pitchFamily="2" charset="0"/>
                <a:cs typeface="Roboto Condensed" panose="02000000000000000000" pitchFamily="2" charset="0"/>
              </a:rPr>
              <a:t>MOA</a:t>
            </a:r>
            <a:endParaRPr sz="2800" dirty="0">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sz="20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buClr>
                <a:srgbClr val="000000"/>
              </a:buClr>
              <a:buSzPts val="1100"/>
            </a:pPr>
            <a:r>
              <a:rPr lang="fr" dirty="0">
                <a:latin typeface="Roboto Condensed" panose="02000000000000000000" pitchFamily="2" charset="0"/>
                <a:ea typeface="Roboto Condensed" panose="02000000000000000000" pitchFamily="2" charset="0"/>
                <a:cs typeface="Roboto Condensed" panose="02000000000000000000" pitchFamily="2" charset="0"/>
              </a:rPr>
              <a:t>La maîtrise d’ouvrage Elle est l’entité pour qui le projet est réalisée. Elle porte la connaissance métier du projet, c’est à dire à quoi doit répondre la solution. Elle est assistée par l’AMOA.</a:t>
            </a:r>
            <a:endParaRPr dirty="0">
              <a:latin typeface="Roboto Condensed" panose="02000000000000000000" pitchFamily="2" charset="0"/>
              <a:ea typeface="Roboto Condensed" panose="02000000000000000000" pitchFamily="2" charset="0"/>
              <a:cs typeface="Roboto Condensed" panose="02000000000000000000" pitchFamily="2" charset="0"/>
            </a:endParaRPr>
          </a:p>
          <a:p>
            <a:pPr algn="just">
              <a:buClr>
                <a:srgbClr val="000000"/>
              </a:buClr>
              <a:buSzPts val="1100"/>
            </a:pPr>
            <a:r>
              <a:rPr lang="fr" dirty="0">
                <a:latin typeface="Roboto Condensed" panose="02000000000000000000" pitchFamily="2" charset="0"/>
                <a:ea typeface="Roboto Condensed" panose="02000000000000000000" pitchFamily="2" charset="0"/>
                <a:cs typeface="Roboto Condensed" panose="02000000000000000000" pitchFamily="2" charset="0"/>
              </a:rPr>
              <a:t>C’est la MOA qui recueille le besoin auprès des utilisateurs et valide la </a:t>
            </a:r>
            <a:r>
              <a:rPr lang="fr" sz="2000" dirty="0">
                <a:latin typeface="Roboto Condensed" panose="02000000000000000000" pitchFamily="2" charset="0"/>
                <a:ea typeface="Roboto Condensed" panose="02000000000000000000" pitchFamily="2" charset="0"/>
                <a:cs typeface="Roboto Condensed" panose="02000000000000000000" pitchFamily="2" charset="0"/>
              </a:rPr>
              <a:t>solution.</a:t>
            </a:r>
            <a:endParaRPr sz="2000" dirty="0">
              <a:latin typeface="Roboto Condensed" panose="02000000000000000000" pitchFamily="2" charset="0"/>
              <a:ea typeface="Roboto Condensed" panose="02000000000000000000" pitchFamily="2" charset="0"/>
              <a:cs typeface="Roboto Condensed" panose="02000000000000000000" pitchFamily="2" charset="0"/>
            </a:endParaRPr>
          </a:p>
          <a:p>
            <a:r>
              <a:rPr lang="fr" sz="2000" dirty="0">
                <a:latin typeface="Roboto Condensed" panose="02000000000000000000" pitchFamily="2" charset="0"/>
                <a:ea typeface="Roboto Condensed" panose="02000000000000000000" pitchFamily="2" charset="0"/>
                <a:cs typeface="Roboto Condensed" panose="02000000000000000000" pitchFamily="2" charset="0"/>
              </a:rPr>
              <a:t>C’est le client du projet sans pour autant être l’utilisateur </a:t>
            </a:r>
            <a:endParaRPr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74" name="Google Shape;274;p45"/>
          <p:cNvSpPr txBox="1"/>
          <p:nvPr/>
        </p:nvSpPr>
        <p:spPr>
          <a:xfrm>
            <a:off x="6869600" y="1580700"/>
            <a:ext cx="5424000" cy="876000"/>
          </a:xfrm>
          <a:prstGeom prst="rect">
            <a:avLst/>
          </a:prstGeom>
          <a:noFill/>
          <a:ln>
            <a:noFill/>
          </a:ln>
        </p:spPr>
        <p:txBody>
          <a:bodyPr spcFirstLastPara="1" wrap="square" lIns="121900" tIns="121900" rIns="121900" bIns="121900" anchor="t" anchorCtr="0">
            <a:noAutofit/>
          </a:bodyPr>
          <a:lstStyle/>
          <a:p>
            <a:pPr algn="ctr"/>
            <a:r>
              <a:rPr lang="fr" sz="2800" dirty="0">
                <a:latin typeface="Roboto Condensed" panose="02000000000000000000" pitchFamily="2" charset="0"/>
                <a:ea typeface="Roboto Condensed" panose="02000000000000000000" pitchFamily="2" charset="0"/>
                <a:cs typeface="Roboto Condensed" panose="02000000000000000000" pitchFamily="2" charset="0"/>
              </a:rPr>
              <a:t>MOE</a:t>
            </a:r>
            <a:endParaRPr sz="2800" dirty="0">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sz="2400" dirty="0"/>
          </a:p>
          <a:p>
            <a:pPr algn="just">
              <a:buClr>
                <a:srgbClr val="000000"/>
              </a:buClr>
              <a:buSzPts val="1100"/>
            </a:pPr>
            <a:r>
              <a:rPr lang="fr" dirty="0">
                <a:latin typeface="Roboto Condensed" panose="02000000000000000000" pitchFamily="2" charset="0"/>
                <a:ea typeface="Roboto Condensed" panose="02000000000000000000" pitchFamily="2" charset="0"/>
                <a:cs typeface="Roboto Condensed" panose="02000000000000000000" pitchFamily="2" charset="0"/>
              </a:rPr>
              <a:t>La maîtrise d’oeuvre,  est l’entité qui réalise le projet pour le compte de la MOA.</a:t>
            </a:r>
            <a:endParaRPr dirty="0">
              <a:latin typeface="Roboto Condensed" panose="02000000000000000000" pitchFamily="2" charset="0"/>
              <a:ea typeface="Roboto Condensed" panose="02000000000000000000" pitchFamily="2" charset="0"/>
              <a:cs typeface="Roboto Condensed" panose="02000000000000000000" pitchFamily="2" charset="0"/>
            </a:endParaRPr>
          </a:p>
          <a:p>
            <a:pPr algn="just">
              <a:buClr>
                <a:srgbClr val="000000"/>
              </a:buClr>
              <a:buSzPts val="1100"/>
            </a:pPr>
            <a:r>
              <a:rPr lang="fr" dirty="0">
                <a:latin typeface="Roboto Condensed" panose="02000000000000000000" pitchFamily="2" charset="0"/>
                <a:ea typeface="Roboto Condensed" panose="02000000000000000000" pitchFamily="2" charset="0"/>
                <a:cs typeface="Roboto Condensed" panose="02000000000000000000" pitchFamily="2" charset="0"/>
              </a:rPr>
              <a:t>Elle est représentée par le chef de projet.</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75" name="Google Shape;275;p45"/>
          <p:cNvSpPr txBox="1"/>
          <p:nvPr/>
        </p:nvSpPr>
        <p:spPr>
          <a:xfrm>
            <a:off x="719404" y="5181200"/>
            <a:ext cx="10720800" cy="876000"/>
          </a:xfrm>
          <a:prstGeom prst="rect">
            <a:avLst/>
          </a:prstGeom>
          <a:noFill/>
          <a:ln>
            <a:noFill/>
          </a:ln>
        </p:spPr>
        <p:txBody>
          <a:bodyPr spcFirstLastPara="1" wrap="square" lIns="121900" tIns="121900" rIns="121900" bIns="121900" anchor="t" anchorCtr="0">
            <a:noAutofit/>
          </a:bodyPr>
          <a:lstStyle/>
          <a:p>
            <a:pPr algn="ctr"/>
            <a:r>
              <a:rPr lang="fr" sz="2800" dirty="0">
                <a:latin typeface="Roboto Condensed" panose="02000000000000000000" pitchFamily="2" charset="0"/>
                <a:ea typeface="Roboto Condensed" panose="02000000000000000000" pitchFamily="2" charset="0"/>
                <a:cs typeface="Roboto Condensed" panose="02000000000000000000" pitchFamily="2" charset="0"/>
              </a:rPr>
              <a:t>Le comité de pilotage</a:t>
            </a:r>
            <a:endParaRPr sz="2800" dirty="0">
              <a:latin typeface="Roboto Condensed" panose="02000000000000000000" pitchFamily="2" charset="0"/>
              <a:ea typeface="Roboto Condensed" panose="02000000000000000000" pitchFamily="2" charset="0"/>
              <a:cs typeface="Roboto Condensed" panose="02000000000000000000" pitchFamily="2" charset="0"/>
            </a:endParaRPr>
          </a:p>
          <a:p>
            <a:pPr algn="just">
              <a:buClr>
                <a:srgbClr val="000000"/>
              </a:buClr>
              <a:buSzPts val="1100"/>
            </a:pPr>
            <a:r>
              <a:rPr lang="fr" dirty="0">
                <a:latin typeface="Roboto Condensed" panose="02000000000000000000" pitchFamily="2" charset="0"/>
                <a:ea typeface="Roboto Condensed" panose="02000000000000000000" pitchFamily="2" charset="0"/>
                <a:cs typeface="Roboto Condensed" panose="02000000000000000000" pitchFamily="2" charset="0"/>
              </a:rPr>
              <a:t>Instance transverse dont le but est de vérifier l’atteinte des différents jalons fixés pour le projet. Il est constitué par un ou des représentants clients, MOA et MOE </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 name="Image 3">
            <a:extLst>
              <a:ext uri="{FF2B5EF4-FFF2-40B4-BE49-F238E27FC236}">
                <a16:creationId xmlns:a16="http://schemas.microsoft.com/office/drawing/2014/main" id="{BF9684D7-0D79-9AE7-7A04-EDB329ABF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204" y="3624599"/>
            <a:ext cx="1473199" cy="147319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90</a:t>
            </a:fld>
            <a:endParaRPr sz="1733">
              <a:solidFill>
                <a:schemeClr val="dk1"/>
              </a:solidFill>
            </a:endParaRPr>
          </a:p>
        </p:txBody>
      </p:sp>
      <p:pic>
        <p:nvPicPr>
          <p:cNvPr id="718" name="Google Shape;718;p95"/>
          <p:cNvPicPr preferRelativeResize="0"/>
          <p:nvPr/>
        </p:nvPicPr>
        <p:blipFill>
          <a:blip r:embed="rId3">
            <a:alphaModFix/>
          </a:blip>
          <a:stretch>
            <a:fillRect/>
          </a:stretch>
        </p:blipFill>
        <p:spPr>
          <a:xfrm>
            <a:off x="2406315" y="1768642"/>
            <a:ext cx="6593305" cy="4289625"/>
          </a:xfrm>
          <a:prstGeom prst="rect">
            <a:avLst/>
          </a:prstGeom>
          <a:noFill/>
          <a:ln>
            <a:noFill/>
          </a:ln>
        </p:spPr>
      </p:pic>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4999" y="1008428"/>
            <a:ext cx="4499453" cy="300169"/>
          </a:xfrm>
          <a:prstGeom prst="rect">
            <a:avLst/>
          </a:prstGeom>
          <a:noFill/>
          <a:ln>
            <a:noFill/>
          </a:ln>
        </p:spPr>
        <p:txBody>
          <a:bodyPr spcFirstLastPara="1" vert="horz" wrap="square" lIns="121900" tIns="121900" rIns="121900" bIns="121900" rtlCol="0" anchor="ctr" anchorCtr="0">
            <a:noAutofit/>
          </a:bodyPr>
          <a:lstStyle/>
          <a:p>
            <a:pPr marL="0" indent="0"/>
            <a:r>
              <a:rPr lang="fr" dirty="0"/>
              <a:t>Différence des tests en agile et en cascase</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91</a:t>
            </a:fld>
            <a:endParaRPr sz="1733">
              <a:solidFill>
                <a:schemeClr val="dk1"/>
              </a:solidFill>
            </a:endParaRPr>
          </a:p>
        </p:txBody>
      </p:sp>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TDD : Tests driven development</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3" name="Google Shape;570;p76">
            <a:extLst>
              <a:ext uri="{FF2B5EF4-FFF2-40B4-BE49-F238E27FC236}">
                <a16:creationId xmlns:a16="http://schemas.microsoft.com/office/drawing/2014/main" id="{DFD33C0C-F3A0-75B0-9E52-016B2DCFF015}"/>
              </a:ext>
            </a:extLst>
          </p:cNvPr>
          <p:cNvSpPr txBox="1"/>
          <p:nvPr/>
        </p:nvSpPr>
        <p:spPr>
          <a:xfrm>
            <a:off x="7110663" y="1410930"/>
            <a:ext cx="5081337" cy="3745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r>
              <a:rPr lang="fr" sz="2000" dirty="0">
                <a:solidFill>
                  <a:schemeClr val="tx1"/>
                </a:solidFill>
                <a:latin typeface="Roboto"/>
                <a:ea typeface="Roboto"/>
                <a:cs typeface="Roboto"/>
              </a:rPr>
              <a:t>On écrit d’abord les tests, ensuite l’implémentation est réalisée.</a:t>
            </a:r>
            <a:endParaRPr sz="2000" dirty="0">
              <a:solidFill>
                <a:schemeClr val="tx1"/>
              </a:solidFill>
              <a:latin typeface="Roboto"/>
              <a:ea typeface="Roboto"/>
              <a:cs typeface="Roboto"/>
            </a:endParaRPr>
          </a:p>
          <a:p>
            <a:pPr marL="457200" lvl="0" indent="-342900" algn="l" rtl="0">
              <a:spcBef>
                <a:spcPts val="1200"/>
              </a:spcBef>
              <a:spcAft>
                <a:spcPts val="0"/>
              </a:spcAft>
              <a:buSzPts val="1800"/>
              <a:buChar char="●"/>
            </a:pPr>
            <a:r>
              <a:rPr lang="fr" sz="2000" dirty="0">
                <a:solidFill>
                  <a:schemeClr val="tx1"/>
                </a:solidFill>
                <a:latin typeface="Roboto"/>
                <a:ea typeface="Roboto"/>
                <a:cs typeface="Roboto"/>
              </a:rPr>
              <a:t>Grâce à cela, on s’assure d’avoir une fonctionnalité opérationnel,</a:t>
            </a:r>
            <a:endParaRPr sz="2000" dirty="0">
              <a:solidFill>
                <a:schemeClr val="tx1"/>
              </a:solidFill>
              <a:latin typeface="Roboto"/>
              <a:ea typeface="Roboto"/>
              <a:cs typeface="Roboto"/>
            </a:endParaRPr>
          </a:p>
          <a:p>
            <a:pPr marL="457200" lvl="0" indent="-342900" algn="l" rtl="0">
              <a:spcBef>
                <a:spcPts val="1200"/>
              </a:spcBef>
              <a:spcAft>
                <a:spcPts val="0"/>
              </a:spcAft>
              <a:buSzPts val="1800"/>
              <a:buChar char="●"/>
            </a:pPr>
            <a:r>
              <a:rPr lang="fr" sz="2000" dirty="0">
                <a:solidFill>
                  <a:schemeClr val="tx1"/>
                </a:solidFill>
                <a:latin typeface="Roboto"/>
                <a:ea typeface="Roboto"/>
                <a:cs typeface="Roboto"/>
              </a:rPr>
              <a:t>On peut refactorer sans crainte,</a:t>
            </a:r>
            <a:endParaRPr sz="2000" dirty="0">
              <a:solidFill>
                <a:schemeClr val="tx1"/>
              </a:solidFill>
              <a:latin typeface="Roboto"/>
              <a:ea typeface="Roboto"/>
              <a:cs typeface="Roboto"/>
            </a:endParaRPr>
          </a:p>
          <a:p>
            <a:pPr marL="457200" lvl="0" indent="-342900" algn="l" rtl="0">
              <a:spcBef>
                <a:spcPts val="1200"/>
              </a:spcBef>
              <a:spcAft>
                <a:spcPts val="0"/>
              </a:spcAft>
              <a:buSzPts val="1800"/>
              <a:buChar char="●"/>
            </a:pPr>
            <a:r>
              <a:rPr lang="fr" sz="2000" dirty="0">
                <a:solidFill>
                  <a:schemeClr val="tx1"/>
                </a:solidFill>
                <a:latin typeface="Roboto"/>
                <a:ea typeface="Roboto"/>
                <a:cs typeface="Roboto"/>
              </a:rPr>
              <a:t>On s’aperçoit des effets de bord au plus tôt (feedback) </a:t>
            </a:r>
            <a:endParaRPr sz="2000" dirty="0">
              <a:solidFill>
                <a:schemeClr val="tx1"/>
              </a:solidFill>
              <a:latin typeface="Roboto"/>
              <a:ea typeface="Roboto"/>
              <a:cs typeface="Roboto"/>
            </a:endParaRPr>
          </a:p>
        </p:txBody>
      </p:sp>
      <p:pic>
        <p:nvPicPr>
          <p:cNvPr id="48130" name="Picture 2">
            <a:extLst>
              <a:ext uri="{FF2B5EF4-FFF2-40B4-BE49-F238E27FC236}">
                <a16:creationId xmlns:a16="http://schemas.microsoft.com/office/drawing/2014/main" id="{51EF70C7-9EFE-3A5E-CA80-592362502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4" y="1410930"/>
            <a:ext cx="6860504" cy="403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210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92</a:t>
            </a:fld>
            <a:endParaRPr sz="1733">
              <a:solidFill>
                <a:schemeClr val="dk1"/>
              </a:solidFill>
            </a:endParaRPr>
          </a:p>
        </p:txBody>
      </p:sp>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TDD : Tests driven development</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pic>
        <p:nvPicPr>
          <p:cNvPr id="50184" name="Picture 8" descr="Test Driven Development illustration">
            <a:extLst>
              <a:ext uri="{FF2B5EF4-FFF2-40B4-BE49-F238E27FC236}">
                <a16:creationId xmlns:a16="http://schemas.microsoft.com/office/drawing/2014/main" id="{EF515EAC-2848-8F27-122A-2822DB2D6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3" y="1647825"/>
            <a:ext cx="5233737" cy="3379917"/>
          </a:xfrm>
          <a:prstGeom prst="rect">
            <a:avLst/>
          </a:prstGeom>
          <a:noFill/>
          <a:extLst>
            <a:ext uri="{909E8E84-426E-40DD-AFC4-6F175D3DCCD1}">
              <a14:hiddenFill xmlns:a14="http://schemas.microsoft.com/office/drawing/2010/main">
                <a:solidFill>
                  <a:srgbClr val="FFFFFF"/>
                </a:solidFill>
              </a14:hiddenFill>
            </a:ext>
          </a:extLst>
        </p:spPr>
      </p:pic>
      <p:pic>
        <p:nvPicPr>
          <p:cNvPr id="50186" name="Picture 10" descr="Test Driven Development illustration">
            <a:extLst>
              <a:ext uri="{FF2B5EF4-FFF2-40B4-BE49-F238E27FC236}">
                <a16:creationId xmlns:a16="http://schemas.microsoft.com/office/drawing/2014/main" id="{1DC86C69-0401-4E35-2ACA-D0B7E4598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768" y="1647954"/>
            <a:ext cx="6094569" cy="3379788"/>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A0C902A4-800F-3C79-367F-2C36DCB3BF15}"/>
              </a:ext>
            </a:extLst>
          </p:cNvPr>
          <p:cNvSpPr txBox="1"/>
          <p:nvPr/>
        </p:nvSpPr>
        <p:spPr>
          <a:xfrm>
            <a:off x="1284059" y="5113141"/>
            <a:ext cx="2428678" cy="369332"/>
          </a:xfrm>
          <a:prstGeom prst="rect">
            <a:avLst/>
          </a:prstGeom>
          <a:noFill/>
        </p:spPr>
        <p:txBody>
          <a:bodyPr wrap="none" rtlCol="0">
            <a:spAutoFit/>
          </a:bodyPr>
          <a:lstStyle/>
          <a:p>
            <a:r>
              <a:rPr lang="fr-FR" b="1" dirty="0">
                <a:solidFill>
                  <a:srgbClr val="FF0000"/>
                </a:solidFill>
              </a:rPr>
              <a:t>Ecrit un test qui échoue</a:t>
            </a:r>
          </a:p>
        </p:txBody>
      </p:sp>
      <p:sp>
        <p:nvSpPr>
          <p:cNvPr id="6" name="ZoneTexte 5">
            <a:extLst>
              <a:ext uri="{FF2B5EF4-FFF2-40B4-BE49-F238E27FC236}">
                <a16:creationId xmlns:a16="http://schemas.microsoft.com/office/drawing/2014/main" id="{43476920-000E-F20A-307B-F281B4F8F163}"/>
              </a:ext>
            </a:extLst>
          </p:cNvPr>
          <p:cNvSpPr txBox="1"/>
          <p:nvPr/>
        </p:nvSpPr>
        <p:spPr>
          <a:xfrm>
            <a:off x="1311442" y="5482473"/>
            <a:ext cx="2685030" cy="369332"/>
          </a:xfrm>
          <a:prstGeom prst="rect">
            <a:avLst/>
          </a:prstGeom>
          <a:noFill/>
        </p:spPr>
        <p:txBody>
          <a:bodyPr wrap="none" rtlCol="0">
            <a:spAutoFit/>
          </a:bodyPr>
          <a:lstStyle/>
          <a:p>
            <a:r>
              <a:rPr lang="fr-FR" b="1" dirty="0"/>
              <a:t>La classe Greeting est vide</a:t>
            </a:r>
          </a:p>
        </p:txBody>
      </p:sp>
      <p:sp>
        <p:nvSpPr>
          <p:cNvPr id="7" name="ZoneTexte 6">
            <a:extLst>
              <a:ext uri="{FF2B5EF4-FFF2-40B4-BE49-F238E27FC236}">
                <a16:creationId xmlns:a16="http://schemas.microsoft.com/office/drawing/2014/main" id="{C929A707-7BBD-3F5D-C206-6BFA66E5BD00}"/>
              </a:ext>
            </a:extLst>
          </p:cNvPr>
          <p:cNvSpPr txBox="1"/>
          <p:nvPr/>
        </p:nvSpPr>
        <p:spPr>
          <a:xfrm>
            <a:off x="5857679" y="5093046"/>
            <a:ext cx="6081658" cy="646331"/>
          </a:xfrm>
          <a:prstGeom prst="rect">
            <a:avLst/>
          </a:prstGeom>
          <a:noFill/>
        </p:spPr>
        <p:txBody>
          <a:bodyPr wrap="square" rtlCol="0">
            <a:spAutoFit/>
          </a:bodyPr>
          <a:lstStyle/>
          <a:p>
            <a:pPr algn="ctr"/>
            <a:r>
              <a:rPr lang="fr-FR" b="1" dirty="0">
                <a:solidFill>
                  <a:schemeClr val="accent6"/>
                </a:solidFill>
                <a:latin typeface="Roboto" panose="02000000000000000000" pitchFamily="2" charset="0"/>
                <a:ea typeface="Roboto" panose="02000000000000000000" pitchFamily="2" charset="0"/>
                <a:cs typeface="Roboto" panose="02000000000000000000" pitchFamily="2" charset="0"/>
              </a:rPr>
              <a:t>Ecrire le minimum de code possible pour faire fonctionner le test</a:t>
            </a:r>
          </a:p>
        </p:txBody>
      </p:sp>
      <p:sp>
        <p:nvSpPr>
          <p:cNvPr id="8" name="ZoneTexte 7">
            <a:extLst>
              <a:ext uri="{FF2B5EF4-FFF2-40B4-BE49-F238E27FC236}">
                <a16:creationId xmlns:a16="http://schemas.microsoft.com/office/drawing/2014/main" id="{B796E935-4F2F-2BCC-49AC-DCB92E1E73F2}"/>
              </a:ext>
            </a:extLst>
          </p:cNvPr>
          <p:cNvSpPr txBox="1"/>
          <p:nvPr/>
        </p:nvSpPr>
        <p:spPr>
          <a:xfrm>
            <a:off x="6727819" y="5780883"/>
            <a:ext cx="4714213" cy="369332"/>
          </a:xfrm>
          <a:prstGeom prst="rect">
            <a:avLst/>
          </a:prstGeom>
          <a:noFill/>
        </p:spPr>
        <p:txBody>
          <a:bodyPr wrap="square" rtlCol="0">
            <a:spAutoFit/>
          </a:bodyPr>
          <a:lstStyle/>
          <a:p>
            <a:pPr algn="ctr"/>
            <a:r>
              <a:rPr lang="fr-FR" b="1" dirty="0">
                <a:solidFill>
                  <a:srgbClr val="FF0000"/>
                </a:solidFill>
                <a:latin typeface="Roboto" panose="02000000000000000000" pitchFamily="2" charset="0"/>
                <a:ea typeface="Roboto" panose="02000000000000000000" pitchFamily="2" charset="0"/>
                <a:cs typeface="Roboto" panose="02000000000000000000" pitchFamily="2" charset="0"/>
              </a:rPr>
              <a:t>Refactoriser le code mais jamais le test</a:t>
            </a:r>
          </a:p>
        </p:txBody>
      </p:sp>
    </p:spTree>
    <p:extLst>
      <p:ext uri="{BB962C8B-B14F-4D97-AF65-F5344CB8AC3E}">
        <p14:creationId xmlns:p14="http://schemas.microsoft.com/office/powerpoint/2010/main" val="139247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93</a:t>
            </a:fld>
            <a:endParaRPr sz="1733">
              <a:solidFill>
                <a:schemeClr val="dk1"/>
              </a:solidFill>
            </a:endParaRPr>
          </a:p>
        </p:txBody>
      </p:sp>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BDD : </a:t>
            </a:r>
            <a:r>
              <a:rPr lang="fr-FR" dirty="0"/>
              <a:t>Behavior Driven Development</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pic>
        <p:nvPicPr>
          <p:cNvPr id="53250" name="Picture 2" descr="Comment utiliser la méthode BDD ? - All4Test">
            <a:extLst>
              <a:ext uri="{FF2B5EF4-FFF2-40B4-BE49-F238E27FC236}">
                <a16:creationId xmlns:a16="http://schemas.microsoft.com/office/drawing/2014/main" id="{2CEEC845-DBA8-63E8-0642-6B4179689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746568"/>
            <a:ext cx="5791200" cy="407043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C829C53-8BD1-7B07-2F2D-BE0763166E10}"/>
              </a:ext>
            </a:extLst>
          </p:cNvPr>
          <p:cNvSpPr txBox="1"/>
          <p:nvPr/>
        </p:nvSpPr>
        <p:spPr>
          <a:xfrm>
            <a:off x="0" y="1746568"/>
            <a:ext cx="6277743" cy="3877985"/>
          </a:xfrm>
          <a:prstGeom prst="rect">
            <a:avLst/>
          </a:prstGeom>
          <a:noFill/>
        </p:spPr>
        <p:txBody>
          <a:bodyPr wrap="square">
            <a:spAutoFit/>
          </a:bodyPr>
          <a:lstStyle/>
          <a:p>
            <a:pPr marL="342900" indent="-342900" algn="just">
              <a:spcBef>
                <a:spcPts val="1800"/>
              </a:spcBef>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sym typeface="Arial"/>
              </a:rPr>
              <a:t>Behavior Driven Development (BDD) est une méthodologie de </a:t>
            </a:r>
            <a:r>
              <a:rPr lang="fr-FR" b="1" dirty="0">
                <a:latin typeface="Roboto" panose="02000000000000000000" pitchFamily="2" charset="0"/>
                <a:ea typeface="Roboto" panose="02000000000000000000" pitchFamily="2" charset="0"/>
                <a:cs typeface="Roboto" panose="02000000000000000000" pitchFamily="2" charset="0"/>
                <a:sym typeface="Arial"/>
              </a:rPr>
              <a:t>développement logiciel </a:t>
            </a:r>
            <a:r>
              <a:rPr lang="fr-FR" dirty="0">
                <a:latin typeface="Roboto" panose="02000000000000000000" pitchFamily="2" charset="0"/>
                <a:ea typeface="Roboto" panose="02000000000000000000" pitchFamily="2" charset="0"/>
                <a:cs typeface="Roboto" panose="02000000000000000000" pitchFamily="2" charset="0"/>
                <a:sym typeface="Arial"/>
              </a:rPr>
              <a:t>qui met l'accent sur la collaboration entre les </a:t>
            </a:r>
            <a:r>
              <a:rPr lang="fr-FR" b="1" dirty="0">
                <a:latin typeface="Roboto" panose="02000000000000000000" pitchFamily="2" charset="0"/>
                <a:ea typeface="Roboto" panose="02000000000000000000" pitchFamily="2" charset="0"/>
                <a:cs typeface="Roboto" panose="02000000000000000000" pitchFamily="2" charset="0"/>
                <a:sym typeface="Arial"/>
              </a:rPr>
              <a:t>développeurs</a:t>
            </a:r>
            <a:r>
              <a:rPr lang="fr-FR" dirty="0">
                <a:latin typeface="Roboto" panose="02000000000000000000" pitchFamily="2" charset="0"/>
                <a:ea typeface="Roboto" panose="02000000000000000000" pitchFamily="2" charset="0"/>
                <a:cs typeface="Roboto" panose="02000000000000000000" pitchFamily="2" charset="0"/>
                <a:sym typeface="Arial"/>
              </a:rPr>
              <a:t>, les </a:t>
            </a:r>
            <a:r>
              <a:rPr lang="fr-FR" b="1" dirty="0">
                <a:latin typeface="Roboto" panose="02000000000000000000" pitchFamily="2" charset="0"/>
                <a:ea typeface="Roboto" panose="02000000000000000000" pitchFamily="2" charset="0"/>
                <a:cs typeface="Roboto" panose="02000000000000000000" pitchFamily="2" charset="0"/>
                <a:sym typeface="Arial"/>
              </a:rPr>
              <a:t>testeurs</a:t>
            </a:r>
            <a:r>
              <a:rPr lang="fr-FR" dirty="0">
                <a:latin typeface="Roboto" panose="02000000000000000000" pitchFamily="2" charset="0"/>
                <a:ea typeface="Roboto" panose="02000000000000000000" pitchFamily="2" charset="0"/>
                <a:cs typeface="Roboto" panose="02000000000000000000" pitchFamily="2" charset="0"/>
                <a:sym typeface="Arial"/>
              </a:rPr>
              <a:t> et les </a:t>
            </a:r>
            <a:r>
              <a:rPr lang="fr-FR" b="1" dirty="0">
                <a:latin typeface="Roboto" panose="02000000000000000000" pitchFamily="2" charset="0"/>
                <a:ea typeface="Roboto" panose="02000000000000000000" pitchFamily="2" charset="0"/>
                <a:cs typeface="Roboto" panose="02000000000000000000" pitchFamily="2" charset="0"/>
                <a:sym typeface="Arial"/>
              </a:rPr>
              <a:t>représentants métier</a:t>
            </a:r>
            <a:r>
              <a:rPr lang="fr-FR" dirty="0">
                <a:latin typeface="Roboto" panose="02000000000000000000" pitchFamily="2" charset="0"/>
                <a:ea typeface="Roboto" panose="02000000000000000000" pitchFamily="2" charset="0"/>
                <a:cs typeface="Roboto" panose="02000000000000000000" pitchFamily="2" charset="0"/>
                <a:sym typeface="Arial"/>
              </a:rPr>
              <a:t> (comme les Product Owners).</a:t>
            </a:r>
          </a:p>
          <a:p>
            <a:pPr marL="342900" indent="-342900" algn="just">
              <a:spcBef>
                <a:spcPts val="1800"/>
              </a:spcBef>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L'idée principale de BDD est d'écrire des scénarios qui décrivent le comportement attendu d'une fonctionnalité du point de vue de l'utilisateur final.</a:t>
            </a:r>
          </a:p>
          <a:p>
            <a:pPr marL="342900" indent="-342900" algn="just">
              <a:spcBef>
                <a:spcPts val="1800"/>
              </a:spcBef>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Ces scénarios sont rédigés dans un langage commun (souvent proche du langage naturel appelé </a:t>
            </a:r>
            <a:r>
              <a:rPr lang="fr-FR" b="1" dirty="0">
                <a:solidFill>
                  <a:srgbClr val="FF0000"/>
                </a:solidFill>
                <a:latin typeface="Roboto" panose="02000000000000000000" pitchFamily="2" charset="0"/>
                <a:ea typeface="Roboto" panose="02000000000000000000" pitchFamily="2" charset="0"/>
                <a:cs typeface="Roboto" panose="02000000000000000000" pitchFamily="2" charset="0"/>
              </a:rPr>
              <a:t>Gherkin</a:t>
            </a:r>
            <a:r>
              <a:rPr lang="fr-FR" dirty="0">
                <a:latin typeface="Roboto" panose="02000000000000000000" pitchFamily="2" charset="0"/>
                <a:ea typeface="Roboto" panose="02000000000000000000" pitchFamily="2" charset="0"/>
                <a:cs typeface="Roboto" panose="02000000000000000000" pitchFamily="2" charset="0"/>
              </a:rPr>
              <a:t>), compréhensible par toutes les parties prenantes, et ils servent de base à la création des tests.</a:t>
            </a:r>
            <a:endParaRPr lang="fr-FR" dirty="0">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4076916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94</a:t>
            </a:fld>
            <a:endParaRPr sz="1733">
              <a:solidFill>
                <a:schemeClr val="dk1"/>
              </a:solidFill>
            </a:endParaRPr>
          </a:p>
        </p:txBody>
      </p:sp>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BDD </a:t>
            </a:r>
            <a:r>
              <a:rPr lang="fr-FR" dirty="0"/>
              <a:t>cycle et avantages</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721" name="AutoShape 3" descr="Approche Behavior Driven Development (BDD) - SoftFluent">
            <a:extLst>
              <a:ext uri="{FF2B5EF4-FFF2-40B4-BE49-F238E27FC236}">
                <a16:creationId xmlns:a16="http://schemas.microsoft.com/office/drawing/2014/main" id="{1C446CFC-2B8C-52F1-D292-0A5231B80EA0}"/>
              </a:ext>
            </a:extLst>
          </p:cNvPr>
          <p:cNvSpPr>
            <a:spLocks noChangeAspect="1" noChangeArrowheads="1"/>
          </p:cNvSpPr>
          <p:nvPr/>
        </p:nvSpPr>
        <p:spPr bwMode="auto">
          <a:xfrm>
            <a:off x="6569243" y="33728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24" name="Image 723">
            <a:extLst>
              <a:ext uri="{FF2B5EF4-FFF2-40B4-BE49-F238E27FC236}">
                <a16:creationId xmlns:a16="http://schemas.microsoft.com/office/drawing/2014/main" id="{B6D24E2C-5955-B839-8E56-813B1169D607}"/>
              </a:ext>
            </a:extLst>
          </p:cNvPr>
          <p:cNvPicPr>
            <a:picLocks noChangeAspect="1"/>
          </p:cNvPicPr>
          <p:nvPr/>
        </p:nvPicPr>
        <p:blipFill>
          <a:blip r:embed="rId3"/>
          <a:stretch>
            <a:fillRect/>
          </a:stretch>
        </p:blipFill>
        <p:spPr>
          <a:xfrm>
            <a:off x="129701" y="1341166"/>
            <a:ext cx="4694961" cy="4349061"/>
          </a:xfrm>
          <a:prstGeom prst="rect">
            <a:avLst/>
          </a:prstGeom>
        </p:spPr>
      </p:pic>
      <p:sp>
        <p:nvSpPr>
          <p:cNvPr id="725" name="Google Shape;354;p53">
            <a:extLst>
              <a:ext uri="{FF2B5EF4-FFF2-40B4-BE49-F238E27FC236}">
                <a16:creationId xmlns:a16="http://schemas.microsoft.com/office/drawing/2014/main" id="{F900ADBE-ACAD-B666-9064-7C6C8FF0C2F7}"/>
              </a:ext>
            </a:extLst>
          </p:cNvPr>
          <p:cNvSpPr/>
          <p:nvPr/>
        </p:nvSpPr>
        <p:spPr>
          <a:xfrm>
            <a:off x="6199992" y="1941232"/>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26" name="Google Shape;354;p53">
            <a:extLst>
              <a:ext uri="{FF2B5EF4-FFF2-40B4-BE49-F238E27FC236}">
                <a16:creationId xmlns:a16="http://schemas.microsoft.com/office/drawing/2014/main" id="{CC370E34-F449-29B0-AC67-2A09C33FFBC7}"/>
              </a:ext>
            </a:extLst>
          </p:cNvPr>
          <p:cNvSpPr/>
          <p:nvPr/>
        </p:nvSpPr>
        <p:spPr>
          <a:xfrm>
            <a:off x="6199992" y="2522198"/>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27" name="Google Shape;354;p53">
            <a:extLst>
              <a:ext uri="{FF2B5EF4-FFF2-40B4-BE49-F238E27FC236}">
                <a16:creationId xmlns:a16="http://schemas.microsoft.com/office/drawing/2014/main" id="{C202A5A6-76B4-9168-1DB3-F845B0C88D73}"/>
              </a:ext>
            </a:extLst>
          </p:cNvPr>
          <p:cNvSpPr/>
          <p:nvPr/>
        </p:nvSpPr>
        <p:spPr>
          <a:xfrm>
            <a:off x="6199992" y="342515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28" name="Google Shape;354;p53">
            <a:extLst>
              <a:ext uri="{FF2B5EF4-FFF2-40B4-BE49-F238E27FC236}">
                <a16:creationId xmlns:a16="http://schemas.microsoft.com/office/drawing/2014/main" id="{B2D5F211-3F36-3CAE-D964-8720579992FB}"/>
              </a:ext>
            </a:extLst>
          </p:cNvPr>
          <p:cNvSpPr/>
          <p:nvPr/>
        </p:nvSpPr>
        <p:spPr>
          <a:xfrm>
            <a:off x="6199992" y="4243929"/>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29" name="Google Shape;354;p53">
            <a:extLst>
              <a:ext uri="{FF2B5EF4-FFF2-40B4-BE49-F238E27FC236}">
                <a16:creationId xmlns:a16="http://schemas.microsoft.com/office/drawing/2014/main" id="{8C2202B4-A374-EF64-C3D8-C0FFAF2A38BD}"/>
              </a:ext>
            </a:extLst>
          </p:cNvPr>
          <p:cNvSpPr/>
          <p:nvPr/>
        </p:nvSpPr>
        <p:spPr>
          <a:xfrm>
            <a:off x="6199992" y="4879163"/>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730" name="ZoneTexte 729">
            <a:extLst>
              <a:ext uri="{FF2B5EF4-FFF2-40B4-BE49-F238E27FC236}">
                <a16:creationId xmlns:a16="http://schemas.microsoft.com/office/drawing/2014/main" id="{4F2E3D87-5705-4EC4-3EB0-9594F06142A4}"/>
              </a:ext>
            </a:extLst>
          </p:cNvPr>
          <p:cNvSpPr txBox="1"/>
          <p:nvPr/>
        </p:nvSpPr>
        <p:spPr>
          <a:xfrm>
            <a:off x="6723649" y="1918444"/>
            <a:ext cx="3426350" cy="400110"/>
          </a:xfrm>
          <a:prstGeom prst="rect">
            <a:avLst/>
          </a:prstGeom>
          <a:noFill/>
        </p:spPr>
        <p:txBody>
          <a:bodyPr wrap="square">
            <a:spAutoFit/>
          </a:bodyPr>
          <a:lstStyle/>
          <a:p>
            <a:r>
              <a:rPr lang="fr-FR" sz="2000" b="1" dirty="0">
                <a:latin typeface="Roboto" panose="02000000000000000000" pitchFamily="2" charset="0"/>
                <a:ea typeface="Roboto" panose="02000000000000000000" pitchFamily="2" charset="0"/>
                <a:cs typeface="Roboto" panose="02000000000000000000" pitchFamily="2" charset="0"/>
              </a:rPr>
              <a:t>Améliore la collaboration</a:t>
            </a:r>
          </a:p>
        </p:txBody>
      </p:sp>
      <p:sp>
        <p:nvSpPr>
          <p:cNvPr id="731" name="ZoneTexte 730">
            <a:extLst>
              <a:ext uri="{FF2B5EF4-FFF2-40B4-BE49-F238E27FC236}">
                <a16:creationId xmlns:a16="http://schemas.microsoft.com/office/drawing/2014/main" id="{AC30AB49-DA0B-920C-0342-FE2CED9EECC1}"/>
              </a:ext>
            </a:extLst>
          </p:cNvPr>
          <p:cNvSpPr txBox="1"/>
          <p:nvPr/>
        </p:nvSpPr>
        <p:spPr>
          <a:xfrm>
            <a:off x="6721643" y="2513379"/>
            <a:ext cx="6093994" cy="400110"/>
          </a:xfrm>
          <a:prstGeom prst="rect">
            <a:avLst/>
          </a:prstGeom>
          <a:noFill/>
        </p:spPr>
        <p:txBody>
          <a:bodyPr wrap="square">
            <a:spAutoFit/>
          </a:bodyPr>
          <a:lstStyle/>
          <a:p>
            <a:r>
              <a:rPr lang="fr-FR" sz="2000" b="1" dirty="0">
                <a:latin typeface="Roboto" panose="02000000000000000000" pitchFamily="2" charset="0"/>
                <a:ea typeface="Roboto" panose="02000000000000000000" pitchFamily="2" charset="0"/>
                <a:cs typeface="Roboto" panose="02000000000000000000" pitchFamily="2" charset="0"/>
              </a:rPr>
              <a:t>Exigences claires et compréhensibles</a:t>
            </a:r>
          </a:p>
        </p:txBody>
      </p:sp>
      <p:sp>
        <p:nvSpPr>
          <p:cNvPr id="732" name="ZoneTexte 731">
            <a:extLst>
              <a:ext uri="{FF2B5EF4-FFF2-40B4-BE49-F238E27FC236}">
                <a16:creationId xmlns:a16="http://schemas.microsoft.com/office/drawing/2014/main" id="{4EEEDC3E-ED62-25F5-ED05-1941BE84C9FB}"/>
              </a:ext>
            </a:extLst>
          </p:cNvPr>
          <p:cNvSpPr txBox="1"/>
          <p:nvPr/>
        </p:nvSpPr>
        <p:spPr>
          <a:xfrm>
            <a:off x="6723650" y="3108315"/>
            <a:ext cx="4478498" cy="1015663"/>
          </a:xfrm>
          <a:prstGeom prst="rect">
            <a:avLst/>
          </a:prstGeom>
          <a:noFill/>
        </p:spPr>
        <p:txBody>
          <a:bodyPr wrap="square">
            <a:spAutoFit/>
          </a:bodyPr>
          <a:lstStyle/>
          <a:p>
            <a:r>
              <a:rPr lang="fr-FR" sz="2000" b="1" dirty="0">
                <a:latin typeface="Roboto" panose="02000000000000000000" pitchFamily="2" charset="0"/>
                <a:ea typeface="Roboto" panose="02000000000000000000" pitchFamily="2" charset="0"/>
                <a:cs typeface="Roboto" panose="02000000000000000000" pitchFamily="2" charset="0"/>
              </a:rPr>
              <a:t>Facilite l’automatisation des scénarios de test et la réutilisation du code dans les tests</a:t>
            </a:r>
          </a:p>
        </p:txBody>
      </p:sp>
      <p:sp>
        <p:nvSpPr>
          <p:cNvPr id="733" name="ZoneTexte 732">
            <a:extLst>
              <a:ext uri="{FF2B5EF4-FFF2-40B4-BE49-F238E27FC236}">
                <a16:creationId xmlns:a16="http://schemas.microsoft.com/office/drawing/2014/main" id="{23331C7C-4C63-2813-753A-3E7E376BD16B}"/>
              </a:ext>
            </a:extLst>
          </p:cNvPr>
          <p:cNvSpPr txBox="1"/>
          <p:nvPr/>
        </p:nvSpPr>
        <p:spPr>
          <a:xfrm>
            <a:off x="6723649" y="4258619"/>
            <a:ext cx="6093994" cy="400110"/>
          </a:xfrm>
          <a:prstGeom prst="rect">
            <a:avLst/>
          </a:prstGeom>
          <a:noFill/>
        </p:spPr>
        <p:txBody>
          <a:bodyPr wrap="square">
            <a:spAutoFit/>
          </a:bodyPr>
          <a:lstStyle/>
          <a:p>
            <a:r>
              <a:rPr lang="fr-FR" sz="2000" b="1" dirty="0">
                <a:latin typeface="Roboto" panose="02000000000000000000" pitchFamily="2" charset="0"/>
                <a:ea typeface="Roboto" panose="02000000000000000000" pitchFamily="2" charset="0"/>
                <a:cs typeface="Roboto" panose="02000000000000000000" pitchFamily="2" charset="0"/>
              </a:rPr>
              <a:t>Alignement sur les besoins métiers,  </a:t>
            </a:r>
          </a:p>
        </p:txBody>
      </p:sp>
      <p:sp>
        <p:nvSpPr>
          <p:cNvPr id="734" name="ZoneTexte 733">
            <a:extLst>
              <a:ext uri="{FF2B5EF4-FFF2-40B4-BE49-F238E27FC236}">
                <a16:creationId xmlns:a16="http://schemas.microsoft.com/office/drawing/2014/main" id="{AA889F2A-1225-5E1B-3C14-EB12321E8353}"/>
              </a:ext>
            </a:extLst>
          </p:cNvPr>
          <p:cNvSpPr txBox="1"/>
          <p:nvPr/>
        </p:nvSpPr>
        <p:spPr>
          <a:xfrm>
            <a:off x="6723649" y="4869590"/>
            <a:ext cx="6093994" cy="400110"/>
          </a:xfrm>
          <a:prstGeom prst="rect">
            <a:avLst/>
          </a:prstGeom>
          <a:noFill/>
        </p:spPr>
        <p:txBody>
          <a:bodyPr wrap="square">
            <a:spAutoFit/>
          </a:bodyPr>
          <a:lstStyle/>
          <a:p>
            <a:r>
              <a:rPr lang="fr-FR" sz="2000" b="1" dirty="0">
                <a:latin typeface="Roboto" panose="02000000000000000000" pitchFamily="2" charset="0"/>
                <a:ea typeface="Roboto" panose="02000000000000000000" pitchFamily="2" charset="0"/>
                <a:cs typeface="Roboto" panose="02000000000000000000" pitchFamily="2" charset="0"/>
              </a:rPr>
              <a:t>Détection précoce des bugs</a:t>
            </a:r>
          </a:p>
        </p:txBody>
      </p:sp>
      <p:sp>
        <p:nvSpPr>
          <p:cNvPr id="735" name="Google Shape;354;p53">
            <a:extLst>
              <a:ext uri="{FF2B5EF4-FFF2-40B4-BE49-F238E27FC236}">
                <a16:creationId xmlns:a16="http://schemas.microsoft.com/office/drawing/2014/main" id="{36F3842F-78BA-4236-5594-3D269BE4D4A8}"/>
              </a:ext>
            </a:extLst>
          </p:cNvPr>
          <p:cNvSpPr/>
          <p:nvPr/>
        </p:nvSpPr>
        <p:spPr>
          <a:xfrm>
            <a:off x="6199992" y="5513047"/>
            <a:ext cx="414800" cy="414800"/>
          </a:xfrm>
          <a:custGeom>
            <a:avLst/>
            <a:gdLst/>
            <a:ahLst/>
            <a:cxnLst/>
            <a:rect l="l" t="t" r="r" b="b"/>
            <a:pathLst>
              <a:path w="120000" h="120000" extrusionOk="0">
                <a:moveTo>
                  <a:pt x="58909" y="120000"/>
                </a:moveTo>
                <a:cubicBezTo>
                  <a:pt x="26181" y="120000"/>
                  <a:pt x="0" y="91636"/>
                  <a:pt x="0" y="58909"/>
                </a:cubicBezTo>
                <a:cubicBezTo>
                  <a:pt x="0" y="26181"/>
                  <a:pt x="26181" y="0"/>
                  <a:pt x="58909" y="0"/>
                </a:cubicBezTo>
                <a:cubicBezTo>
                  <a:pt x="91636" y="0"/>
                  <a:pt x="120000" y="26181"/>
                  <a:pt x="120000" y="58909"/>
                </a:cubicBezTo>
                <a:cubicBezTo>
                  <a:pt x="120000" y="91636"/>
                  <a:pt x="91636" y="120000"/>
                  <a:pt x="58909" y="120000"/>
                </a:cubicBezTo>
                <a:close/>
                <a:moveTo>
                  <a:pt x="98181" y="43636"/>
                </a:moveTo>
                <a:cubicBezTo>
                  <a:pt x="91636" y="37090"/>
                  <a:pt x="91636" y="37090"/>
                  <a:pt x="91636" y="37090"/>
                </a:cubicBezTo>
                <a:cubicBezTo>
                  <a:pt x="89454" y="34909"/>
                  <a:pt x="89454" y="34909"/>
                  <a:pt x="87272" y="34909"/>
                </a:cubicBezTo>
                <a:cubicBezTo>
                  <a:pt x="85090" y="34909"/>
                  <a:pt x="85090" y="34909"/>
                  <a:pt x="82909" y="37090"/>
                </a:cubicBezTo>
                <a:cubicBezTo>
                  <a:pt x="52363" y="67636"/>
                  <a:pt x="52363" y="67636"/>
                  <a:pt x="52363" y="67636"/>
                </a:cubicBezTo>
                <a:cubicBezTo>
                  <a:pt x="34909" y="50181"/>
                  <a:pt x="34909" y="50181"/>
                  <a:pt x="34909" y="50181"/>
                </a:cubicBezTo>
                <a:cubicBezTo>
                  <a:pt x="32727" y="50181"/>
                  <a:pt x="32727" y="48000"/>
                  <a:pt x="30545" y="48000"/>
                </a:cubicBezTo>
                <a:cubicBezTo>
                  <a:pt x="30545" y="48000"/>
                  <a:pt x="28363" y="50181"/>
                  <a:pt x="28363" y="50181"/>
                </a:cubicBezTo>
                <a:cubicBezTo>
                  <a:pt x="19636" y="56727"/>
                  <a:pt x="19636" y="56727"/>
                  <a:pt x="19636" y="56727"/>
                </a:cubicBezTo>
                <a:cubicBezTo>
                  <a:pt x="19636" y="58909"/>
                  <a:pt x="19636" y="58909"/>
                  <a:pt x="19636" y="61090"/>
                </a:cubicBezTo>
                <a:cubicBezTo>
                  <a:pt x="19636" y="63272"/>
                  <a:pt x="19636" y="63272"/>
                  <a:pt x="19636" y="65454"/>
                </a:cubicBezTo>
                <a:cubicBezTo>
                  <a:pt x="48000" y="93818"/>
                  <a:pt x="48000" y="93818"/>
                  <a:pt x="48000" y="93818"/>
                </a:cubicBezTo>
                <a:cubicBezTo>
                  <a:pt x="50181" y="93818"/>
                  <a:pt x="50181" y="93818"/>
                  <a:pt x="52363" y="93818"/>
                </a:cubicBezTo>
                <a:cubicBezTo>
                  <a:pt x="54545" y="93818"/>
                  <a:pt x="54545" y="93818"/>
                  <a:pt x="56727" y="93818"/>
                </a:cubicBezTo>
                <a:cubicBezTo>
                  <a:pt x="98181" y="50181"/>
                  <a:pt x="98181" y="50181"/>
                  <a:pt x="98181" y="50181"/>
                </a:cubicBezTo>
                <a:cubicBezTo>
                  <a:pt x="98181" y="50181"/>
                  <a:pt x="100363" y="48000"/>
                  <a:pt x="100363" y="48000"/>
                </a:cubicBezTo>
                <a:cubicBezTo>
                  <a:pt x="100363" y="45818"/>
                  <a:pt x="98181" y="43636"/>
                  <a:pt x="98181" y="43636"/>
                </a:cubicBezTo>
                <a:close/>
              </a:path>
            </a:pathLst>
          </a:custGeom>
          <a:solidFill>
            <a:schemeClr val="accent6"/>
          </a:solidFill>
          <a:ln>
            <a:noFill/>
          </a:ln>
        </p:spPr>
        <p:txBody>
          <a:bodyPr spcFirstLastPara="1" wrap="square" lIns="121900" tIns="60933" rIns="121900" bIns="60933" anchor="t" anchorCtr="0">
            <a:noAutofit/>
          </a:bodyPr>
          <a:lstStyle/>
          <a:p>
            <a:pPr>
              <a:buClr>
                <a:srgbClr val="000000"/>
              </a:buClr>
              <a:buSzPts val="2000"/>
            </a:pPr>
            <a:endParaRPr sz="2667">
              <a:solidFill>
                <a:schemeClr val="dk1"/>
              </a:solidFill>
              <a:latin typeface="Roboto Condensed"/>
              <a:ea typeface="Roboto Condensed"/>
              <a:cs typeface="Roboto Condensed"/>
              <a:sym typeface="Roboto Condensed"/>
            </a:endParaRPr>
          </a:p>
        </p:txBody>
      </p:sp>
      <p:sp>
        <p:nvSpPr>
          <p:cNvPr id="53248" name="ZoneTexte 53247">
            <a:extLst>
              <a:ext uri="{FF2B5EF4-FFF2-40B4-BE49-F238E27FC236}">
                <a16:creationId xmlns:a16="http://schemas.microsoft.com/office/drawing/2014/main" id="{3E2E75FF-888E-403A-B060-B9B0EDEA362A}"/>
              </a:ext>
            </a:extLst>
          </p:cNvPr>
          <p:cNvSpPr txBox="1"/>
          <p:nvPr/>
        </p:nvSpPr>
        <p:spPr>
          <a:xfrm>
            <a:off x="6723649" y="5513047"/>
            <a:ext cx="6093994" cy="400110"/>
          </a:xfrm>
          <a:prstGeom prst="rect">
            <a:avLst/>
          </a:prstGeom>
          <a:noFill/>
        </p:spPr>
        <p:txBody>
          <a:bodyPr wrap="square">
            <a:spAutoFit/>
          </a:bodyPr>
          <a:lstStyle/>
          <a:p>
            <a:r>
              <a:rPr lang="fr-FR" dirty="0"/>
              <a:t> </a:t>
            </a:r>
            <a:r>
              <a:rPr lang="fr-FR" sz="2000" b="1" dirty="0">
                <a:latin typeface="Roboto" panose="02000000000000000000" pitchFamily="2" charset="0"/>
                <a:ea typeface="Roboto" panose="02000000000000000000" pitchFamily="2" charset="0"/>
                <a:cs typeface="Roboto" panose="02000000000000000000" pitchFamily="2" charset="0"/>
              </a:rPr>
              <a:t>Documentation vivante</a:t>
            </a:r>
          </a:p>
        </p:txBody>
      </p:sp>
      <p:sp>
        <p:nvSpPr>
          <p:cNvPr id="53251" name="ZoneTexte 53250">
            <a:extLst>
              <a:ext uri="{FF2B5EF4-FFF2-40B4-BE49-F238E27FC236}">
                <a16:creationId xmlns:a16="http://schemas.microsoft.com/office/drawing/2014/main" id="{9A8C33F8-93A6-059C-8F2C-AD5DAC49A8AB}"/>
              </a:ext>
            </a:extLst>
          </p:cNvPr>
          <p:cNvSpPr txBox="1"/>
          <p:nvPr/>
        </p:nvSpPr>
        <p:spPr>
          <a:xfrm>
            <a:off x="1363196" y="5745185"/>
            <a:ext cx="1891608" cy="369332"/>
          </a:xfrm>
          <a:prstGeom prst="rect">
            <a:avLst/>
          </a:prstGeom>
          <a:noFill/>
        </p:spPr>
        <p:txBody>
          <a:bodyPr wrap="square">
            <a:spAutoFit/>
          </a:bodyPr>
          <a:lstStyle/>
          <a:p>
            <a:r>
              <a:rPr lang="fr-FR" sz="1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Cycle du BDD</a:t>
            </a:r>
          </a:p>
        </p:txBody>
      </p:sp>
      <p:sp>
        <p:nvSpPr>
          <p:cNvPr id="53254" name="ZoneTexte 53253">
            <a:extLst>
              <a:ext uri="{FF2B5EF4-FFF2-40B4-BE49-F238E27FC236}">
                <a16:creationId xmlns:a16="http://schemas.microsoft.com/office/drawing/2014/main" id="{B2A91A34-A5F7-0229-745D-7BEB35B918C4}"/>
              </a:ext>
            </a:extLst>
          </p:cNvPr>
          <p:cNvSpPr txBox="1"/>
          <p:nvPr/>
        </p:nvSpPr>
        <p:spPr>
          <a:xfrm>
            <a:off x="7278722" y="1399684"/>
            <a:ext cx="1891608" cy="369332"/>
          </a:xfrm>
          <a:prstGeom prst="rect">
            <a:avLst/>
          </a:prstGeom>
          <a:noFill/>
        </p:spPr>
        <p:txBody>
          <a:bodyPr wrap="square">
            <a:spAutoFit/>
          </a:bodyPr>
          <a:lstStyle/>
          <a:p>
            <a:pPr algn="ctr"/>
            <a:r>
              <a:rPr lang="fr-FR" sz="1800" b="1" dirty="0">
                <a:solidFill>
                  <a:schemeClr val="accent6">
                    <a:lumMod val="75000"/>
                  </a:schemeClr>
                </a:solidFill>
                <a:latin typeface="Roboto" panose="02000000000000000000" pitchFamily="2" charset="0"/>
                <a:ea typeface="Roboto" panose="02000000000000000000" pitchFamily="2" charset="0"/>
                <a:cs typeface="Roboto" panose="02000000000000000000" pitchFamily="2" charset="0"/>
              </a:rPr>
              <a:t>Avantages</a:t>
            </a:r>
          </a:p>
        </p:txBody>
      </p:sp>
      <p:cxnSp>
        <p:nvCxnSpPr>
          <p:cNvPr id="53255" name="Connecteur droit 53254">
            <a:extLst>
              <a:ext uri="{FF2B5EF4-FFF2-40B4-BE49-F238E27FC236}">
                <a16:creationId xmlns:a16="http://schemas.microsoft.com/office/drawing/2014/main" id="{31075FB3-51BF-7D5B-7819-7C7561C8EFAB}"/>
              </a:ext>
            </a:extLst>
          </p:cNvPr>
          <p:cNvCxnSpPr/>
          <p:nvPr/>
        </p:nvCxnSpPr>
        <p:spPr>
          <a:xfrm>
            <a:off x="5180500" y="1463847"/>
            <a:ext cx="0" cy="4464000"/>
          </a:xfrm>
          <a:prstGeom prst="line">
            <a:avLst/>
          </a:prstGeo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71532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6" name="Google Shape;716;p95"/>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95</a:t>
            </a:fld>
            <a:endParaRPr sz="1733">
              <a:solidFill>
                <a:schemeClr val="dk1"/>
              </a:solidFill>
            </a:endParaRPr>
          </a:p>
        </p:txBody>
      </p:sp>
      <p:sp>
        <p:nvSpPr>
          <p:cNvPr id="4" name="Google Shape;1057;p79">
            <a:extLst>
              <a:ext uri="{FF2B5EF4-FFF2-40B4-BE49-F238E27FC236}">
                <a16:creationId xmlns:a16="http://schemas.microsoft.com/office/drawing/2014/main" id="{4C0E4DBA-09B2-1A72-A80B-2E476C1EFE4A}"/>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BDD </a:t>
            </a:r>
            <a:r>
              <a:rPr lang="fr-FR" dirty="0"/>
              <a:t>exemple</a:t>
            </a:r>
            <a:endParaRPr dirty="0"/>
          </a:p>
        </p:txBody>
      </p:sp>
      <p:sp>
        <p:nvSpPr>
          <p:cNvPr id="5" name="Google Shape;1058;p79">
            <a:extLst>
              <a:ext uri="{FF2B5EF4-FFF2-40B4-BE49-F238E27FC236}">
                <a16:creationId xmlns:a16="http://schemas.microsoft.com/office/drawing/2014/main" id="{DE2D66DD-005C-F943-632E-FBA3283CFB96}"/>
              </a:ext>
            </a:extLst>
          </p:cNvPr>
          <p:cNvSpPr txBox="1">
            <a:spLocks noGrp="1"/>
          </p:cNvSpPr>
          <p:nvPr>
            <p:ph type="title"/>
          </p:nvPr>
        </p:nvSpPr>
        <p:spPr>
          <a:xfrm>
            <a:off x="2309000" y="513228"/>
            <a:ext cx="7574000" cy="4952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8" name="ZoneTexte 7">
            <a:extLst>
              <a:ext uri="{FF2B5EF4-FFF2-40B4-BE49-F238E27FC236}">
                <a16:creationId xmlns:a16="http://schemas.microsoft.com/office/drawing/2014/main" id="{46CB4D56-DCB4-17D1-EED0-E14F7F21BB3D}"/>
              </a:ext>
            </a:extLst>
          </p:cNvPr>
          <p:cNvSpPr txBox="1"/>
          <p:nvPr/>
        </p:nvSpPr>
        <p:spPr>
          <a:xfrm>
            <a:off x="109004" y="2212175"/>
            <a:ext cx="5100670" cy="1661993"/>
          </a:xfrm>
          <a:prstGeom prst="rect">
            <a:avLst/>
          </a:prstGeom>
          <a:noFill/>
        </p:spPr>
        <p:txBody>
          <a:bodyPr wrap="square">
            <a:spAutoFit/>
          </a:bodyPr>
          <a:lstStyle/>
          <a:p>
            <a:pPr>
              <a:spcBef>
                <a:spcPts val="1200"/>
              </a:spcBef>
            </a:pPr>
            <a:r>
              <a:rPr lang="fr-FR" dirty="0">
                <a:latin typeface="Roboto" panose="02000000000000000000" pitchFamily="2" charset="0"/>
                <a:ea typeface="Roboto" panose="02000000000000000000" pitchFamily="2" charset="0"/>
                <a:cs typeface="Roboto" panose="02000000000000000000" pitchFamily="2" charset="0"/>
              </a:rPr>
              <a:t>Un exemple de scénario BDD serait rédigé ainsi :</a:t>
            </a:r>
          </a:p>
          <a:p>
            <a:pPr>
              <a:spcBef>
                <a:spcPts val="1200"/>
              </a:spcBef>
              <a:buFont typeface="Arial" panose="020B0604020202020204" pitchFamily="34" charset="0"/>
              <a:buChar char="•"/>
            </a:pPr>
            <a:r>
              <a:rPr lang="fr-FR" b="1" dirty="0">
                <a:latin typeface="Roboto" panose="02000000000000000000" pitchFamily="2" charset="0"/>
                <a:ea typeface="Roboto" panose="02000000000000000000" pitchFamily="2" charset="0"/>
                <a:cs typeface="Roboto" panose="02000000000000000000" pitchFamily="2" charset="0"/>
              </a:rPr>
              <a:t>Étant donné</a:t>
            </a:r>
            <a:r>
              <a:rPr lang="fr-FR" dirty="0">
                <a:latin typeface="Roboto" panose="02000000000000000000" pitchFamily="2" charset="0"/>
                <a:ea typeface="Roboto" panose="02000000000000000000" pitchFamily="2" charset="0"/>
                <a:cs typeface="Roboto" panose="02000000000000000000" pitchFamily="2" charset="0"/>
              </a:rPr>
              <a:t> une certaine situation,</a:t>
            </a:r>
          </a:p>
          <a:p>
            <a:pPr>
              <a:spcBef>
                <a:spcPts val="1200"/>
              </a:spcBef>
              <a:buFont typeface="Arial" panose="020B0604020202020204" pitchFamily="34" charset="0"/>
              <a:buChar char="•"/>
            </a:pPr>
            <a:r>
              <a:rPr lang="fr-FR" b="1" dirty="0">
                <a:latin typeface="Roboto" panose="02000000000000000000" pitchFamily="2" charset="0"/>
                <a:ea typeface="Roboto" panose="02000000000000000000" pitchFamily="2" charset="0"/>
                <a:cs typeface="Roboto" panose="02000000000000000000" pitchFamily="2" charset="0"/>
              </a:rPr>
              <a:t>Quand</a:t>
            </a:r>
            <a:r>
              <a:rPr lang="fr-FR" dirty="0">
                <a:latin typeface="Roboto" panose="02000000000000000000" pitchFamily="2" charset="0"/>
                <a:ea typeface="Roboto" panose="02000000000000000000" pitchFamily="2" charset="0"/>
                <a:cs typeface="Roboto" panose="02000000000000000000" pitchFamily="2" charset="0"/>
              </a:rPr>
              <a:t> une action spécifique est effectuée,</a:t>
            </a:r>
          </a:p>
          <a:p>
            <a:pPr>
              <a:spcBef>
                <a:spcPts val="1200"/>
              </a:spcBef>
              <a:buFont typeface="Arial" panose="020B0604020202020204" pitchFamily="34" charset="0"/>
              <a:buChar char="•"/>
            </a:pPr>
            <a:r>
              <a:rPr lang="fr-FR" b="1" dirty="0">
                <a:latin typeface="Roboto" panose="02000000000000000000" pitchFamily="2" charset="0"/>
                <a:ea typeface="Roboto" panose="02000000000000000000" pitchFamily="2" charset="0"/>
                <a:cs typeface="Roboto" panose="02000000000000000000" pitchFamily="2" charset="0"/>
              </a:rPr>
              <a:t>Alors</a:t>
            </a:r>
            <a:r>
              <a:rPr lang="fr-FR" dirty="0">
                <a:latin typeface="Roboto" panose="02000000000000000000" pitchFamily="2" charset="0"/>
                <a:ea typeface="Roboto" panose="02000000000000000000" pitchFamily="2" charset="0"/>
                <a:cs typeface="Roboto" panose="02000000000000000000" pitchFamily="2" charset="0"/>
              </a:rPr>
              <a:t> un résultat attendu doit se produire.</a:t>
            </a:r>
          </a:p>
        </p:txBody>
      </p:sp>
      <p:pic>
        <p:nvPicPr>
          <p:cNvPr id="54274" name="Picture 2" descr="Behavior Driven Development with Gherkin">
            <a:extLst>
              <a:ext uri="{FF2B5EF4-FFF2-40B4-BE49-F238E27FC236}">
                <a16:creationId xmlns:a16="http://schemas.microsoft.com/office/drawing/2014/main" id="{6521993B-7B94-61E0-2F5E-9F81F3284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429" y="1576136"/>
            <a:ext cx="6393566" cy="409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61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4" name="Google Shape;724;p96"/>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96</a:t>
            </a:fld>
            <a:endParaRPr sz="1733">
              <a:solidFill>
                <a:schemeClr val="dk1"/>
              </a:solidFill>
            </a:endParaRPr>
          </a:p>
        </p:txBody>
      </p:sp>
      <p:sp>
        <p:nvSpPr>
          <p:cNvPr id="726" name="Google Shape;726;p96"/>
          <p:cNvSpPr txBox="1"/>
          <p:nvPr/>
        </p:nvSpPr>
        <p:spPr>
          <a:xfrm>
            <a:off x="476400" y="1757399"/>
            <a:ext cx="6393632" cy="4508297"/>
          </a:xfrm>
          <a:prstGeom prst="rect">
            <a:avLst/>
          </a:prstGeom>
          <a:noFill/>
          <a:ln>
            <a:noFill/>
          </a:ln>
        </p:spPr>
        <p:txBody>
          <a:bodyPr spcFirstLastPara="1" wrap="square" lIns="121900" tIns="121900" rIns="121900" bIns="121900" anchor="t" anchorCtr="0">
            <a:noAutofit/>
          </a:bodyPr>
          <a:lstStyle/>
          <a:p>
            <a:pPr marL="457200" indent="-457200" algn="just">
              <a:spcBef>
                <a:spcPts val="1200"/>
              </a:spcBef>
              <a:buFont typeface="Arial" panose="020B0604020202020204" pitchFamily="34" charset="0"/>
              <a:buChar char="•"/>
            </a:pPr>
            <a:r>
              <a:rPr lang="fr" sz="2400" dirty="0">
                <a:latin typeface="Roboto"/>
                <a:ea typeface="Roboto"/>
                <a:cs typeface="Roboto"/>
                <a:sym typeface="Roboto"/>
              </a:rPr>
              <a:t>Les tests permettent de s’assurer que la solution fournit la réponse attendue dans le conditions attendues (temps de réponse, format de sortie ….).</a:t>
            </a:r>
            <a:endParaRPr sz="2400" dirty="0">
              <a:latin typeface="Roboto"/>
              <a:ea typeface="Roboto"/>
              <a:cs typeface="Roboto"/>
              <a:sym typeface="Roboto"/>
            </a:endParaRPr>
          </a:p>
          <a:p>
            <a:pPr marL="457200" indent="-457200" algn="just">
              <a:spcBef>
                <a:spcPts val="1200"/>
              </a:spcBef>
              <a:buFont typeface="Arial" panose="020B0604020202020204" pitchFamily="34" charset="0"/>
              <a:buChar char="•"/>
            </a:pPr>
            <a:r>
              <a:rPr lang="fr" sz="2400" dirty="0">
                <a:latin typeface="Roboto"/>
                <a:ea typeface="Roboto"/>
                <a:cs typeface="Roboto"/>
                <a:sym typeface="Roboto"/>
              </a:rPr>
              <a:t>Les tests permettent de donner un feedback sur les réalisations.</a:t>
            </a:r>
            <a:endParaRPr sz="2400" dirty="0">
              <a:latin typeface="Roboto"/>
              <a:ea typeface="Roboto"/>
              <a:cs typeface="Roboto"/>
              <a:sym typeface="Roboto"/>
            </a:endParaRPr>
          </a:p>
          <a:p>
            <a:pPr marL="457200" indent="-457200" algn="just">
              <a:spcBef>
                <a:spcPts val="1200"/>
              </a:spcBef>
              <a:spcAft>
                <a:spcPts val="2400"/>
              </a:spcAft>
              <a:buFont typeface="Arial" panose="020B0604020202020204" pitchFamily="34" charset="0"/>
              <a:buChar char="•"/>
            </a:pPr>
            <a:r>
              <a:rPr lang="fr" sz="2400" dirty="0">
                <a:latin typeface="Roboto"/>
                <a:ea typeface="Roboto"/>
                <a:cs typeface="Roboto"/>
                <a:sym typeface="Roboto"/>
              </a:rPr>
              <a:t>La stratégie de test du produit représente l’assurance qualité.</a:t>
            </a:r>
            <a:endParaRPr sz="2400" dirty="0">
              <a:latin typeface="Roboto"/>
              <a:ea typeface="Roboto"/>
              <a:cs typeface="Roboto"/>
              <a:sym typeface="Roboto"/>
            </a:endParaRPr>
          </a:p>
        </p:txBody>
      </p:sp>
      <p:sp>
        <p:nvSpPr>
          <p:cNvPr id="4" name="Google Shape;1058;p79">
            <a:extLst>
              <a:ext uri="{FF2B5EF4-FFF2-40B4-BE49-F238E27FC236}">
                <a16:creationId xmlns:a16="http://schemas.microsoft.com/office/drawing/2014/main" id="{C0BA2125-4F92-97F3-8406-83BAFA5655D6}"/>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5" name="Google Shape;1057;p79">
            <a:extLst>
              <a:ext uri="{FF2B5EF4-FFF2-40B4-BE49-F238E27FC236}">
                <a16:creationId xmlns:a16="http://schemas.microsoft.com/office/drawing/2014/main" id="{53FC71E6-DA86-A7EA-38E3-2E2E39A62554}"/>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L’importance des tests</a:t>
            </a:r>
            <a:endParaRPr dirty="0"/>
          </a:p>
        </p:txBody>
      </p:sp>
      <p:pic>
        <p:nvPicPr>
          <p:cNvPr id="51206" name="Picture 6" descr="Agile Testing | Software Testing | Neunen IT Consulting">
            <a:extLst>
              <a:ext uri="{FF2B5EF4-FFF2-40B4-BE49-F238E27FC236}">
                <a16:creationId xmlns:a16="http://schemas.microsoft.com/office/drawing/2014/main" id="{14217C55-079F-0EC1-4914-3FF0D7223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985" y="1757399"/>
            <a:ext cx="5034783" cy="4023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p97"/>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97</a:t>
            </a:fld>
            <a:endParaRPr sz="1733">
              <a:solidFill>
                <a:schemeClr val="dk1"/>
              </a:solidFill>
            </a:endParaRPr>
          </a:p>
        </p:txBody>
      </p:sp>
      <p:sp>
        <p:nvSpPr>
          <p:cNvPr id="734" name="Google Shape;734;p97"/>
          <p:cNvSpPr txBox="1"/>
          <p:nvPr/>
        </p:nvSpPr>
        <p:spPr>
          <a:xfrm>
            <a:off x="208547" y="1654342"/>
            <a:ext cx="6071937" cy="4315910"/>
          </a:xfrm>
          <a:prstGeom prst="rect">
            <a:avLst/>
          </a:prstGeom>
          <a:noFill/>
          <a:ln>
            <a:noFill/>
          </a:ln>
        </p:spPr>
        <p:txBody>
          <a:bodyPr spcFirstLastPara="1" wrap="square" lIns="121900" tIns="121900" rIns="121900" bIns="121900" anchor="t" anchorCtr="0">
            <a:noAutofit/>
          </a:bodyPr>
          <a:lstStyle/>
          <a:p>
            <a:pPr algn="just">
              <a:spcBef>
                <a:spcPts val="2400"/>
              </a:spcBef>
            </a:pPr>
            <a:r>
              <a:rPr lang="fr" sz="2400" dirty="0">
                <a:latin typeface="Roboto"/>
                <a:ea typeface="Roboto"/>
                <a:cs typeface="Roboto"/>
                <a:sym typeface="Roboto"/>
              </a:rPr>
              <a:t>Il existe une multitude de type de tests, aussi bien manuel que automatique:</a:t>
            </a:r>
            <a:endParaRPr sz="2400" dirty="0">
              <a:latin typeface="Roboto"/>
              <a:ea typeface="Roboto"/>
              <a:cs typeface="Roboto"/>
              <a:sym typeface="Roboto"/>
            </a:endParaRPr>
          </a:p>
          <a:p>
            <a:pPr marL="609585" indent="-507987">
              <a:spcBef>
                <a:spcPts val="2400"/>
              </a:spcBef>
              <a:buSzPts val="2400"/>
              <a:buFont typeface="Roboto"/>
              <a:buChar char="●"/>
            </a:pPr>
            <a:r>
              <a:rPr lang="fr" sz="2400" dirty="0">
                <a:latin typeface="Roboto"/>
                <a:ea typeface="Roboto"/>
                <a:cs typeface="Roboto"/>
                <a:sym typeface="Roboto"/>
              </a:rPr>
              <a:t>unitaire</a:t>
            </a:r>
            <a:endParaRPr sz="2400" dirty="0">
              <a:latin typeface="Roboto"/>
              <a:ea typeface="Roboto"/>
              <a:cs typeface="Roboto"/>
              <a:sym typeface="Roboto"/>
            </a:endParaRPr>
          </a:p>
          <a:p>
            <a:pPr marL="609585" indent="-507987">
              <a:buSzPts val="2400"/>
              <a:buFont typeface="Roboto"/>
              <a:buChar char="●"/>
            </a:pPr>
            <a:r>
              <a:rPr lang="fr" sz="2400" dirty="0">
                <a:latin typeface="Roboto"/>
                <a:ea typeface="Roboto"/>
                <a:cs typeface="Roboto"/>
                <a:sym typeface="Roboto"/>
              </a:rPr>
              <a:t>d’intégration</a:t>
            </a:r>
            <a:endParaRPr sz="2400" dirty="0">
              <a:latin typeface="Roboto"/>
              <a:ea typeface="Roboto"/>
              <a:cs typeface="Roboto"/>
              <a:sym typeface="Roboto"/>
            </a:endParaRPr>
          </a:p>
          <a:p>
            <a:pPr marL="609585" indent="-507987">
              <a:buSzPts val="2400"/>
              <a:buFont typeface="Roboto"/>
              <a:buChar char="●"/>
            </a:pPr>
            <a:r>
              <a:rPr lang="fr-FR" sz="2400" dirty="0">
                <a:latin typeface="Roboto"/>
                <a:ea typeface="Roboto"/>
                <a:cs typeface="Roboto"/>
                <a:sym typeface="Roboto"/>
              </a:rPr>
              <a:t>E2E tests</a:t>
            </a:r>
            <a:endParaRPr sz="2400" dirty="0">
              <a:latin typeface="Roboto"/>
              <a:ea typeface="Roboto"/>
              <a:cs typeface="Roboto"/>
              <a:sym typeface="Roboto"/>
            </a:endParaRPr>
          </a:p>
          <a:p>
            <a:pPr marL="609585" indent="-507987">
              <a:buSzPts val="2400"/>
              <a:buFont typeface="Roboto"/>
              <a:buChar char="●"/>
            </a:pPr>
            <a:r>
              <a:rPr lang="fr" sz="2400" dirty="0">
                <a:latin typeface="Roboto"/>
                <a:ea typeface="Roboto"/>
                <a:cs typeface="Roboto"/>
                <a:sym typeface="Roboto"/>
              </a:rPr>
              <a:t>d’acceptance</a:t>
            </a:r>
            <a:endParaRPr sz="2400" dirty="0">
              <a:latin typeface="Roboto"/>
              <a:ea typeface="Roboto"/>
              <a:cs typeface="Roboto"/>
              <a:sym typeface="Roboto"/>
            </a:endParaRPr>
          </a:p>
          <a:p>
            <a:pPr marL="609585" indent="-507987">
              <a:buSzPts val="2400"/>
              <a:buFont typeface="Roboto"/>
              <a:buChar char="●"/>
            </a:pPr>
            <a:r>
              <a:rPr lang="fr" sz="2400" dirty="0">
                <a:latin typeface="Roboto"/>
                <a:ea typeface="Roboto"/>
                <a:cs typeface="Roboto"/>
                <a:sym typeface="Roboto"/>
              </a:rPr>
              <a:t>….</a:t>
            </a:r>
            <a:endParaRPr sz="2400" dirty="0">
              <a:latin typeface="Roboto"/>
              <a:ea typeface="Roboto"/>
              <a:cs typeface="Roboto"/>
              <a:sym typeface="Roboto"/>
            </a:endParaRPr>
          </a:p>
        </p:txBody>
      </p:sp>
      <p:sp>
        <p:nvSpPr>
          <p:cNvPr id="6" name="Google Shape;1058;p79">
            <a:extLst>
              <a:ext uri="{FF2B5EF4-FFF2-40B4-BE49-F238E27FC236}">
                <a16:creationId xmlns:a16="http://schemas.microsoft.com/office/drawing/2014/main" id="{FA31C4D4-5A20-2B67-6685-E282D73D65F8}"/>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7" name="Google Shape;1057;p79">
            <a:extLst>
              <a:ext uri="{FF2B5EF4-FFF2-40B4-BE49-F238E27FC236}">
                <a16:creationId xmlns:a16="http://schemas.microsoft.com/office/drawing/2014/main" id="{D42CC078-735C-0C6D-9DF5-3B53841CAE94}"/>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Types de tests</a:t>
            </a:r>
            <a:endParaRPr dirty="0"/>
          </a:p>
        </p:txBody>
      </p:sp>
      <p:pic>
        <p:nvPicPr>
          <p:cNvPr id="752" name="Google Shape;752;p99"/>
          <p:cNvPicPr preferRelativeResize="0"/>
          <p:nvPr/>
        </p:nvPicPr>
        <p:blipFill>
          <a:blip r:embed="rId3">
            <a:alphaModFix/>
          </a:blip>
          <a:stretch>
            <a:fillRect/>
          </a:stretch>
        </p:blipFill>
        <p:spPr>
          <a:xfrm>
            <a:off x="6096000" y="1847649"/>
            <a:ext cx="5887453" cy="412260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0" name="Google Shape;740;p98"/>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98</a:t>
            </a:fld>
            <a:endParaRPr sz="1733">
              <a:solidFill>
                <a:schemeClr val="dk1"/>
              </a:solidFill>
            </a:endParaRPr>
          </a:p>
        </p:txBody>
      </p:sp>
      <p:sp>
        <p:nvSpPr>
          <p:cNvPr id="742" name="Google Shape;742;p98"/>
          <p:cNvSpPr txBox="1"/>
          <p:nvPr/>
        </p:nvSpPr>
        <p:spPr>
          <a:xfrm>
            <a:off x="2170500" y="5837600"/>
            <a:ext cx="10688400" cy="610400"/>
          </a:xfrm>
          <a:prstGeom prst="rect">
            <a:avLst/>
          </a:prstGeom>
          <a:noFill/>
          <a:ln>
            <a:noFill/>
          </a:ln>
        </p:spPr>
        <p:txBody>
          <a:bodyPr spcFirstLastPara="1" wrap="square" lIns="121900" tIns="121900" rIns="121900" bIns="121900" anchor="t" anchorCtr="0">
            <a:noAutofit/>
          </a:bodyPr>
          <a:lstStyle/>
          <a:p>
            <a:pPr marL="609585">
              <a:spcBef>
                <a:spcPts val="2400"/>
              </a:spcBef>
              <a:spcAft>
                <a:spcPts val="2400"/>
              </a:spcAft>
            </a:pPr>
            <a:endParaRPr sz="3200" dirty="0">
              <a:latin typeface="Roboto"/>
              <a:ea typeface="Roboto"/>
              <a:cs typeface="Roboto"/>
              <a:sym typeface="Roboto"/>
            </a:endParaRPr>
          </a:p>
        </p:txBody>
      </p:sp>
      <p:pic>
        <p:nvPicPr>
          <p:cNvPr id="743" name="Google Shape;743;p98"/>
          <p:cNvPicPr preferRelativeResize="0"/>
          <p:nvPr/>
        </p:nvPicPr>
        <p:blipFill>
          <a:blip r:embed="rId3">
            <a:alphaModFix/>
          </a:blip>
          <a:stretch>
            <a:fillRect/>
          </a:stretch>
        </p:blipFill>
        <p:spPr>
          <a:xfrm>
            <a:off x="2309000" y="1714998"/>
            <a:ext cx="8672509" cy="4122601"/>
          </a:xfrm>
          <a:prstGeom prst="rect">
            <a:avLst/>
          </a:prstGeom>
          <a:noFill/>
          <a:ln>
            <a:noFill/>
          </a:ln>
        </p:spPr>
      </p:pic>
      <p:sp>
        <p:nvSpPr>
          <p:cNvPr id="4" name="Google Shape;1058;p79">
            <a:extLst>
              <a:ext uri="{FF2B5EF4-FFF2-40B4-BE49-F238E27FC236}">
                <a16:creationId xmlns:a16="http://schemas.microsoft.com/office/drawing/2014/main" id="{B8F2E366-4536-A8CC-5F5F-E737EEFCA17F}"/>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5" name="Google Shape;1057;p79">
            <a:extLst>
              <a:ext uri="{FF2B5EF4-FFF2-40B4-BE49-F238E27FC236}">
                <a16:creationId xmlns:a16="http://schemas.microsoft.com/office/drawing/2014/main" id="{B6CB4CB5-44D2-A68F-E250-43823E18527D}"/>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Couts des tests</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6" name="Google Shape;766;p101"/>
          <p:cNvSpPr txBox="1">
            <a:spLocks noGrp="1"/>
          </p:cNvSpPr>
          <p:nvPr>
            <p:ph type="sldNum" idx="12"/>
          </p:nvPr>
        </p:nvSpPr>
        <p:spPr>
          <a:xfrm>
            <a:off x="109004" y="6265697"/>
            <a:ext cx="610400" cy="3660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fr"/>
              <a:pPr/>
              <a:t>99</a:t>
            </a:fld>
            <a:endParaRPr sz="1733">
              <a:solidFill>
                <a:schemeClr val="dk1"/>
              </a:solidFill>
            </a:endParaRPr>
          </a:p>
        </p:txBody>
      </p:sp>
      <p:sp>
        <p:nvSpPr>
          <p:cNvPr id="767" name="Google Shape;767;p101"/>
          <p:cNvSpPr txBox="1"/>
          <p:nvPr/>
        </p:nvSpPr>
        <p:spPr>
          <a:xfrm>
            <a:off x="3438400" y="5816667"/>
            <a:ext cx="8753600" cy="366000"/>
          </a:xfrm>
          <a:prstGeom prst="rect">
            <a:avLst/>
          </a:prstGeom>
          <a:noFill/>
          <a:ln>
            <a:noFill/>
          </a:ln>
        </p:spPr>
        <p:txBody>
          <a:bodyPr spcFirstLastPara="1" wrap="square" lIns="121900" tIns="121900" rIns="121900" bIns="121900" anchor="t" anchorCtr="0">
            <a:noAutofit/>
          </a:bodyPr>
          <a:lstStyle/>
          <a:p>
            <a:pPr>
              <a:spcBef>
                <a:spcPts val="2400"/>
              </a:spcBef>
              <a:spcAft>
                <a:spcPts val="2400"/>
              </a:spcAft>
            </a:pPr>
            <a:r>
              <a:rPr lang="fr" sz="3200" u="sng">
                <a:latin typeface="Roboto"/>
                <a:ea typeface="Roboto"/>
                <a:cs typeface="Roboto"/>
                <a:sym typeface="Roboto"/>
                <a:hlinkClick r:id="rId3"/>
              </a:rPr>
              <a:t>source</a:t>
            </a:r>
            <a:endParaRPr sz="3200">
              <a:latin typeface="Roboto"/>
              <a:ea typeface="Roboto"/>
              <a:cs typeface="Roboto"/>
              <a:sym typeface="Roboto"/>
            </a:endParaRPr>
          </a:p>
        </p:txBody>
      </p:sp>
      <p:pic>
        <p:nvPicPr>
          <p:cNvPr id="768" name="Google Shape;768;p101"/>
          <p:cNvPicPr preferRelativeResize="0"/>
          <p:nvPr/>
        </p:nvPicPr>
        <p:blipFill>
          <a:blip r:embed="rId4">
            <a:alphaModFix/>
          </a:blip>
          <a:stretch>
            <a:fillRect/>
          </a:stretch>
        </p:blipFill>
        <p:spPr>
          <a:xfrm>
            <a:off x="2938234" y="1211635"/>
            <a:ext cx="7075709" cy="5054067"/>
          </a:xfrm>
          <a:prstGeom prst="rect">
            <a:avLst/>
          </a:prstGeom>
          <a:noFill/>
          <a:ln>
            <a:noFill/>
          </a:ln>
        </p:spPr>
      </p:pic>
      <p:sp>
        <p:nvSpPr>
          <p:cNvPr id="4" name="Google Shape;1058;p79">
            <a:extLst>
              <a:ext uri="{FF2B5EF4-FFF2-40B4-BE49-F238E27FC236}">
                <a16:creationId xmlns:a16="http://schemas.microsoft.com/office/drawing/2014/main" id="{621DA0B2-0AEF-37F6-5705-19B56E163A24}"/>
              </a:ext>
            </a:extLst>
          </p:cNvPr>
          <p:cNvSpPr txBox="1">
            <a:spLocks noGrp="1"/>
          </p:cNvSpPr>
          <p:nvPr>
            <p:ph type="title"/>
          </p:nvPr>
        </p:nvSpPr>
        <p:spPr>
          <a:xfrm>
            <a:off x="2308225" y="512763"/>
            <a:ext cx="7575550" cy="495300"/>
          </a:xfrm>
          <a:prstGeom prst="rect">
            <a:avLst/>
          </a:prstGeom>
          <a:noFill/>
          <a:ln>
            <a:noFill/>
          </a:ln>
        </p:spPr>
        <p:txBody>
          <a:bodyPr spcFirstLastPara="1" vert="horz" wrap="square" lIns="121900" tIns="121900" rIns="121900" bIns="121900" rtlCol="0" anchor="ctr" anchorCtr="0">
            <a:noAutofit/>
          </a:bodyPr>
          <a:lstStyle/>
          <a:p>
            <a:r>
              <a:rPr lang="fr-FR" dirty="0"/>
              <a:t>La qualité</a:t>
            </a:r>
          </a:p>
        </p:txBody>
      </p:sp>
      <p:sp>
        <p:nvSpPr>
          <p:cNvPr id="5" name="Google Shape;1057;p79">
            <a:extLst>
              <a:ext uri="{FF2B5EF4-FFF2-40B4-BE49-F238E27FC236}">
                <a16:creationId xmlns:a16="http://schemas.microsoft.com/office/drawing/2014/main" id="{34C51E87-5DD5-EB52-12E6-884813450836}"/>
              </a:ext>
            </a:extLst>
          </p:cNvPr>
          <p:cNvSpPr txBox="1">
            <a:spLocks noGrp="1"/>
          </p:cNvSpPr>
          <p:nvPr>
            <p:ph type="subTitle" idx="1"/>
          </p:nvPr>
        </p:nvSpPr>
        <p:spPr>
          <a:xfrm>
            <a:off x="4055000" y="1040997"/>
            <a:ext cx="4082000" cy="267600"/>
          </a:xfrm>
          <a:prstGeom prst="rect">
            <a:avLst/>
          </a:prstGeom>
          <a:noFill/>
          <a:ln>
            <a:noFill/>
          </a:ln>
        </p:spPr>
        <p:txBody>
          <a:bodyPr spcFirstLastPara="1" vert="horz" wrap="square" lIns="121900" tIns="121900" rIns="121900" bIns="121900" rtlCol="0" anchor="ctr" anchorCtr="0">
            <a:noAutofit/>
          </a:bodyPr>
          <a:lstStyle/>
          <a:p>
            <a:pPr marL="0" indent="0"/>
            <a:r>
              <a:rPr lang="fr" dirty="0"/>
              <a:t>Quadrants des tests</a:t>
            </a:r>
            <a:endParaRPr dirty="0"/>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5047</TotalTime>
  <Words>23919</Words>
  <Application>Microsoft Office PowerPoint</Application>
  <PresentationFormat>Grand écran</PresentationFormat>
  <Paragraphs>1778</Paragraphs>
  <Slides>103</Slides>
  <Notes>103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103</vt:i4>
      </vt:variant>
    </vt:vector>
  </HeadingPairs>
  <TitlesOfParts>
    <vt:vector size="112" baseType="lpstr">
      <vt:lpstr>Arial</vt:lpstr>
      <vt:lpstr>Calibri</vt:lpstr>
      <vt:lpstr>Calibri Light</vt:lpstr>
      <vt:lpstr>Gill Sans</vt:lpstr>
      <vt:lpstr>Lucida Grande</vt:lpstr>
      <vt:lpstr>Roboto</vt:lpstr>
      <vt:lpstr>Roboto Condensed</vt:lpstr>
      <vt:lpstr>Times New Roman</vt:lpstr>
      <vt:lpstr>Thème Office</vt:lpstr>
      <vt:lpstr>Présentation PowerPoint</vt:lpstr>
      <vt:lpstr>Objectifs du cours</vt:lpstr>
      <vt:lpstr>Présentation PowerPoint</vt:lpstr>
      <vt:lpstr>Un peu d’histoire...</vt:lpstr>
      <vt:lpstr>Un peu d’histoire...</vt:lpstr>
      <vt:lpstr>Un peu d’histoire...</vt:lpstr>
      <vt:lpstr>Un peu d’histoire...</vt:lpstr>
      <vt:lpstr>Un peu d’histoire...</vt:lpstr>
      <vt:lpstr>Un peu d’histoire...</vt:lpstr>
      <vt:lpstr>Un peu d’histoire...</vt:lpstr>
      <vt:lpstr>Un peu d’histoire...</vt:lpstr>
      <vt:lpstr>Un peu d’histoire...</vt:lpstr>
      <vt:lpstr>Un peu d’histoire...</vt:lpstr>
      <vt:lpstr>Un peu d’histoire...</vt:lpstr>
      <vt:lpstr>Présentation PowerPoint</vt:lpstr>
      <vt:lpstr>C’est quoi l’agilité ?</vt:lpstr>
      <vt:lpstr>Pourquoi l’Agilité</vt:lpstr>
      <vt:lpstr>Présentation PowerPoint</vt:lpstr>
      <vt:lpstr>Les 4 valeurs fondamentales </vt:lpstr>
      <vt:lpstr>Les 4 valeurs fondamentales </vt:lpstr>
      <vt:lpstr>Les 4 valeurs fondamentales </vt:lpstr>
      <vt:lpstr>Les 4 valeurs fondamentales </vt:lpstr>
      <vt:lpstr>Les 4 valeurs fondamentales </vt:lpstr>
      <vt:lpstr>Pourquoi l’Agilité ? </vt:lpstr>
      <vt:lpstr>Présentation PowerPoint</vt:lpstr>
      <vt:lpstr>Pourquoi l’Agilité</vt:lpstr>
      <vt:lpstr>Pourquoi l’Agilité</vt:lpstr>
      <vt:lpstr>Pourquoi l’Agilité</vt:lpstr>
      <vt:lpstr>Pourquoi l’Agilité</vt:lpstr>
      <vt:lpstr>Présentation PowerPoint</vt:lpstr>
      <vt:lpstr>Agilité vs cascade</vt:lpstr>
      <vt:lpstr>Agilité vs cascade</vt:lpstr>
      <vt:lpstr>Agilité vs cascade</vt:lpstr>
      <vt:lpstr>Agilité vs cascade</vt:lpstr>
      <vt:lpstr>Agilité vs cascade</vt:lpstr>
      <vt:lpstr>Agilité vs cascade</vt:lpstr>
      <vt:lpstr>Agilité vs cascade</vt:lpstr>
      <vt:lpstr>Agilité vs cascade</vt:lpstr>
      <vt:lpstr>Agilité vs cascade</vt:lpstr>
      <vt:lpstr>Agilité vs cascade</vt:lpstr>
      <vt:lpstr>Agilité vs cascade</vt:lpstr>
      <vt:lpstr>Agilité vs cascade</vt:lpstr>
      <vt:lpstr>Présentation PowerPoint</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Les principales approches agiles</vt:lpstr>
      <vt:lpstr>Vie du product backlog</vt:lpstr>
      <vt:lpstr>Les principales approches agiles</vt:lpstr>
      <vt:lpstr>Présentation PowerPoint</vt:lpstr>
      <vt:lpstr>La qualité</vt:lpstr>
      <vt:lpstr>La qualité</vt:lpstr>
      <vt:lpstr>La qualité</vt:lpstr>
      <vt:lpstr>La qualité</vt:lpstr>
      <vt:lpstr>La qualité</vt:lpstr>
      <vt:lpstr>La qualité</vt:lpstr>
      <vt:lpstr>La qualité</vt:lpstr>
      <vt:lpstr>La qualité</vt:lpstr>
      <vt:lpstr>La qualité</vt:lpstr>
      <vt:lpstr>La qualité</vt:lpstr>
      <vt:lpstr>Présentation PowerPoint</vt:lpstr>
      <vt:lpstr>TD</vt:lpstr>
      <vt:lpstr>TP</vt:lpstr>
      <vt:lpstr>TP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Taha Guali</dc:creator>
  <cp:lastModifiedBy>Mehdi El Argoubi</cp:lastModifiedBy>
  <cp:revision>142</cp:revision>
  <dcterms:created xsi:type="dcterms:W3CDTF">2024-09-22T11:50:29Z</dcterms:created>
  <dcterms:modified xsi:type="dcterms:W3CDTF">2024-11-17T15:26:33Z</dcterms:modified>
</cp:coreProperties>
</file>